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2" r:id="rId6"/>
    <p:sldId id="263" r:id="rId7"/>
    <p:sldId id="264" r:id="rId8"/>
    <p:sldId id="266" r:id="rId9"/>
    <p:sldId id="267" r:id="rId10"/>
    <p:sldId id="268" r:id="rId11"/>
    <p:sldId id="271" r:id="rId12"/>
    <p:sldId id="272" r:id="rId13"/>
    <p:sldId id="273" r:id="rId14"/>
    <p:sldId id="274" r:id="rId15"/>
    <p:sldId id="275"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usanna Seibert" initials="SS"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02" autoAdjust="0"/>
    <p:restoredTop sz="88595" autoAdjust="0"/>
  </p:normalViewPr>
  <p:slideViewPr>
    <p:cSldViewPr>
      <p:cViewPr>
        <p:scale>
          <a:sx n="142" d="100"/>
          <a:sy n="142" d="100"/>
        </p:scale>
        <p:origin x="1768" y="21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commentAuthors" Target="commentAuthors.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65945045-D9DB-4A93-A784-55E349806C42}" type="datetimeFigureOut">
              <a:rPr lang="en-US"/>
              <a:pPr>
                <a:defRPr/>
              </a:pPr>
              <a:t>4/26/16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EA09BB8F-D4A6-4052-A0AA-F24AD4DEC276}" type="slidenum">
              <a:rPr lang="en-US"/>
              <a:pPr>
                <a:defRPr/>
              </a:pPr>
              <a:t>‹#›</a:t>
            </a:fld>
            <a:endParaRPr lang="en-US"/>
          </a:p>
        </p:txBody>
      </p:sp>
    </p:spTree>
    <p:extLst>
      <p:ext uri="{BB962C8B-B14F-4D97-AF65-F5344CB8AC3E}">
        <p14:creationId xmlns:p14="http://schemas.microsoft.com/office/powerpoint/2010/main" val="293844645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317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E30CEB3-EDC5-499A-935A-4A5AB63C0AF6}" type="slidenum">
              <a:rPr lang="en-US"/>
              <a:pPr fontAlgn="base">
                <a:spcBef>
                  <a:spcPct val="0"/>
                </a:spcBef>
                <a:spcAft>
                  <a:spcPct val="0"/>
                </a:spcAft>
              </a:pPr>
              <a:t>1</a:t>
            </a:fld>
            <a:endParaRPr lang="en-US"/>
          </a:p>
        </p:txBody>
      </p:sp>
    </p:spTree>
    <p:extLst>
      <p:ext uri="{BB962C8B-B14F-4D97-AF65-F5344CB8AC3E}">
        <p14:creationId xmlns:p14="http://schemas.microsoft.com/office/powerpoint/2010/main" val="28524931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t>Notes:</a:t>
            </a:r>
            <a:r>
              <a:rPr lang="en-US" dirty="0" smtClean="0"/>
              <a:t> Each Person of the Holy Trinity is a distinct Person, but they are the same Divine Being.</a:t>
            </a:r>
          </a:p>
          <a:p>
            <a:pPr>
              <a:spcBef>
                <a:spcPct val="0"/>
              </a:spcBef>
            </a:pPr>
            <a:endParaRPr lang="en-US" dirty="0" smtClean="0"/>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9C366AB-7D4B-4620-A03B-6F90FC214A1F}" type="slidenum">
              <a:rPr lang="en-US"/>
              <a:pPr fontAlgn="base">
                <a:spcBef>
                  <a:spcPct val="0"/>
                </a:spcBef>
                <a:spcAft>
                  <a:spcPct val="0"/>
                </a:spcAft>
              </a:pPr>
              <a:t>10</a:t>
            </a:fld>
            <a:endParaRPr lang="en-US"/>
          </a:p>
        </p:txBody>
      </p:sp>
    </p:spTree>
    <p:extLst>
      <p:ext uri="{BB962C8B-B14F-4D97-AF65-F5344CB8AC3E}">
        <p14:creationId xmlns:p14="http://schemas.microsoft.com/office/powerpoint/2010/main" val="1201071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t>Notes:</a:t>
            </a:r>
            <a:r>
              <a:rPr lang="en-US" dirty="0" smtClean="0"/>
              <a:t> Jesus was not immune to emotional pain and suffering; he felt love and heartbreak just as we do. That’s just one aspect of being fully human. The Gospel of Luke also tells us that the boy Jesus grew in both age and wisdom.</a:t>
            </a:r>
          </a:p>
          <a:p>
            <a:pPr>
              <a:spcBef>
                <a:spcPct val="0"/>
              </a:spcBef>
            </a:pPr>
            <a:endParaRPr lang="en-US" dirty="0" smtClean="0"/>
          </a:p>
        </p:txBody>
      </p:sp>
      <p:sp>
        <p:nvSpPr>
          <p:cNvPr id="47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BF4A33D-ACEA-480D-AAF7-1DC55D9E84C7}" type="slidenum">
              <a:rPr lang="en-US"/>
              <a:pPr fontAlgn="base">
                <a:spcBef>
                  <a:spcPct val="0"/>
                </a:spcBef>
                <a:spcAft>
                  <a:spcPct val="0"/>
                </a:spcAft>
              </a:pPr>
              <a:t>11</a:t>
            </a:fld>
            <a:endParaRPr lang="en-US"/>
          </a:p>
        </p:txBody>
      </p:sp>
    </p:spTree>
    <p:extLst>
      <p:ext uri="{BB962C8B-B14F-4D97-AF65-F5344CB8AC3E}">
        <p14:creationId xmlns:p14="http://schemas.microsoft.com/office/powerpoint/2010/main" val="34805179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t>Notes:</a:t>
            </a:r>
            <a:r>
              <a:rPr lang="en-US" dirty="0" smtClean="0"/>
              <a:t>  He did feel physical pain and endured immense suffering on the cross.</a:t>
            </a:r>
          </a:p>
          <a:p>
            <a:pPr>
              <a:spcBef>
                <a:spcPct val="0"/>
              </a:spcBef>
            </a:pPr>
            <a:endParaRPr lang="en-US" dirty="0" smtClean="0"/>
          </a:p>
        </p:txBody>
      </p:sp>
      <p:sp>
        <p:nvSpPr>
          <p:cNvPr id="481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1E98D95-7E40-438D-BB99-73E4CECC4F5F}" type="slidenum">
              <a:rPr lang="en-US"/>
              <a:pPr fontAlgn="base">
                <a:spcBef>
                  <a:spcPct val="0"/>
                </a:spcBef>
                <a:spcAft>
                  <a:spcPct val="0"/>
                </a:spcAft>
              </a:pPr>
              <a:t>12</a:t>
            </a:fld>
            <a:endParaRPr lang="en-US"/>
          </a:p>
        </p:txBody>
      </p:sp>
    </p:spTree>
    <p:extLst>
      <p:ext uri="{BB962C8B-B14F-4D97-AF65-F5344CB8AC3E}">
        <p14:creationId xmlns:p14="http://schemas.microsoft.com/office/powerpoint/2010/main" val="29605956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t>Notes: </a:t>
            </a:r>
            <a:r>
              <a:rPr lang="en-US" dirty="0" smtClean="0"/>
              <a:t>Jesus commissioned his Apostles to make disciples of all nations; the Church continues this mission to unite all peoples in the love of Jesus.</a:t>
            </a:r>
          </a:p>
          <a:p>
            <a:pPr>
              <a:spcBef>
                <a:spcPct val="0"/>
              </a:spcBef>
            </a:pPr>
            <a:endParaRPr lang="en-US" dirty="0" smtClean="0"/>
          </a:p>
        </p:txBody>
      </p:sp>
      <p:sp>
        <p:nvSpPr>
          <p:cNvPr id="491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D736E91-5229-41F2-8F2F-C47C5F811786}" type="slidenum">
              <a:rPr lang="en-US"/>
              <a:pPr fontAlgn="base">
                <a:spcBef>
                  <a:spcPct val="0"/>
                </a:spcBef>
                <a:spcAft>
                  <a:spcPct val="0"/>
                </a:spcAft>
              </a:pPr>
              <a:t>13</a:t>
            </a:fld>
            <a:endParaRPr lang="en-US"/>
          </a:p>
        </p:txBody>
      </p:sp>
    </p:spTree>
    <p:extLst>
      <p:ext uri="{BB962C8B-B14F-4D97-AF65-F5344CB8AC3E}">
        <p14:creationId xmlns:p14="http://schemas.microsoft.com/office/powerpoint/2010/main" val="23634644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t>Notes:</a:t>
            </a:r>
            <a:r>
              <a:rPr lang="en-US" dirty="0" smtClean="0"/>
              <a:t> “Christ” is the translation of the Hebrew word </a:t>
            </a:r>
            <a:r>
              <a:rPr lang="en-US" i="1" dirty="0" smtClean="0"/>
              <a:t>messiah</a:t>
            </a:r>
            <a:r>
              <a:rPr lang="en-US" dirty="0" smtClean="0"/>
              <a:t>, the “anointed.”</a:t>
            </a:r>
          </a:p>
        </p:txBody>
      </p:sp>
      <p:sp>
        <p:nvSpPr>
          <p:cNvPr id="501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9CBA18C-9909-493C-805F-C787DF4387AC}" type="slidenum">
              <a:rPr lang="en-US"/>
              <a:pPr fontAlgn="base">
                <a:spcBef>
                  <a:spcPct val="0"/>
                </a:spcBef>
                <a:spcAft>
                  <a:spcPct val="0"/>
                </a:spcAft>
              </a:pPr>
              <a:t>14</a:t>
            </a:fld>
            <a:endParaRPr lang="en-US"/>
          </a:p>
        </p:txBody>
      </p:sp>
    </p:spTree>
    <p:extLst>
      <p:ext uri="{BB962C8B-B14F-4D97-AF65-F5344CB8AC3E}">
        <p14:creationId xmlns:p14="http://schemas.microsoft.com/office/powerpoint/2010/main" val="27465063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t>Notes</a:t>
            </a:r>
            <a:r>
              <a:rPr lang="en-US" i="1" smtClean="0"/>
              <a:t>:</a:t>
            </a:r>
            <a:r>
              <a:rPr lang="en-US" smtClean="0"/>
              <a:t> Today </a:t>
            </a:r>
            <a:r>
              <a:rPr lang="en-US" dirty="0" smtClean="0"/>
              <a:t>when we call Jesus Lord, we too acknowledge his divinity.</a:t>
            </a:r>
          </a:p>
          <a:p>
            <a:pPr>
              <a:spcBef>
                <a:spcPct val="0"/>
              </a:spcBef>
            </a:pPr>
            <a:endParaRPr lang="en-US" dirty="0" smtClean="0"/>
          </a:p>
        </p:txBody>
      </p:sp>
      <p:sp>
        <p:nvSpPr>
          <p:cNvPr id="512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AF1E049-632E-4A3D-9EA0-9D6185DA39CE}" type="slidenum">
              <a:rPr lang="en-US"/>
              <a:pPr fontAlgn="base">
                <a:spcBef>
                  <a:spcPct val="0"/>
                </a:spcBef>
                <a:spcAft>
                  <a:spcPct val="0"/>
                </a:spcAft>
              </a:pPr>
              <a:t>15</a:t>
            </a:fld>
            <a:endParaRPr lang="en-US"/>
          </a:p>
        </p:txBody>
      </p:sp>
    </p:spTree>
    <p:extLst>
      <p:ext uri="{BB962C8B-B14F-4D97-AF65-F5344CB8AC3E}">
        <p14:creationId xmlns:p14="http://schemas.microsoft.com/office/powerpoint/2010/main" val="3030000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t>Notes:</a:t>
            </a:r>
            <a:r>
              <a:rPr lang="en-US" dirty="0" smtClean="0"/>
              <a:t> Each slide contains a statement that students can identify as true or false. The second click on each slide gives the answer. Ask the students to explain why the statement is true or false.</a:t>
            </a:r>
          </a:p>
          <a:p>
            <a:pPr>
              <a:spcBef>
                <a:spcPct val="0"/>
              </a:spcBef>
            </a:pPr>
            <a:endParaRPr lang="en-US" dirty="0" smtClean="0"/>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9C1821F-71CC-46F9-B637-E9600CB3AFD7}" type="slidenum">
              <a:rPr lang="en-US"/>
              <a:pPr fontAlgn="base">
                <a:spcBef>
                  <a:spcPct val="0"/>
                </a:spcBef>
                <a:spcAft>
                  <a:spcPct val="0"/>
                </a:spcAft>
              </a:pPr>
              <a:t>2</a:t>
            </a:fld>
            <a:endParaRPr lang="en-US"/>
          </a:p>
        </p:txBody>
      </p:sp>
    </p:spTree>
    <p:extLst>
      <p:ext uri="{BB962C8B-B14F-4D97-AF65-F5344CB8AC3E}">
        <p14:creationId xmlns:p14="http://schemas.microsoft.com/office/powerpoint/2010/main" val="2330197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t>Notes:</a:t>
            </a:r>
            <a:r>
              <a:rPr lang="en-US" dirty="0" smtClean="0"/>
              <a:t> Mary </a:t>
            </a:r>
            <a:r>
              <a:rPr lang="en-US" i="1" dirty="0" smtClean="0"/>
              <a:t>could</a:t>
            </a:r>
            <a:r>
              <a:rPr lang="en-US" i="1" baseline="0" dirty="0" smtClean="0"/>
              <a:t> </a:t>
            </a:r>
            <a:r>
              <a:rPr lang="en-US" i="0" baseline="0" dirty="0" smtClean="0"/>
              <a:t>have chosen to say no to the angel.</a:t>
            </a:r>
            <a:r>
              <a:rPr lang="en-US" dirty="0" smtClean="0"/>
              <a:t> Because she was not restrained by sin, she was freely able to follow God’s will and cooperate in salvation history by being the Mother of God. </a:t>
            </a:r>
          </a:p>
        </p:txBody>
      </p:sp>
      <p:sp>
        <p:nvSpPr>
          <p:cNvPr id="337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5DAF4FC-D2AA-457D-9FAE-DB1757C84C18}" type="slidenum">
              <a:rPr lang="en-US"/>
              <a:pPr fontAlgn="base">
                <a:spcBef>
                  <a:spcPct val="0"/>
                </a:spcBef>
                <a:spcAft>
                  <a:spcPct val="0"/>
                </a:spcAft>
              </a:pPr>
              <a:t>3</a:t>
            </a:fld>
            <a:endParaRPr lang="en-US"/>
          </a:p>
        </p:txBody>
      </p:sp>
    </p:spTree>
    <p:extLst>
      <p:ext uri="{BB962C8B-B14F-4D97-AF65-F5344CB8AC3E}">
        <p14:creationId xmlns:p14="http://schemas.microsoft.com/office/powerpoint/2010/main" val="10855937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t>Notes:</a:t>
            </a:r>
            <a:r>
              <a:rPr lang="en-US" dirty="0" smtClean="0"/>
              <a:t> The biblical account of the Annunciation in Luke affirms this statement.</a:t>
            </a:r>
          </a:p>
          <a:p>
            <a:pPr>
              <a:spcBef>
                <a:spcPct val="0"/>
              </a:spcBef>
            </a:pPr>
            <a:endParaRPr lang="en-US" dirty="0" smtClean="0"/>
          </a:p>
        </p:txBody>
      </p:sp>
      <p:sp>
        <p:nvSpPr>
          <p:cNvPr id="348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57B0B94-CF63-4971-A279-C896672EC9C6}" type="slidenum">
              <a:rPr lang="en-US"/>
              <a:pPr fontAlgn="base">
                <a:spcBef>
                  <a:spcPct val="0"/>
                </a:spcBef>
                <a:spcAft>
                  <a:spcPct val="0"/>
                </a:spcAft>
              </a:pPr>
              <a:t>4</a:t>
            </a:fld>
            <a:endParaRPr lang="en-US"/>
          </a:p>
        </p:txBody>
      </p:sp>
    </p:spTree>
    <p:extLst>
      <p:ext uri="{BB962C8B-B14F-4D97-AF65-F5344CB8AC3E}">
        <p14:creationId xmlns:p14="http://schemas.microsoft.com/office/powerpoint/2010/main" val="262263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t>Notes:</a:t>
            </a:r>
            <a:r>
              <a:rPr lang="en-US" dirty="0" smtClean="0"/>
              <a:t> Mary’s perpetual virginity is a sign that Jesus’ conception and birth were a unique moment in history.</a:t>
            </a:r>
          </a:p>
          <a:p>
            <a:pPr>
              <a:spcBef>
                <a:spcPct val="0"/>
              </a:spcBef>
            </a:pPr>
            <a:endParaRPr lang="en-US" dirty="0" smtClean="0"/>
          </a:p>
        </p:txBody>
      </p:sp>
      <p:sp>
        <p:nvSpPr>
          <p:cNvPr id="378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3450A97-E169-451C-9D33-88C5715A665B}" type="slidenum">
              <a:rPr lang="en-US"/>
              <a:pPr fontAlgn="base">
                <a:spcBef>
                  <a:spcPct val="0"/>
                </a:spcBef>
                <a:spcAft>
                  <a:spcPct val="0"/>
                </a:spcAft>
              </a:pPr>
              <a:t>5</a:t>
            </a:fld>
            <a:endParaRPr lang="en-US"/>
          </a:p>
        </p:txBody>
      </p:sp>
    </p:spTree>
    <p:extLst>
      <p:ext uri="{BB962C8B-B14F-4D97-AF65-F5344CB8AC3E}">
        <p14:creationId xmlns:p14="http://schemas.microsoft.com/office/powerpoint/2010/main" val="3478646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t>Notes:</a:t>
            </a:r>
            <a:r>
              <a:rPr lang="en-US" dirty="0" smtClean="0"/>
              <a:t> Jesus is both true God and true human (man), fully human and fully divine. These substances of human and divine nature are not “blended” or “mixed” in some way in the Person of Jesus.</a:t>
            </a:r>
          </a:p>
          <a:p>
            <a:pPr>
              <a:spcBef>
                <a:spcPct val="0"/>
              </a:spcBef>
            </a:pPr>
            <a:endParaRPr lang="en-US" dirty="0" smtClean="0"/>
          </a:p>
        </p:txBody>
      </p:sp>
      <p:sp>
        <p:nvSpPr>
          <p:cNvPr id="38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A091D0D-71BD-49E3-87E8-C832E0F9CFB0}" type="slidenum">
              <a:rPr lang="en-US"/>
              <a:pPr fontAlgn="base">
                <a:spcBef>
                  <a:spcPct val="0"/>
                </a:spcBef>
                <a:spcAft>
                  <a:spcPct val="0"/>
                </a:spcAft>
              </a:pPr>
              <a:t>6</a:t>
            </a:fld>
            <a:endParaRPr lang="en-US"/>
          </a:p>
        </p:txBody>
      </p:sp>
    </p:spTree>
    <p:extLst>
      <p:ext uri="{BB962C8B-B14F-4D97-AF65-F5344CB8AC3E}">
        <p14:creationId xmlns:p14="http://schemas.microsoft.com/office/powerpoint/2010/main" val="37568547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t>Notes:</a:t>
            </a:r>
            <a:r>
              <a:rPr lang="en-US" dirty="0" smtClean="0"/>
              <a:t> The Letter to the Hebrews includes this statement.</a:t>
            </a:r>
          </a:p>
          <a:p>
            <a:pPr>
              <a:spcBef>
                <a:spcPct val="0"/>
              </a:spcBef>
            </a:pPr>
            <a:endParaRPr lang="en-US" dirty="0" smtClean="0"/>
          </a:p>
          <a:p>
            <a:pPr>
              <a:spcBef>
                <a:spcPct val="0"/>
              </a:spcBef>
            </a:pPr>
            <a:r>
              <a:rPr lang="en-US" b="1" dirty="0" smtClean="0"/>
              <a:t> </a:t>
            </a:r>
            <a:endParaRPr lang="en-US" b="1" baseline="0" dirty="0" smtClean="0"/>
          </a:p>
          <a:p>
            <a:pPr>
              <a:spcBef>
                <a:spcPct val="0"/>
              </a:spcBef>
            </a:pPr>
            <a:endParaRPr lang="en-US" dirty="0" smtClean="0"/>
          </a:p>
        </p:txBody>
      </p:sp>
      <p:sp>
        <p:nvSpPr>
          <p:cNvPr id="399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B3272B0-C513-4E11-9E2F-3AF851682BBF}" type="slidenum">
              <a:rPr lang="en-US"/>
              <a:pPr fontAlgn="base">
                <a:spcBef>
                  <a:spcPct val="0"/>
                </a:spcBef>
                <a:spcAft>
                  <a:spcPct val="0"/>
                </a:spcAft>
              </a:pPr>
              <a:t>7</a:t>
            </a:fld>
            <a:endParaRPr lang="en-US"/>
          </a:p>
        </p:txBody>
      </p:sp>
    </p:spTree>
    <p:extLst>
      <p:ext uri="{BB962C8B-B14F-4D97-AF65-F5344CB8AC3E}">
        <p14:creationId xmlns:p14="http://schemas.microsoft.com/office/powerpoint/2010/main" val="3539373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t>Notes:</a:t>
            </a:r>
            <a:r>
              <a:rPr lang="en-US" dirty="0" smtClean="0"/>
              <a:t> The Council of Nicaea, in 325, affirmed Jesus was “begotten,” but not made, one in being with God the Father.</a:t>
            </a:r>
          </a:p>
          <a:p>
            <a:pPr>
              <a:spcBef>
                <a:spcPct val="0"/>
              </a:spcBef>
            </a:pPr>
            <a:endParaRPr lang="en-US" dirty="0" smtClean="0"/>
          </a:p>
        </p:txBody>
      </p:sp>
      <p:sp>
        <p:nvSpPr>
          <p:cNvPr id="419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AC82DC3-D72A-4A48-892D-A663B2F6F1DA}" type="slidenum">
              <a:rPr lang="en-US"/>
              <a:pPr fontAlgn="base">
                <a:spcBef>
                  <a:spcPct val="0"/>
                </a:spcBef>
                <a:spcAft>
                  <a:spcPct val="0"/>
                </a:spcAft>
              </a:pPr>
              <a:t>8</a:t>
            </a:fld>
            <a:endParaRPr lang="en-US"/>
          </a:p>
        </p:txBody>
      </p:sp>
    </p:spTree>
    <p:extLst>
      <p:ext uri="{BB962C8B-B14F-4D97-AF65-F5344CB8AC3E}">
        <p14:creationId xmlns:p14="http://schemas.microsoft.com/office/powerpoint/2010/main" val="31559205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t>Notes:</a:t>
            </a:r>
            <a:r>
              <a:rPr lang="en-US" dirty="0" smtClean="0"/>
              <a:t> Jesus is the only Son of the Father; he is the Second Person of the Trinity, the Eternal Word.</a:t>
            </a:r>
          </a:p>
          <a:p>
            <a:pPr>
              <a:spcBef>
                <a:spcPct val="0"/>
              </a:spcBef>
            </a:pPr>
            <a:endParaRPr lang="en-US" dirty="0" smtClean="0"/>
          </a:p>
        </p:txBody>
      </p:sp>
      <p:sp>
        <p:nvSpPr>
          <p:cNvPr id="430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237E7C4-9ACE-43A8-BA2F-94E9059662A7}" type="slidenum">
              <a:rPr lang="en-US"/>
              <a:pPr fontAlgn="base">
                <a:spcBef>
                  <a:spcPct val="0"/>
                </a:spcBef>
                <a:spcAft>
                  <a:spcPct val="0"/>
                </a:spcAft>
              </a:pPr>
              <a:t>9</a:t>
            </a:fld>
            <a:endParaRPr lang="en-US"/>
          </a:p>
        </p:txBody>
      </p:sp>
    </p:spTree>
    <p:extLst>
      <p:ext uri="{BB962C8B-B14F-4D97-AF65-F5344CB8AC3E}">
        <p14:creationId xmlns:p14="http://schemas.microsoft.com/office/powerpoint/2010/main" val="1879098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981200"/>
            <a:ext cx="7772400" cy="1470025"/>
          </a:xfrm>
        </p:spPr>
        <p:txBody>
          <a:bodyPr>
            <a:normAutofit/>
          </a:bodyPr>
          <a:lstStyle>
            <a:lvl1pPr algn="ctr">
              <a:defRPr sz="4400" b="1">
                <a:solidFill>
                  <a:srgbClr val="000000"/>
                </a:solidFill>
                <a:latin typeface="Arial" pitchFamily="34" charset="0"/>
                <a:cs typeface="Arial" pitchFamily="34" charset="0"/>
              </a:defRPr>
            </a:lvl1pPr>
          </a:lstStyle>
          <a:p>
            <a:r>
              <a:rPr lang="en-US" dirty="0" smtClean="0"/>
              <a:t>Click to edit Master title </a:t>
            </a:r>
            <a:r>
              <a:rPr lang="en-US" dirty="0" err="1" smtClean="0"/>
              <a:t>styl</a:t>
            </a:r>
            <a:r>
              <a:rPr lang="en-US" dirty="0" smtClean="0"/>
              <a:t> 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rgbClr val="000000"/>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9" name="Text Placeholder 8"/>
          <p:cNvSpPr>
            <a:spLocks noGrp="1"/>
          </p:cNvSpPr>
          <p:nvPr>
            <p:ph type="body" sz="quarter" idx="10"/>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smtClean="0"/>
              <a:t>Click to edit Master text styles</a:t>
            </a:r>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spd="med">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8"/>
          <p:cNvSpPr>
            <a:spLocks noGrp="1"/>
          </p:cNvSpPr>
          <p:nvPr>
            <p:ph type="body" sz="quarter" idx="12"/>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smtClean="0"/>
              <a:t>Click to edit Master text styles</a:t>
            </a:r>
          </a:p>
        </p:txBody>
      </p:sp>
      <p:sp>
        <p:nvSpPr>
          <p:cNvPr id="6" name="Footer Placeholder 4"/>
          <p:cNvSpPr>
            <a:spLocks noGrp="1"/>
          </p:cNvSpPr>
          <p:nvPr>
            <p:ph type="ftr" sz="quarter" idx="13"/>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
        <p:nvSpPr>
          <p:cNvPr id="4" name="Footer Placeholder 4"/>
          <p:cNvSpPr>
            <a:spLocks noGrp="1"/>
          </p:cNvSpPr>
          <p:nvPr>
            <p:ph type="ftr" sz="quarter" idx="13"/>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4"/>
          <p:cNvSpPr>
            <a:spLocks noGrp="1"/>
          </p:cNvSpPr>
          <p:nvPr>
            <p:ph type="ftr" sz="quarter" idx="10"/>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
        <p:nvSpPr>
          <p:cNvPr id="6" name="Footer Placeholder 4"/>
          <p:cNvSpPr>
            <a:spLocks noGrp="1"/>
          </p:cNvSpPr>
          <p:nvPr>
            <p:ph type="ftr" sz="quarter" idx="13"/>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11" name="Text Placeholder 10"/>
          <p:cNvSpPr>
            <a:spLocks noGrp="1"/>
          </p:cNvSpPr>
          <p:nvPr>
            <p:ph type="body" sz="quarter" idx="12"/>
          </p:nvPr>
        </p:nvSpPr>
        <p:spPr>
          <a:xfrm>
            <a:off x="914400" y="2514600"/>
            <a:ext cx="7315200" cy="1524000"/>
          </a:xfrm>
        </p:spPr>
        <p:txBody>
          <a:bodyPr/>
          <a:lstStyle>
            <a:lvl1pPr algn="ctr">
              <a:buNone/>
              <a:defRPr sz="3200">
                <a:solidFill>
                  <a:schemeClr val="accent5">
                    <a:lumMod val="75000"/>
                  </a:schemeClr>
                </a:solidFill>
              </a:defRPr>
            </a:lvl1pPr>
            <a:lvl2pPr algn="ctr">
              <a:buNone/>
              <a:defRPr sz="2800" i="0"/>
            </a:lvl2pPr>
          </a:lstStyle>
          <a:p>
            <a:pPr lvl="0"/>
            <a:r>
              <a:rPr lang="en-US" dirty="0" smtClean="0"/>
              <a:t>Click to edit Master text styles</a:t>
            </a:r>
          </a:p>
          <a:p>
            <a:pPr lvl="1"/>
            <a:r>
              <a:rPr lang="en-US" dirty="0" smtClean="0"/>
              <a:t>Second level</a:t>
            </a:r>
          </a:p>
        </p:txBody>
      </p:sp>
      <p:sp>
        <p:nvSpPr>
          <p:cNvPr id="7" name="Footer Placeholder 4"/>
          <p:cNvSpPr>
            <a:spLocks noGrp="1"/>
          </p:cNvSpPr>
          <p:nvPr>
            <p:ph type="ftr" sz="quarter" idx="14"/>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spd="med">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theme" Target="../theme/theme1.xml"/><Relationship Id="rId10"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914400" y="838200"/>
            <a:ext cx="7772400" cy="5794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59263D51-6957-4958-86E9-29F486629F97}" type="datetimeFigureOut">
              <a:rPr lang="en-US"/>
              <a:pPr>
                <a:defRPr/>
              </a:pPr>
              <a:t>4/26/16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51A8FD9D-1F03-43D4-8DC7-74B7B2F59BBF}" type="slidenum">
              <a:rPr lang="en-US"/>
              <a:pPr>
                <a:defRPr/>
              </a:pPr>
              <a:t>‹#›</a:t>
            </a:fld>
            <a:endParaRPr lang="en-US"/>
          </a:p>
        </p:txBody>
      </p:sp>
      <p:sp>
        <p:nvSpPr>
          <p:cNvPr id="7" name="Footer Placeholder 4"/>
          <p:cNvSpPr txBox="1">
            <a:spLocks/>
          </p:cNvSpPr>
          <p:nvPr userDrawn="1"/>
        </p:nvSpPr>
        <p:spPr>
          <a:xfrm>
            <a:off x="7620000" y="6248400"/>
            <a:ext cx="990600" cy="365125"/>
          </a:xfrm>
          <a:prstGeom prst="rect">
            <a:avLst/>
          </a:prstGeom>
        </p:spPr>
        <p:txBody>
          <a:bodyPr vert="horz" lIns="91440" tIns="45720" rIns="91440" bIns="45720" rtlCol="0" anchor="ctr"/>
          <a:lstStyle>
            <a:defPPr>
              <a:defRPr lang="en-US"/>
            </a:defPPr>
            <a:lvl1pPr marL="0" algn="ctr" defTabSz="914400" rtl="0" eaLnBrk="1" latinLnBrk="0" hangingPunct="1">
              <a:defRPr sz="500" b="0" kern="1200">
                <a:solidFill>
                  <a:schemeClr val="bg1">
                    <a:lumMod val="50000"/>
                  </a:schemeClr>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t>© 2016 Saint Mary’s Press</a:t>
            </a:r>
          </a:p>
          <a:p>
            <a:pPr algn="l"/>
            <a:r>
              <a:rPr lang="en-US" dirty="0" smtClean="0"/>
              <a:t>Living in Christ Series</a:t>
            </a:r>
            <a:endParaRPr lang="en-US" dirty="0"/>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Lst>
  <p:transition spd="med">
    <p:fade/>
  </p:transition>
  <p:txStyles>
    <p:titleStyle>
      <a:lvl1pPr algn="l" rtl="0" fontAlgn="base">
        <a:spcBef>
          <a:spcPct val="0"/>
        </a:spcBef>
        <a:spcAft>
          <a:spcPct val="0"/>
        </a:spcAft>
        <a:defRPr sz="2800" b="1" kern="1200">
          <a:solidFill>
            <a:schemeClr val="tx1"/>
          </a:solidFill>
          <a:latin typeface="Arial" pitchFamily="34" charset="0"/>
          <a:ea typeface="+mj-ea"/>
          <a:cs typeface="Arial" pitchFamily="34" charset="0"/>
        </a:defRPr>
      </a:lvl1pPr>
      <a:lvl2pPr algn="l" rtl="0" fontAlgn="base">
        <a:spcBef>
          <a:spcPct val="0"/>
        </a:spcBef>
        <a:spcAft>
          <a:spcPct val="0"/>
        </a:spcAft>
        <a:defRPr sz="2800" b="1">
          <a:solidFill>
            <a:schemeClr val="tx1"/>
          </a:solidFill>
          <a:latin typeface="Arial" charset="0"/>
          <a:cs typeface="Arial" charset="0"/>
        </a:defRPr>
      </a:lvl2pPr>
      <a:lvl3pPr algn="l" rtl="0" fontAlgn="base">
        <a:spcBef>
          <a:spcPct val="0"/>
        </a:spcBef>
        <a:spcAft>
          <a:spcPct val="0"/>
        </a:spcAft>
        <a:defRPr sz="2800" b="1">
          <a:solidFill>
            <a:schemeClr val="tx1"/>
          </a:solidFill>
          <a:latin typeface="Arial" charset="0"/>
          <a:cs typeface="Arial" charset="0"/>
        </a:defRPr>
      </a:lvl3pPr>
      <a:lvl4pPr algn="l" rtl="0" fontAlgn="base">
        <a:spcBef>
          <a:spcPct val="0"/>
        </a:spcBef>
        <a:spcAft>
          <a:spcPct val="0"/>
        </a:spcAft>
        <a:defRPr sz="2800" b="1">
          <a:solidFill>
            <a:schemeClr val="tx1"/>
          </a:solidFill>
          <a:latin typeface="Arial" charset="0"/>
          <a:cs typeface="Arial" charset="0"/>
        </a:defRPr>
      </a:lvl4pPr>
      <a:lvl5pPr algn="l" rtl="0" fontAlgn="base">
        <a:spcBef>
          <a:spcPct val="0"/>
        </a:spcBef>
        <a:spcAft>
          <a:spcPct val="0"/>
        </a:spcAft>
        <a:defRPr sz="2800" b="1">
          <a:solidFill>
            <a:schemeClr val="tx1"/>
          </a:solidFill>
          <a:latin typeface="Arial" charset="0"/>
          <a:cs typeface="Arial" charset="0"/>
        </a:defRPr>
      </a:lvl5pPr>
      <a:lvl6pPr marL="457200" algn="l" rtl="0" fontAlgn="base">
        <a:spcBef>
          <a:spcPct val="0"/>
        </a:spcBef>
        <a:spcAft>
          <a:spcPct val="0"/>
        </a:spcAft>
        <a:defRPr sz="2800" b="1">
          <a:solidFill>
            <a:schemeClr val="tx1"/>
          </a:solidFill>
          <a:latin typeface="Arial" charset="0"/>
          <a:cs typeface="Arial" charset="0"/>
        </a:defRPr>
      </a:lvl6pPr>
      <a:lvl7pPr marL="914400" algn="l" rtl="0" fontAlgn="base">
        <a:spcBef>
          <a:spcPct val="0"/>
        </a:spcBef>
        <a:spcAft>
          <a:spcPct val="0"/>
        </a:spcAft>
        <a:defRPr sz="2800" b="1">
          <a:solidFill>
            <a:schemeClr val="tx1"/>
          </a:solidFill>
          <a:latin typeface="Arial" charset="0"/>
          <a:cs typeface="Arial" charset="0"/>
        </a:defRPr>
      </a:lvl7pPr>
      <a:lvl8pPr marL="1371600" algn="l" rtl="0" fontAlgn="base">
        <a:spcBef>
          <a:spcPct val="0"/>
        </a:spcBef>
        <a:spcAft>
          <a:spcPct val="0"/>
        </a:spcAft>
        <a:defRPr sz="2800" b="1">
          <a:solidFill>
            <a:schemeClr val="tx1"/>
          </a:solidFill>
          <a:latin typeface="Arial" charset="0"/>
          <a:cs typeface="Arial" charset="0"/>
        </a:defRPr>
      </a:lvl8pPr>
      <a:lvl9pPr marL="1828800" algn="l" rtl="0" fontAlgn="base">
        <a:spcBef>
          <a:spcPct val="0"/>
        </a:spcBef>
        <a:spcAft>
          <a:spcPct val="0"/>
        </a:spcAft>
        <a:defRPr sz="2800" b="1">
          <a:solidFill>
            <a:schemeClr val="tx1"/>
          </a:solidFill>
          <a:latin typeface="Arial" charset="0"/>
          <a:cs typeface="Arial" charset="0"/>
        </a:defRPr>
      </a:lvl9pPr>
    </p:titleStyle>
    <p:bodyStyle>
      <a:lvl1pPr marL="342900" indent="-342900" algn="l" rtl="0" fontAlgn="base">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Font typeface="Arial" charset="0"/>
        <a:buChar char="–"/>
        <a:defRPr kern="1200">
          <a:solidFill>
            <a:schemeClr val="tx1"/>
          </a:solidFill>
          <a:latin typeface="Arial" pitchFamily="34" charset="0"/>
          <a:ea typeface="+mn-ea"/>
          <a:cs typeface="Arial" pitchFamily="34" charset="0"/>
        </a:defRPr>
      </a:lvl2pPr>
      <a:lvl3pPr marL="1143000" indent="-228600" algn="l" rtl="0" fontAlgn="base">
        <a:spcBef>
          <a:spcPct val="20000"/>
        </a:spcBef>
        <a:spcAft>
          <a:spcPct val="0"/>
        </a:spcAft>
        <a:buFont typeface="Arial" charset="0"/>
        <a:buChar char="•"/>
        <a:defRPr sz="1600" kern="1200">
          <a:solidFill>
            <a:schemeClr val="tx1"/>
          </a:solidFill>
          <a:latin typeface="Arial" pitchFamily="34" charset="0"/>
          <a:ea typeface="+mn-ea"/>
          <a:cs typeface="Arial" pitchFamily="34" charset="0"/>
        </a:defRPr>
      </a:lvl3pPr>
      <a:lvl4pPr marL="1600200" indent="-228600" algn="l" rtl="0" fontAlgn="base">
        <a:spcBef>
          <a:spcPct val="20000"/>
        </a:spcBef>
        <a:spcAft>
          <a:spcPct val="0"/>
        </a:spcAft>
        <a:buFont typeface="Arial" charset="0"/>
        <a:buChar char="–"/>
        <a:defRPr sz="1400" kern="1200">
          <a:solidFill>
            <a:schemeClr val="tx1"/>
          </a:solidFill>
          <a:latin typeface="Arial" pitchFamily="34" charset="0"/>
          <a:ea typeface="+mn-ea"/>
          <a:cs typeface="Arial" pitchFamily="34" charset="0"/>
        </a:defRPr>
      </a:lvl4pPr>
      <a:lvl5pPr marL="2057400" indent="-228600" algn="l" rtl="0" fontAlgn="base">
        <a:spcBef>
          <a:spcPct val="20000"/>
        </a:spcBef>
        <a:spcAft>
          <a:spcPct val="0"/>
        </a:spcAft>
        <a:buFont typeface="Arial"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38400"/>
            <a:ext cx="7772400" cy="1470025"/>
          </a:xfrm>
        </p:spPr>
        <p:txBody>
          <a:bodyPr rtlCol="0">
            <a:normAutofit fontScale="90000"/>
          </a:bodyPr>
          <a:lstStyle/>
          <a:p>
            <a:pPr fontAlgn="auto">
              <a:spcAft>
                <a:spcPts val="0"/>
              </a:spcAft>
              <a:defRPr/>
            </a:pPr>
            <a:r>
              <a:rPr lang="en-US" sz="4900" dirty="0" smtClean="0"/>
              <a:t>What the Incarnation </a:t>
            </a:r>
            <a:br>
              <a:rPr lang="en-US" sz="4900" dirty="0" smtClean="0"/>
            </a:br>
            <a:r>
              <a:rPr lang="en-US" sz="4900" dirty="0" smtClean="0"/>
              <a:t>Is and Is Not</a:t>
            </a:r>
            <a:r>
              <a:rPr lang="en-US" dirty="0" smtClean="0"/>
              <a:t/>
            </a:r>
            <a:br>
              <a:rPr lang="en-US" dirty="0" smtClean="0"/>
            </a:br>
            <a:endParaRPr lang="en-US" dirty="0"/>
          </a:p>
        </p:txBody>
      </p:sp>
      <p:sp>
        <p:nvSpPr>
          <p:cNvPr id="10243" name="Subtitle 2"/>
          <p:cNvSpPr>
            <a:spLocks noGrp="1"/>
          </p:cNvSpPr>
          <p:nvPr>
            <p:ph type="subTitle" idx="1"/>
          </p:nvPr>
        </p:nvSpPr>
        <p:spPr>
          <a:xfrm>
            <a:off x="1371600" y="4114800"/>
            <a:ext cx="6400800" cy="990600"/>
          </a:xfrm>
        </p:spPr>
        <p:txBody>
          <a:bodyPr/>
          <a:lstStyle/>
          <a:p>
            <a:r>
              <a:rPr lang="en-US" b="0" i="1" dirty="0">
                <a:solidFill>
                  <a:schemeClr val="tx1"/>
                </a:solidFill>
              </a:rPr>
              <a:t>The Paschal </a:t>
            </a:r>
            <a:r>
              <a:rPr lang="en-US" b="0" i="1" dirty="0" smtClean="0">
                <a:solidFill>
                  <a:schemeClr val="tx1"/>
                </a:solidFill>
              </a:rPr>
              <a:t>Mystery</a:t>
            </a:r>
          </a:p>
          <a:p>
            <a:r>
              <a:rPr lang="en-US" sz="2000" b="0" dirty="0" smtClean="0">
                <a:solidFill>
                  <a:schemeClr val="tx1"/>
                </a:solidFill>
              </a:rPr>
              <a:t>Unit 2, Chapter 4</a:t>
            </a:r>
            <a:endParaRPr lang="en-US" sz="2000" b="0" dirty="0">
              <a:solidFill>
                <a:schemeClr val="tx1"/>
              </a:solidFill>
            </a:endParaRPr>
          </a:p>
        </p:txBody>
      </p:sp>
      <p:sp>
        <p:nvSpPr>
          <p:cNvPr id="10244" name="Text Placeholder 8"/>
          <p:cNvSpPr>
            <a:spLocks noGrp="1"/>
          </p:cNvSpPr>
          <p:nvPr>
            <p:ph type="body" sz="quarter" idx="10"/>
          </p:nvPr>
        </p:nvSpPr>
        <p:spPr/>
        <p:txBody>
          <a:bodyPr>
            <a:normAutofit fontScale="32500" lnSpcReduction="20000"/>
          </a:bodyPr>
          <a:lstStyle/>
          <a:p>
            <a:r>
              <a:rPr lang="en-US" sz="1600" dirty="0" smtClean="0">
                <a:solidFill>
                  <a:schemeClr val="tx1"/>
                </a:solidFill>
                <a:latin typeface="Arial" charset="0"/>
                <a:cs typeface="Arial" charset="0"/>
              </a:rPr>
              <a:t>Document </a:t>
            </a:r>
            <a:r>
              <a:rPr lang="en-US" sz="1600" smtClean="0">
                <a:solidFill>
                  <a:schemeClr val="tx1"/>
                </a:solidFill>
                <a:latin typeface="Arial" charset="0"/>
                <a:cs typeface="Arial" charset="0"/>
              </a:rPr>
              <a:t>#: </a:t>
            </a:r>
            <a:r>
              <a:rPr lang="en-US" sz="1600" smtClean="0">
                <a:solidFill>
                  <a:schemeClr val="tx1"/>
                </a:solidFill>
                <a:latin typeface="Arial" charset="0"/>
                <a:cs typeface="Arial" charset="0"/>
              </a:rPr>
              <a:t>TX005795</a:t>
            </a:r>
            <a:endParaRPr lang="en-US" sz="1600" dirty="0" smtClean="0">
              <a:solidFill>
                <a:schemeClr val="tx1"/>
              </a:solidFill>
              <a:latin typeface="Arial" charset="0"/>
              <a:cs typeface="Arial" charset="0"/>
            </a:endParaRPr>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 is made of the same “God-stuff,” substance, or </a:t>
            </a:r>
            <a:r>
              <a:rPr lang="en-US"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ousia</a:t>
            </a: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as God the Father and God the Holy Spirit.</a:t>
            </a:r>
          </a:p>
          <a:p>
            <a:pPr>
              <a:spcBef>
                <a:spcPct val="0"/>
              </a:spcBef>
            </a:pPr>
            <a:r>
              <a:rPr lang="en-US" b="1" dirty="0" smtClean="0">
                <a:ln w="1905"/>
                <a:solidFill>
                  <a:schemeClr val="accent6">
                    <a:shade val="20000"/>
                    <a:satMod val="200000"/>
                  </a:schemeClr>
                </a:solidFill>
                <a:effectLst>
                  <a:innerShdw blurRad="69850" dist="43180" dir="5400000">
                    <a:srgbClr val="000000">
                      <a:alpha val="65000"/>
                    </a:srgbClr>
                  </a:innerShdw>
                </a:effectLst>
              </a:rPr>
              <a:t>TRUE</a:t>
            </a:r>
          </a:p>
          <a:p>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 was immune to emotional pain, fear, and heartbreak.</a:t>
            </a:r>
          </a:p>
          <a:p>
            <a:r>
              <a:rPr lang="en-US" b="1" dirty="0" smtClean="0">
                <a:ln w="1905"/>
                <a:solidFill>
                  <a:schemeClr val="accent6">
                    <a:shade val="20000"/>
                    <a:satMod val="200000"/>
                  </a:schemeClr>
                </a:solidFill>
                <a:effectLst>
                  <a:innerShdw blurRad="69850" dist="43180" dir="5400000">
                    <a:srgbClr val="000000">
                      <a:alpha val="65000"/>
                    </a:srgbClr>
                  </a:innerShdw>
                </a:effectLst>
              </a:rPr>
              <a:t>FALSE</a:t>
            </a:r>
          </a:p>
          <a:p>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Because Jesus was fully human,</a:t>
            </a:r>
            <a:b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his body had physical limitations.</a:t>
            </a:r>
          </a:p>
          <a:p>
            <a:pPr>
              <a:spcBef>
                <a:spcPct val="0"/>
              </a:spcBef>
            </a:pPr>
            <a:r>
              <a:rPr lang="en-US" b="1" dirty="0" smtClean="0">
                <a:ln w="1905"/>
                <a:solidFill>
                  <a:schemeClr val="accent6">
                    <a:shade val="20000"/>
                    <a:satMod val="200000"/>
                  </a:schemeClr>
                </a:solidFill>
                <a:effectLst>
                  <a:innerShdw blurRad="69850" dist="43180" dir="5400000">
                    <a:srgbClr val="000000">
                      <a:alpha val="65000"/>
                    </a:srgbClr>
                  </a:innerShdw>
                </a:effectLst>
              </a:rPr>
              <a:t>TRUE</a:t>
            </a:r>
          </a:p>
          <a:p>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 is the Savior of all.</a:t>
            </a:r>
          </a:p>
          <a:p>
            <a:pPr>
              <a:spcBef>
                <a:spcPct val="0"/>
              </a:spcBef>
            </a:pPr>
            <a:r>
              <a:rPr lang="en-US" b="1" dirty="0" smtClean="0">
                <a:ln w="1905"/>
                <a:solidFill>
                  <a:schemeClr val="accent6">
                    <a:shade val="20000"/>
                    <a:satMod val="200000"/>
                  </a:schemeClr>
                </a:solidFill>
                <a:effectLst>
                  <a:innerShdw blurRad="69850" dist="43180" dir="5400000">
                    <a:srgbClr val="000000">
                      <a:alpha val="65000"/>
                    </a:srgbClr>
                  </a:innerShdw>
                </a:effectLst>
              </a:rPr>
              <a:t>TRUE</a:t>
            </a:r>
          </a:p>
          <a:p>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“Christ” is the Greek translation</a:t>
            </a:r>
            <a:b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of </a:t>
            </a:r>
            <a:r>
              <a:rPr lang="en-US"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Yahweh.</a:t>
            </a:r>
            <a:endPar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r>
              <a:rPr lang="en-US" b="1" dirty="0" smtClean="0">
                <a:ln w="1905"/>
                <a:solidFill>
                  <a:schemeClr val="accent6">
                    <a:shade val="20000"/>
                    <a:satMod val="200000"/>
                  </a:schemeClr>
                </a:solidFill>
                <a:effectLst>
                  <a:innerShdw blurRad="69850" dist="43180" dir="5400000">
                    <a:srgbClr val="000000">
                      <a:alpha val="65000"/>
                    </a:srgbClr>
                  </a:innerShdw>
                </a:effectLst>
              </a:rPr>
              <a:t>   FALSE</a:t>
            </a:r>
          </a:p>
          <a:p>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 was sometimes called Lord,</a:t>
            </a:r>
            <a:b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 title the Jews used for God.</a:t>
            </a:r>
          </a:p>
          <a:p>
            <a:pPr>
              <a:spcBef>
                <a:spcPct val="0"/>
              </a:spcBef>
            </a:pPr>
            <a:r>
              <a:rPr lang="en-US" b="1" dirty="0" smtClean="0">
                <a:ln w="1905"/>
                <a:solidFill>
                  <a:schemeClr val="accent6">
                    <a:shade val="20000"/>
                    <a:satMod val="200000"/>
                  </a:schemeClr>
                </a:solidFill>
                <a:effectLst>
                  <a:innerShdw blurRad="69850" dist="43180" dir="5400000">
                    <a:srgbClr val="000000">
                      <a:alpha val="65000"/>
                    </a:srgbClr>
                  </a:innerShdw>
                </a:effectLst>
              </a:rPr>
              <a:t>TRUE</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p:txBody>
          <a:bodyPr/>
          <a:lstStyle/>
          <a:p>
            <a:r>
              <a:rPr lang="en-US" b="1" dirty="0" smtClean="0">
                <a:solidFill>
                  <a:schemeClr val="tx1"/>
                </a:solidFill>
              </a:rPr>
              <a:t>Identify the following statements </a:t>
            </a:r>
            <a:br>
              <a:rPr lang="en-US" b="1" dirty="0" smtClean="0">
                <a:solidFill>
                  <a:schemeClr val="tx1"/>
                </a:solidFill>
              </a:rPr>
            </a:br>
            <a:r>
              <a:rPr lang="en-US" b="1" dirty="0" smtClean="0">
                <a:solidFill>
                  <a:schemeClr val="tx1"/>
                </a:solidFill>
              </a:rPr>
              <a:t>as true or false.</a:t>
            </a:r>
          </a:p>
        </p:txBody>
      </p:sp>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a:xfrm>
            <a:off x="914400" y="2514600"/>
            <a:ext cx="7315200" cy="1066800"/>
          </a:xfrm>
        </p:spPr>
        <p:txBody>
          <a:bodyPr/>
          <a:lstStyle/>
          <a:p>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Mary had no choice in whether she was to be the Mother of God.</a:t>
            </a:r>
          </a:p>
        </p:txBody>
      </p:sp>
      <p:sp>
        <p:nvSpPr>
          <p:cNvPr id="3" name="TextBox 2"/>
          <p:cNvSpPr txBox="1"/>
          <p:nvPr/>
        </p:nvSpPr>
        <p:spPr bwMode="auto">
          <a:xfrm>
            <a:off x="3886200" y="3581400"/>
            <a:ext cx="2438400" cy="1077218"/>
          </a:xfrm>
          <a:prstGeom prst="rect">
            <a:avLst/>
          </a:prstGeom>
          <a:noFill/>
          <a:ln w="9525">
            <a:noFill/>
            <a:miter lim="800000"/>
            <a:headEnd/>
            <a:tailEnd/>
          </a:ln>
        </p:spPr>
        <p:txBody>
          <a:bodyPr wrap="square" rtlCol="0">
            <a:spAutoFit/>
          </a:bodyPr>
          <a:lstStyle/>
          <a:p>
            <a:r>
              <a:rPr lang="en-US" sz="3200" b="1" dirty="0">
                <a:ln w="1905"/>
                <a:solidFill>
                  <a:schemeClr val="accent6">
                    <a:shade val="20000"/>
                    <a:satMod val="200000"/>
                  </a:schemeClr>
                </a:solidFill>
                <a:effectLst>
                  <a:innerShdw blurRad="69850" dist="43180" dir="5400000">
                    <a:srgbClr val="000000">
                      <a:alpha val="65000"/>
                    </a:srgbClr>
                  </a:innerShdw>
                </a:effectLst>
              </a:rPr>
              <a:t>FALSE</a:t>
            </a:r>
          </a:p>
          <a:p>
            <a:endParaRPr lang="en-US" sz="3200" dirty="0">
              <a:solidFill>
                <a:schemeClr val="bg1">
                  <a:lumMod val="65000"/>
                </a:schemeClr>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p:txBody>
          <a:bodyPr/>
          <a:lstStyle/>
          <a:p>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 was conceived by the power of the Holy Spirit.</a:t>
            </a:r>
          </a:p>
          <a:p>
            <a:pPr>
              <a:spcBef>
                <a:spcPct val="0"/>
              </a:spcBef>
            </a:pPr>
            <a:r>
              <a:rPr lang="en-US" b="1" dirty="0" smtClean="0">
                <a:ln w="1905"/>
                <a:solidFill>
                  <a:schemeClr val="accent6">
                    <a:shade val="20000"/>
                    <a:satMod val="200000"/>
                  </a:schemeClr>
                </a:solidFill>
                <a:effectLst>
                  <a:innerShdw blurRad="69850" dist="43180" dir="5400000">
                    <a:srgbClr val="000000">
                      <a:alpha val="65000"/>
                    </a:srgbClr>
                  </a:innerShdw>
                </a:effectLst>
              </a:rPr>
              <a:t>TRUE</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Church recognizes Mary as remaining a virgin throughout </a:t>
            </a:r>
          </a:p>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her life.</a:t>
            </a:r>
          </a:p>
          <a:p>
            <a:pPr>
              <a:spcBef>
                <a:spcPct val="0"/>
              </a:spcBef>
            </a:pPr>
            <a:r>
              <a:rPr lang="en-US" b="1" dirty="0" smtClean="0">
                <a:ln w="1905"/>
                <a:solidFill>
                  <a:schemeClr val="accent6">
                    <a:shade val="20000"/>
                    <a:satMod val="200000"/>
                  </a:schemeClr>
                </a:solidFill>
                <a:effectLst>
                  <a:innerShdw blurRad="69850" dist="43180" dir="5400000">
                    <a:srgbClr val="000000">
                      <a:alpha val="65000"/>
                    </a:srgbClr>
                  </a:innerShdw>
                </a:effectLst>
              </a:rPr>
              <a:t>TRUE</a:t>
            </a:r>
          </a:p>
          <a:p>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a:xfrm>
            <a:off x="609600" y="2286000"/>
            <a:ext cx="8001000" cy="2514600"/>
          </a:xfrm>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human and divine natures are all mixed together (sort of like a smoothie) in the one Person of Jesus.</a:t>
            </a:r>
          </a:p>
          <a:p>
            <a:pPr>
              <a:spcBef>
                <a:spcPct val="0"/>
              </a:spcBef>
            </a:pPr>
            <a:r>
              <a:rPr lang="en-US" b="1" dirty="0" smtClean="0">
                <a:ln w="1905"/>
                <a:solidFill>
                  <a:schemeClr val="accent6">
                    <a:shade val="20000"/>
                    <a:satMod val="200000"/>
                  </a:schemeClr>
                </a:solidFill>
                <a:effectLst>
                  <a:innerShdw blurRad="69850" dist="43180" dir="5400000">
                    <a:srgbClr val="000000">
                      <a:alpha val="65000"/>
                    </a:srgbClr>
                  </a:innerShdw>
                </a:effectLst>
              </a:rPr>
              <a:t>FALSE</a:t>
            </a:r>
            <a:endParaRPr lang="en-US" dirty="0"/>
          </a:p>
        </p:txBody>
      </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 was human like us in all things except sin.</a:t>
            </a:r>
          </a:p>
          <a:p>
            <a:pPr>
              <a:spcBef>
                <a:spcPct val="0"/>
              </a:spcBef>
            </a:pPr>
            <a:r>
              <a:rPr lang="en-US" b="1" dirty="0" smtClean="0">
                <a:ln w="1905"/>
                <a:solidFill>
                  <a:schemeClr val="accent6">
                    <a:shade val="20000"/>
                    <a:satMod val="200000"/>
                  </a:schemeClr>
                </a:solidFill>
                <a:effectLst>
                  <a:innerShdw blurRad="69850" dist="43180" dir="5400000">
                    <a:srgbClr val="000000">
                      <a:alpha val="65000"/>
                    </a:srgbClr>
                  </a:innerShdw>
                </a:effectLst>
              </a:rPr>
              <a:t>TRUE</a:t>
            </a:r>
          </a:p>
          <a:p>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 was made by God the Father.</a:t>
            </a:r>
          </a:p>
          <a:p>
            <a:r>
              <a:rPr lang="en-US" b="1" dirty="0" smtClean="0">
                <a:ln w="1905"/>
                <a:solidFill>
                  <a:schemeClr val="accent6">
                    <a:shade val="20000"/>
                    <a:satMod val="200000"/>
                  </a:schemeClr>
                </a:solidFill>
                <a:effectLst>
                  <a:innerShdw blurRad="69850" dist="43180" dir="5400000">
                    <a:srgbClr val="000000">
                      <a:alpha val="65000"/>
                    </a:srgbClr>
                  </a:innerShdw>
                </a:effectLst>
              </a:rPr>
              <a:t>FALSE</a:t>
            </a:r>
          </a:p>
          <a:p>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Incarnation is the Word of God Made Flesh.</a:t>
            </a:r>
          </a:p>
          <a:p>
            <a:pPr>
              <a:spcBef>
                <a:spcPct val="0"/>
              </a:spcBef>
            </a:pPr>
            <a:r>
              <a:rPr lang="en-US" b="1" dirty="0" smtClean="0">
                <a:ln w="1905"/>
                <a:solidFill>
                  <a:schemeClr val="accent6">
                    <a:shade val="20000"/>
                    <a:satMod val="200000"/>
                  </a:schemeClr>
                </a:solidFill>
                <a:effectLst>
                  <a:innerShdw blurRad="69850" dist="43180" dir="5400000">
                    <a:srgbClr val="000000">
                      <a:alpha val="65000"/>
                    </a:srgbClr>
                  </a:innerShdw>
                </a:effectLst>
              </a:rPr>
              <a:t>TRUE</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127</TotalTime>
  <Words>563</Words>
  <Application>Microsoft Macintosh PowerPoint</Application>
  <PresentationFormat>On-screen Show (4:3)</PresentationFormat>
  <Paragraphs>63</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LIC Presentation template</vt:lpstr>
      <vt:lpstr>What the Incarnation  Is and Is Not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Saint Mary's Press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Beth Martinka</dc:creator>
  <cp:lastModifiedBy>Microsoft Office User</cp:lastModifiedBy>
  <cp:revision>32</cp:revision>
  <dcterms:created xsi:type="dcterms:W3CDTF">2010-11-09T18:01:28Z</dcterms:created>
  <dcterms:modified xsi:type="dcterms:W3CDTF">2016-04-26T15:43:58Z</dcterms:modified>
</cp:coreProperties>
</file>