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8" r:id="rId15"/>
    <p:sldId id="277" r:id="rId16"/>
    <p:sldId id="261" r:id="rId17"/>
    <p:sldId id="279" r:id="rId18"/>
    <p:sldId id="262" r:id="rId19"/>
    <p:sldId id="271" r:id="rId20"/>
    <p:sldId id="272" r:id="rId21"/>
    <p:sldId id="273" r:id="rId22"/>
    <p:sldId id="274" r:id="rId23"/>
    <p:sldId id="275" r:id="rId24"/>
    <p:sldId id="27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5663" autoAdjust="0"/>
  </p:normalViewPr>
  <p:slideViewPr>
    <p:cSldViewPr>
      <p:cViewPr varScale="1">
        <p:scale>
          <a:sx n="52" d="100"/>
          <a:sy n="52" d="100"/>
        </p:scale>
        <p:origin x="72"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BE804B-DEA3-4B83-A90F-A026443B4A95}" type="datetimeFigureOut">
              <a:rPr lang="en-US"/>
              <a:pPr>
                <a:defRPr/>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5BBBA7-F7AB-42BE-8AE9-F17B57CB73D0}" type="slidenum">
              <a:rPr lang="en-US"/>
              <a:pPr>
                <a:defRPr/>
              </a:pPr>
              <a:t>‹#›</a:t>
            </a:fld>
            <a:endParaRPr lang="en-US"/>
          </a:p>
        </p:txBody>
      </p:sp>
    </p:spTree>
    <p:extLst>
      <p:ext uri="{BB962C8B-B14F-4D97-AF65-F5344CB8AC3E}">
        <p14:creationId xmlns:p14="http://schemas.microsoft.com/office/powerpoint/2010/main" val="1919360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Ask the students to reflect on this image of </a:t>
            </a:r>
            <a:r>
              <a:rPr lang="en-US" smtClean="0"/>
              <a:t>the Trinity</a:t>
            </a:r>
            <a:r>
              <a:rPr lang="en-US" dirty="0" smtClean="0"/>
              <a:t>. Encourage discussion by asking some or all of the following questions:</a:t>
            </a:r>
          </a:p>
          <a:p>
            <a:pPr eaLnBrk="1" hangingPunct="1">
              <a:spcBef>
                <a:spcPct val="0"/>
              </a:spcBef>
            </a:pPr>
            <a:r>
              <a:rPr lang="en-US" dirty="0" smtClean="0"/>
              <a:t>•  What do you see?</a:t>
            </a:r>
          </a:p>
          <a:p>
            <a:pPr eaLnBrk="1" hangingPunct="1">
              <a:spcBef>
                <a:spcPct val="0"/>
              </a:spcBef>
            </a:pPr>
            <a:r>
              <a:rPr lang="en-US" dirty="0" smtClean="0"/>
              <a:t>•  What is going on in this picture?</a:t>
            </a:r>
          </a:p>
          <a:p>
            <a:pPr eaLnBrk="1" hangingPunct="1">
              <a:spcBef>
                <a:spcPct val="0"/>
              </a:spcBef>
            </a:pPr>
            <a:r>
              <a:rPr lang="en-US" dirty="0" smtClean="0"/>
              <a:t>•  What is the symbolism in this picture?</a:t>
            </a:r>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D3A7C-090D-4072-8440-511B98D25CAE}"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33582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F4E0F-075A-4317-80FD-E06723392510}"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02569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D8AB3-C195-4D45-BBBA-1DC7F9F3B08B}"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636208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i="1" dirty="0" smtClean="0"/>
              <a:t>Notes:</a:t>
            </a:r>
            <a:r>
              <a:rPr lang="en-US" dirty="0" smtClean="0"/>
              <a:t>  Go through each of the passages and ask the students this question: What is God like from the perspective of this passage?</a:t>
            </a:r>
          </a:p>
          <a:p>
            <a:pPr eaLnBrk="1" fontAlgn="auto" hangingPunct="1">
              <a:spcBef>
                <a:spcPts val="0"/>
              </a:spcBef>
              <a:spcAft>
                <a:spcPts val="0"/>
              </a:spcAft>
              <a:defRPr/>
            </a:pPr>
            <a:r>
              <a:rPr lang="en-US" dirty="0" smtClean="0"/>
              <a:t>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CF260C-CCE4-4715-875B-AC5C0CF6D49E}"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23387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i="1" dirty="0" smtClean="0"/>
              <a:t>Notes:</a:t>
            </a:r>
            <a:r>
              <a:rPr lang="en-US" dirty="0" smtClean="0"/>
              <a:t>  Go through each of the passages and ask the students this question: What is God like from the perspective of this passage?</a:t>
            </a:r>
          </a:p>
          <a:p>
            <a:pPr eaLnBrk="1" fontAlgn="auto" hangingPunct="1">
              <a:spcBef>
                <a:spcPts val="0"/>
              </a:spcBef>
              <a:spcAft>
                <a:spcPts val="0"/>
              </a:spcAft>
              <a:defRPr/>
            </a:pPr>
            <a:r>
              <a:rPr lang="en-US" dirty="0" smtClean="0"/>
              <a:t>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953511-9B5F-4D9C-AE3A-DAE9924BBB8B}"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61962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i="1" dirty="0" smtClean="0"/>
              <a:t>Notes:</a:t>
            </a:r>
            <a:r>
              <a:rPr lang="en-US" dirty="0" smtClean="0"/>
              <a:t>  Go through each of the passages and ask the students this question: What is God like from the perspective of this passage?</a:t>
            </a:r>
          </a:p>
          <a:p>
            <a:pPr eaLnBrk="1" fontAlgn="auto" hangingPunct="1">
              <a:spcBef>
                <a:spcPts val="0"/>
              </a:spcBef>
              <a:spcAft>
                <a:spcPts val="0"/>
              </a:spcAft>
              <a:defRPr/>
            </a:pPr>
            <a:r>
              <a:rPr lang="en-US" dirty="0" smtClean="0"/>
              <a:t> </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138A62-A5F6-4D19-A876-60D2055537A2}"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98839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[Design: This teacher’s note could also be made into an additional slide with a YawnBuster exercise asking the students to brainstorm which “I am” passages support Jesus’ divinity.]</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ECE62F-FDFB-419E-BD0C-5C9A69015BA9}"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220438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55B1B-6FA9-496B-B4CF-FEB4860E0681}"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16817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DF88F-F5D5-4D39-A288-AF0ED9F95315}"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4081859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8FB2D-9FBC-4B82-947C-15821645AA96}"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56957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a:t>
            </a:r>
            <a:r>
              <a:rPr lang="en-US" dirty="0" smtClean="0"/>
              <a:t>  Ask the students to recall Scripture passages that depict each of these images. Consider Moses and the burning bush, Pentecost, Jesus’ breathing on the Apostles as a blessing, Jesus’ Baptism, and Noah and the Flood.</a:t>
            </a:r>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6469B-28F6-4CD8-9421-33DB767CE4F6}"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13738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0FFF3-256B-4B46-8502-E3CF07CE8C5C}"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73892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955E6-F7DA-4923-ADFB-0B34067A32F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97209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a:t>
            </a:r>
            <a:r>
              <a:rPr lang="en-US" dirty="0" smtClean="0"/>
              <a:t>  Consider leading the students in a discussion on how and when they have been aware of the Holy Spirit in their lives or in the life of someone they know. If the students are preparing for the Sacrament of Confirmation, make the connection to the Gifts of the Holy Spirit and the Sacrament of Confirmation. Ask the students to make a T-chart by writing out this list and putting the name of someone they know next to the gift that is best expressed through this person. Encourage the students to share these faith stories.</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AD415D-820D-4A5A-9878-00E03F8AEFC7}"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94641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69FEA-3D72-412B-98C7-0CAB9F17E06E}"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41598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Invite the class to close by praying this prayer together.</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FB604-0341-4FC3-BD03-34ECF47AC3D3}"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14554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Notes:</a:t>
            </a:r>
            <a:r>
              <a:rPr lang="en-US" smtClean="0"/>
              <a:t>  Ask students to recall specific images of each Divine Person in the Scriptures.</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0F59F-6C51-47EE-9611-8469CBE0D8C7}"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49558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a:t>
            </a:r>
            <a:r>
              <a:rPr lang="en-US" dirty="0" smtClean="0"/>
              <a:t>  Ask the students to reflect on the image. What does Michelangelo want the audience to know about God through this depiction? What does this image reflect?</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30DBE-6DEB-4C50-9651-2D7D7AB9CFC1}"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0883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C08868-7C2E-4576-BAD5-6716D1A0F259}"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109972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61991-F317-4340-B4BE-491CC4E8BEFB}"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58554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6F467-20CD-401F-A481-E0BA0EEA0ADE}"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72744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D7427-50C4-461F-8010-23290B9ED6F1}"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22569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D64EC-2106-48DF-94AB-E0F4E64D1B70}"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501777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73152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86000"/>
            <a:ext cx="7315200" cy="38401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764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F8B8A5-F715-4A2C-9EB7-A2239F941EE8}" type="datetimeFigureOut">
              <a:rPr lang="en-US"/>
              <a:pPr>
                <a:defRPr/>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F392F2-42E8-4C5E-9956-CD2FF019AD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ransition/>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r>
              <a:rPr lang="en-US" smtClean="0">
                <a:latin typeface="Arial" charset="0"/>
                <a:cs typeface="Arial" charset="0"/>
              </a:rPr>
              <a:t>Introducing the Trinity: </a:t>
            </a:r>
            <a:br>
              <a:rPr lang="en-US" smtClean="0">
                <a:latin typeface="Arial" charset="0"/>
                <a:cs typeface="Arial" charset="0"/>
              </a:rPr>
            </a:br>
            <a:r>
              <a:rPr lang="en-US" smtClean="0">
                <a:latin typeface="Arial" charset="0"/>
                <a:cs typeface="Arial" charset="0"/>
              </a:rPr>
              <a:t>God Is Three-in-One</a:t>
            </a:r>
          </a:p>
        </p:txBody>
      </p:sp>
      <p:sp>
        <p:nvSpPr>
          <p:cNvPr id="8195" name="Subtitle 2"/>
          <p:cNvSpPr>
            <a:spLocks noGrp="1"/>
          </p:cNvSpPr>
          <p:nvPr>
            <p:ph type="subTitle" idx="1"/>
          </p:nvPr>
        </p:nvSpPr>
        <p:spPr/>
        <p:txBody>
          <a:bodyPr/>
          <a:lstStyle/>
          <a:p>
            <a:pPr eaLnBrk="1" hangingPunct="1"/>
            <a:r>
              <a:rPr lang="en-US" dirty="0" smtClean="0">
                <a:latin typeface="Arial" charset="0"/>
                <a:cs typeface="Arial" charset="0"/>
              </a:rPr>
              <a:t>Jesus </a:t>
            </a:r>
            <a:r>
              <a:rPr lang="en-US" smtClean="0">
                <a:latin typeface="Arial" charset="0"/>
                <a:cs typeface="Arial" charset="0"/>
              </a:rPr>
              <a:t>Christ Course</a:t>
            </a:r>
            <a:endParaRPr lang="en-US" dirty="0" smtClean="0">
              <a:latin typeface="Arial" charset="0"/>
              <a:cs typeface="Arial" charset="0"/>
            </a:endParaRPr>
          </a:p>
        </p:txBody>
      </p:sp>
      <p:sp>
        <p:nvSpPr>
          <p:cNvPr id="8196" name="Text Placeholder 8"/>
          <p:cNvSpPr>
            <a:spLocks noGrp="1"/>
          </p:cNvSpPr>
          <p:nvPr>
            <p:ph type="body" sz="quarter" idx="10"/>
          </p:nvPr>
        </p:nvSpPr>
        <p:spPr/>
        <p:txBody>
          <a:bodyPr>
            <a:normAutofit fontScale="32500" lnSpcReduction="20000"/>
          </a:bodyPr>
          <a:lstStyle/>
          <a:p>
            <a:pPr eaLnBrk="1" hangingPunct="1">
              <a:defRPr/>
            </a:pPr>
            <a:r>
              <a:rPr lang="en-US" sz="1600" dirty="0" smtClean="0">
                <a:solidFill>
                  <a:schemeClr val="tx1"/>
                </a:solidFill>
                <a:latin typeface="Arial" charset="0"/>
                <a:cs typeface="Arial" charset="0"/>
              </a:rPr>
              <a:t>Document #: TX001186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6" name="Content Placeholder 5"/>
          <p:cNvSpPr>
            <a:spLocks noGrp="1"/>
          </p:cNvSpPr>
          <p:nvPr>
            <p:ph idx="1"/>
          </p:nvPr>
        </p:nvSpPr>
        <p:spPr/>
        <p:txBody>
          <a:bodyPr/>
          <a:lstStyle/>
          <a:p>
            <a:pPr lvl="1" eaLnBrk="1" hangingPunct="1">
              <a:buFont typeface="Arial" charset="0"/>
              <a:buNone/>
            </a:pPr>
            <a:r>
              <a:rPr lang="en-US" smtClean="0">
                <a:solidFill>
                  <a:srgbClr val="C00000"/>
                </a:solidFill>
                <a:latin typeface="Arial" charset="0"/>
                <a:cs typeface="Arial" charset="0"/>
              </a:rPr>
              <a:t>[Jesus] said, “Abba, Father, all things are possible to you” </a:t>
            </a:r>
          </a:p>
          <a:p>
            <a:pPr lvl="1" eaLnBrk="1" hangingPunct="1">
              <a:buFont typeface="Arial" charset="0"/>
              <a:buNone/>
            </a:pPr>
            <a:r>
              <a:rPr lang="en-US" smtClean="0">
                <a:solidFill>
                  <a:srgbClr val="C00000"/>
                </a:solidFill>
                <a:latin typeface="Arial" charset="0"/>
                <a:cs typeface="Arial" charset="0"/>
              </a:rPr>
              <a:t>(Mark 14:36).</a:t>
            </a:r>
          </a:p>
          <a:p>
            <a:pPr eaLnBrk="1" hangingPunct="1">
              <a:buFont typeface="Arial" charset="0"/>
              <a:buNone/>
            </a:pPr>
            <a:endParaRPr lang="en-US" smtClean="0">
              <a:latin typeface="Arial" charset="0"/>
              <a:cs typeface="Arial" charset="0"/>
            </a:endParaRPr>
          </a:p>
          <a:p>
            <a:pPr eaLnBrk="1" hangingPunct="1">
              <a:buFont typeface="Arial" charset="0"/>
              <a:buNone/>
            </a:pPr>
            <a:r>
              <a:rPr lang="en-US" smtClean="0">
                <a:latin typeface="Arial" charset="0"/>
                <a:cs typeface="Arial" charset="0"/>
              </a:rPr>
              <a:t>Abba</a:t>
            </a:r>
          </a:p>
          <a:p>
            <a:pPr eaLnBrk="1" hangingPunct="1"/>
            <a:r>
              <a:rPr lang="en-US" smtClean="0">
                <a:latin typeface="Arial" charset="0"/>
                <a:cs typeface="Arial" charset="0"/>
              </a:rPr>
              <a:t>This word for </a:t>
            </a:r>
            <a:r>
              <a:rPr lang="en-US" i="1" smtClean="0">
                <a:latin typeface="Arial" charset="0"/>
                <a:cs typeface="Arial" charset="0"/>
              </a:rPr>
              <a:t>father</a:t>
            </a:r>
            <a:r>
              <a:rPr lang="en-US" smtClean="0">
                <a:latin typeface="Arial" charset="0"/>
                <a:cs typeface="Arial" charset="0"/>
              </a:rPr>
              <a:t> comes from Aramaic.</a:t>
            </a:r>
          </a:p>
          <a:p>
            <a:pPr eaLnBrk="1" hangingPunct="1"/>
            <a:r>
              <a:rPr lang="en-US" smtClean="0">
                <a:latin typeface="Arial" charset="0"/>
                <a:cs typeface="Arial" charset="0"/>
              </a:rPr>
              <a:t>It is a term used by children to address their fathers.</a:t>
            </a:r>
          </a:p>
          <a:p>
            <a:pPr eaLnBrk="1" hangingPunct="1"/>
            <a:r>
              <a:rPr lang="en-US" smtClean="0">
                <a:latin typeface="Arial" charset="0"/>
                <a:cs typeface="Arial" charset="0"/>
              </a:rPr>
              <a:t>Jesus used this term to express his relationship with God.</a:t>
            </a:r>
          </a:p>
          <a:p>
            <a:pPr eaLnBrk="1" hangingPunct="1"/>
            <a:r>
              <a:rPr lang="en-US" smtClean="0">
                <a:latin typeface="Arial" charset="0"/>
                <a:cs typeface="Arial" charset="0"/>
              </a:rPr>
              <a:t>The term is affectionate and compassionate, like </a:t>
            </a:r>
            <a:r>
              <a:rPr lang="en-US" i="1" smtClean="0">
                <a:latin typeface="Arial" charset="0"/>
                <a:cs typeface="Arial" charset="0"/>
              </a:rPr>
              <a:t>Papa </a:t>
            </a:r>
            <a:r>
              <a:rPr lang="en-US" smtClean="0">
                <a:latin typeface="Arial" charset="0"/>
                <a:cs typeface="Arial" charset="0"/>
              </a:rPr>
              <a:t>or </a:t>
            </a:r>
            <a:r>
              <a:rPr lang="en-US" i="1" smtClean="0">
                <a:latin typeface="Arial" charset="0"/>
                <a:cs typeface="Arial" charset="0"/>
              </a:rPr>
              <a:t>Daddy.</a:t>
            </a:r>
            <a:endParaRPr lang="en-US" smtClean="0">
              <a:latin typeface="Arial" charset="0"/>
              <a:cs typeface="Arial" charset="0"/>
            </a:endParaRPr>
          </a:p>
          <a:p>
            <a:pPr eaLnBrk="1" hangingPunct="1"/>
            <a:r>
              <a:rPr lang="en-US" smtClean="0">
                <a:latin typeface="Arial" charset="0"/>
                <a:cs typeface="Arial" charset="0"/>
              </a:rPr>
              <a:t>Jesus used this term so that followers could understand God in a new way.</a:t>
            </a:r>
          </a:p>
          <a:p>
            <a:pPr eaLnBrk="1" hangingPunct="1">
              <a:buFont typeface="Arial" charset="0"/>
              <a:buNone/>
            </a:pPr>
            <a:endParaRPr lang="en-US" smtClean="0">
              <a:latin typeface="Arial" charset="0"/>
              <a:cs typeface="Arial" charset="0"/>
            </a:endParaRPr>
          </a:p>
          <a:p>
            <a:pPr eaLnBrk="1" hangingPunct="1">
              <a:buFont typeface="Arial" charset="0"/>
              <a:buNone/>
            </a:pPr>
            <a:endParaRPr lang="en-US"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p:txBody>
          <a:bodyPr/>
          <a:lstStyle/>
          <a:p>
            <a:pPr eaLnBrk="1" hangingPunct="1">
              <a:buNone/>
            </a:pPr>
            <a:r>
              <a:rPr lang="en-US" dirty="0" smtClean="0">
                <a:latin typeface="Arial" charset="0"/>
                <a:cs typeface="Arial" charset="0"/>
              </a:rPr>
              <a:t>	</a:t>
            </a:r>
            <a:r>
              <a:rPr lang="en-US" dirty="0">
                <a:latin typeface="Arial" charset="0"/>
                <a:cs typeface="Arial" charset="0"/>
              </a:rPr>
              <a:t>Why is the term </a:t>
            </a:r>
            <a:r>
              <a:rPr lang="en-US" i="1" dirty="0">
                <a:latin typeface="Arial" charset="0"/>
                <a:cs typeface="Arial" charset="0"/>
              </a:rPr>
              <a:t>father,</a:t>
            </a:r>
            <a:r>
              <a:rPr lang="en-US" dirty="0">
                <a:latin typeface="Arial" charset="0"/>
                <a:cs typeface="Arial" charset="0"/>
              </a:rPr>
              <a:t> not </a:t>
            </a:r>
            <a:r>
              <a:rPr lang="en-US" i="1" dirty="0">
                <a:latin typeface="Arial" charset="0"/>
                <a:cs typeface="Arial" charset="0"/>
              </a:rPr>
              <a:t>mother,</a:t>
            </a:r>
            <a:r>
              <a:rPr lang="en-US" dirty="0">
                <a:latin typeface="Arial" charset="0"/>
                <a:cs typeface="Arial" charset="0"/>
              </a:rPr>
              <a:t> used in the description of the Trinity?</a:t>
            </a:r>
          </a:p>
          <a:p>
            <a:pPr lvl="1" eaLnBrk="1" hangingPunct="1"/>
            <a:r>
              <a:rPr lang="en-US" i="1" dirty="0">
                <a:latin typeface="Arial" charset="0"/>
                <a:cs typeface="Arial" charset="0"/>
              </a:rPr>
              <a:t>Father</a:t>
            </a:r>
            <a:r>
              <a:rPr lang="en-US" dirty="0">
                <a:latin typeface="Arial" charset="0"/>
                <a:cs typeface="Arial" charset="0"/>
              </a:rPr>
              <a:t> identifies the relationship of the First Person of the Trinity to the Second Person of the Trinity: God the Father and God the Son.</a:t>
            </a:r>
          </a:p>
          <a:p>
            <a:pPr lvl="1" eaLnBrk="1" hangingPunct="1"/>
            <a:r>
              <a:rPr lang="en-US" dirty="0">
                <a:latin typeface="Arial" charset="0"/>
                <a:cs typeface="Arial" charset="0"/>
              </a:rPr>
              <a:t>Jesus used the word </a:t>
            </a:r>
            <a:r>
              <a:rPr lang="en-US" i="1" dirty="0" err="1">
                <a:latin typeface="Arial" charset="0"/>
                <a:cs typeface="Arial" charset="0"/>
              </a:rPr>
              <a:t>abba</a:t>
            </a:r>
            <a:r>
              <a:rPr lang="en-US" i="1" dirty="0">
                <a:latin typeface="Arial" charset="0"/>
                <a:cs typeface="Arial" charset="0"/>
              </a:rPr>
              <a:t>, </a:t>
            </a:r>
            <a:r>
              <a:rPr lang="en-US" dirty="0">
                <a:latin typeface="Arial" charset="0"/>
                <a:cs typeface="Arial" charset="0"/>
              </a:rPr>
              <a:t>meaning “father.”</a:t>
            </a:r>
          </a:p>
          <a:p>
            <a:pPr lvl="1" eaLnBrk="1" hangingPunct="1"/>
            <a:r>
              <a:rPr lang="en-US" dirty="0">
                <a:latin typeface="Arial" charset="0"/>
                <a:cs typeface="Arial" charset="0"/>
              </a:rPr>
              <a:t>Addressing God as Father helps to identify our relationship with God as one of parent-child connection.</a:t>
            </a:r>
          </a:p>
          <a:p>
            <a:pPr lvl="1" eaLnBrk="1" hangingPunct="1"/>
            <a:r>
              <a:rPr lang="en-US" dirty="0">
                <a:latin typeface="Arial" charset="0"/>
                <a:cs typeface="Arial" charset="0"/>
              </a:rPr>
              <a:t>Father is a common title that many religions at the time of Christ used for God. This likely arises from the patriarchal culture in which these religions were practiced</a:t>
            </a:r>
            <a:r>
              <a:rPr lang="en-US" dirty="0" smtClean="0">
                <a:latin typeface="Arial" charset="0"/>
                <a:cs typeface="Arial" charset="0"/>
              </a:rPr>
              <a:t>.</a:t>
            </a:r>
          </a:p>
          <a:p>
            <a:pPr eaLnBrk="1" hangingPunct="1">
              <a:buFont typeface="Arial" charset="0"/>
              <a:buNone/>
            </a:pPr>
            <a:endParaRPr lang="en-US" dirty="0" smtClean="0">
              <a:latin typeface="Arial" charset="0"/>
              <a:cs typeface="Arial" charset="0"/>
            </a:endParaRPr>
          </a:p>
          <a:p>
            <a:pPr eaLnBrk="1" hangingPunct="1">
              <a:buFont typeface="Arial" charset="0"/>
              <a:buNone/>
            </a:pPr>
            <a:endParaRPr lang="en-US" b="1" dirty="0"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6" name="Content Placeholder 5"/>
          <p:cNvSpPr>
            <a:spLocks noGrp="1"/>
          </p:cNvSpPr>
          <p:nvPr>
            <p:ph idx="1"/>
          </p:nvPr>
        </p:nvSpPr>
        <p:spPr>
          <a:xfrm>
            <a:off x="1371600" y="1752600"/>
            <a:ext cx="7162800" cy="4419600"/>
          </a:xfrm>
        </p:spPr>
        <p:txBody>
          <a:bodyPr rtlCol="0">
            <a:normAutofit lnSpcReduction="10000"/>
          </a:bodyPr>
          <a:lstStyle/>
          <a:p>
            <a:pPr eaLnBrk="1" fontAlgn="auto" hangingPunct="1">
              <a:spcAft>
                <a:spcPts val="0"/>
              </a:spcAft>
              <a:buFont typeface="Arial" pitchFamily="34" charset="0"/>
              <a:buNone/>
              <a:defRPr/>
            </a:pPr>
            <a:r>
              <a:rPr lang="en-US" sz="2200" dirty="0"/>
              <a:t>God</a:t>
            </a:r>
            <a:r>
              <a:rPr lang="en-US" dirty="0"/>
              <a:t> transcends gender:</a:t>
            </a:r>
          </a:p>
          <a:p>
            <a:pPr eaLnBrk="1" fontAlgn="auto" hangingPunct="1">
              <a:spcAft>
                <a:spcPts val="0"/>
              </a:spcAft>
              <a:buFont typeface="Arial" pitchFamily="34" charset="0"/>
              <a:buNone/>
              <a:defRPr/>
            </a:pPr>
            <a:r>
              <a:rPr lang="en-US" dirty="0">
                <a:solidFill>
                  <a:srgbClr val="C00000"/>
                </a:solidFill>
              </a:rPr>
              <a:t>	</a:t>
            </a:r>
          </a:p>
          <a:p>
            <a:pPr eaLnBrk="1" fontAlgn="auto" hangingPunct="1">
              <a:spcAft>
                <a:spcPts val="0"/>
              </a:spcAft>
              <a:buFont typeface="Arial" pitchFamily="34" charset="0"/>
              <a:buNone/>
              <a:defRPr/>
            </a:pPr>
            <a:r>
              <a:rPr lang="en-US" sz="1900" dirty="0">
                <a:solidFill>
                  <a:srgbClr val="C00000"/>
                </a:solidFill>
              </a:rPr>
              <a:t>	“God’s parental tenderness can also be expressed by the image of motherhood,</a:t>
            </a:r>
            <a:r>
              <a:rPr lang="en-US" sz="1900" baseline="30000" dirty="0">
                <a:solidFill>
                  <a:srgbClr val="C00000"/>
                </a:solidFill>
              </a:rPr>
              <a:t>1</a:t>
            </a:r>
            <a:r>
              <a:rPr lang="en-US" sz="1900" dirty="0">
                <a:solidFill>
                  <a:srgbClr val="C00000"/>
                </a:solidFill>
              </a:rPr>
              <a:t> which emphasizes God’s immanence, the intimacy between Creator and creature. The language of faith thus draws on the human experience of parents” </a:t>
            </a:r>
            <a:r>
              <a:rPr lang="en-US" sz="1900" dirty="0"/>
              <a:t>(</a:t>
            </a:r>
            <a:r>
              <a:rPr lang="en-US" sz="1900" i="1" dirty="0"/>
              <a:t>Catechism of the Catholic Church,</a:t>
            </a:r>
            <a:r>
              <a:rPr lang="en-US" sz="1900" dirty="0"/>
              <a:t> 239).</a:t>
            </a:r>
          </a:p>
          <a:p>
            <a:pPr lvl="1" eaLnBrk="1" fontAlgn="auto" hangingPunct="1">
              <a:spcAft>
                <a:spcPts val="0"/>
              </a:spcAft>
              <a:buFont typeface="Arial" pitchFamily="34" charset="0"/>
              <a:buNone/>
              <a:defRPr/>
            </a:pPr>
            <a:endParaRPr lang="en-US" sz="1900" dirty="0"/>
          </a:p>
          <a:p>
            <a:pPr eaLnBrk="1" fontAlgn="auto" hangingPunct="1">
              <a:spcAft>
                <a:spcPts val="0"/>
              </a:spcAft>
              <a:buFont typeface="Arial" pitchFamily="34" charset="0"/>
              <a:buNone/>
              <a:defRPr/>
            </a:pPr>
            <a:r>
              <a:rPr lang="en-US" sz="1900" dirty="0">
                <a:solidFill>
                  <a:schemeClr val="accent6">
                    <a:lumMod val="75000"/>
                  </a:schemeClr>
                </a:solidFill>
              </a:rPr>
              <a:t>	Can a mother forget her infant,</a:t>
            </a:r>
          </a:p>
          <a:p>
            <a:pPr eaLnBrk="1" fontAlgn="auto" hangingPunct="1">
              <a:spcAft>
                <a:spcPts val="0"/>
              </a:spcAft>
              <a:buFont typeface="Arial" pitchFamily="34" charset="0"/>
              <a:buNone/>
              <a:defRPr/>
            </a:pPr>
            <a:r>
              <a:rPr lang="en-US" sz="1900" dirty="0">
                <a:solidFill>
                  <a:schemeClr val="accent6">
                    <a:lumMod val="75000"/>
                  </a:schemeClr>
                </a:solidFill>
              </a:rPr>
              <a:t>		be without tenderness for the child of her womb?</a:t>
            </a:r>
          </a:p>
          <a:p>
            <a:pPr eaLnBrk="1" fontAlgn="auto" hangingPunct="1">
              <a:spcAft>
                <a:spcPts val="0"/>
              </a:spcAft>
              <a:buFont typeface="Arial" pitchFamily="34" charset="0"/>
              <a:buNone/>
              <a:defRPr/>
            </a:pPr>
            <a:r>
              <a:rPr lang="en-US" sz="1900" dirty="0">
                <a:solidFill>
                  <a:schemeClr val="accent6">
                    <a:lumMod val="75000"/>
                  </a:schemeClr>
                </a:solidFill>
              </a:rPr>
              <a:t>	Even should she forget,</a:t>
            </a:r>
          </a:p>
          <a:p>
            <a:pPr eaLnBrk="1" fontAlgn="auto" hangingPunct="1">
              <a:spcAft>
                <a:spcPts val="0"/>
              </a:spcAft>
              <a:buFont typeface="Arial" pitchFamily="34" charset="0"/>
              <a:buNone/>
              <a:defRPr/>
            </a:pPr>
            <a:r>
              <a:rPr lang="en-US" sz="1900" dirty="0">
                <a:solidFill>
                  <a:schemeClr val="accent6">
                    <a:lumMod val="75000"/>
                  </a:schemeClr>
                </a:solidFill>
              </a:rPr>
              <a:t>		I will never forget you.</a:t>
            </a:r>
          </a:p>
          <a:p>
            <a:pPr eaLnBrk="1" fontAlgn="auto" hangingPunct="1">
              <a:spcAft>
                <a:spcPts val="0"/>
              </a:spcAft>
              <a:buFont typeface="Arial" pitchFamily="34" charset="0"/>
              <a:buNone/>
              <a:defRPr/>
            </a:pPr>
            <a:r>
              <a:rPr lang="en-US" sz="1900" dirty="0">
                <a:solidFill>
                  <a:schemeClr val="accent6">
                    <a:lumMod val="75000"/>
                  </a:schemeClr>
                </a:solidFill>
              </a:rPr>
              <a:t>	See, upon the palms of my hands I have written your name.</a:t>
            </a:r>
          </a:p>
          <a:p>
            <a:pPr eaLnBrk="1" fontAlgn="auto" hangingPunct="1">
              <a:spcAft>
                <a:spcPts val="0"/>
              </a:spcAft>
              <a:buFont typeface="Arial" pitchFamily="34" charset="0"/>
              <a:buNone/>
              <a:defRPr/>
            </a:pPr>
            <a:r>
              <a:rPr lang="en-US" sz="1900" dirty="0"/>
              <a:t>						    (Isaiah 49:15–16)  </a:t>
            </a:r>
          </a:p>
          <a:p>
            <a:pPr lvl="1"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TextBox 3"/>
          <p:cNvSpPr txBox="1"/>
          <p:nvPr/>
        </p:nvSpPr>
        <p:spPr bwMode="auto">
          <a:xfrm>
            <a:off x="1828800" y="6324600"/>
            <a:ext cx="5562600" cy="461963"/>
          </a:xfrm>
          <a:prstGeom prst="rect">
            <a:avLst/>
          </a:prstGeom>
          <a:noFill/>
          <a:ln w="9525">
            <a:noFill/>
            <a:miter lim="800000"/>
            <a:headEnd/>
            <a:tailEnd/>
          </a:ln>
        </p:spPr>
        <p:txBody>
          <a:bodyPr>
            <a:spAutoFit/>
          </a:bodyPr>
          <a:lstStyle/>
          <a:p>
            <a:pPr fontAlgn="auto">
              <a:spcBef>
                <a:spcPts val="0"/>
              </a:spcBef>
              <a:spcAft>
                <a:spcPts val="0"/>
              </a:spcAft>
              <a:defRPr/>
            </a:pPr>
            <a:r>
              <a:rPr lang="en-US" sz="800" dirty="0"/>
              <a:t>Endnote Cited in a Quotation from the </a:t>
            </a:r>
            <a:r>
              <a:rPr lang="en-US" sz="800" i="1" dirty="0"/>
              <a:t>Catechism of the Catholic Church,</a:t>
            </a:r>
            <a:r>
              <a:rPr lang="en-US" sz="800" dirty="0"/>
              <a:t> Second Edition</a:t>
            </a:r>
          </a:p>
          <a:p>
            <a:pPr fontAlgn="auto">
              <a:spcBef>
                <a:spcPts val="0"/>
              </a:spcBef>
              <a:spcAft>
                <a:spcPts val="0"/>
              </a:spcAft>
              <a:defRPr/>
            </a:pPr>
            <a:r>
              <a:rPr lang="en-US" sz="800" dirty="0"/>
              <a:t>1.  Cf.</a:t>
            </a:r>
            <a:r>
              <a:rPr lang="en-US" sz="800" i="1" dirty="0"/>
              <a:t> Isaiah </a:t>
            </a:r>
            <a:r>
              <a:rPr lang="en-US" sz="800" dirty="0"/>
              <a:t>66:13; </a:t>
            </a:r>
            <a:r>
              <a:rPr lang="en-US" sz="800" i="1" dirty="0"/>
              <a:t>Psalm</a:t>
            </a:r>
            <a:r>
              <a:rPr lang="en-US" sz="800" dirty="0"/>
              <a:t> 131:2.</a:t>
            </a:r>
          </a:p>
          <a:p>
            <a:pPr fontAlgn="auto">
              <a:spcBef>
                <a:spcPts val="0"/>
              </a:spcBef>
              <a:spcAft>
                <a:spcPts val="0"/>
              </a:spcAft>
              <a:defRPr/>
            </a:pPr>
            <a:endParaRPr lang="en-US" sz="800" dirty="0">
              <a:solidFill>
                <a:schemeClr val="bg1">
                  <a:lumMod val="6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a:xfrm>
            <a:off x="1371600" y="1752600"/>
            <a:ext cx="6400800" cy="4373563"/>
          </a:xfrm>
        </p:spPr>
        <p:txBody>
          <a:bodyPr/>
          <a:lstStyle/>
          <a:p>
            <a:pPr eaLnBrk="1" hangingPunct="1">
              <a:spcBef>
                <a:spcPct val="0"/>
              </a:spcBef>
              <a:buFont typeface="Arial" charset="0"/>
              <a:buNone/>
            </a:pPr>
            <a:r>
              <a:rPr lang="en-US" dirty="0" smtClean="0">
                <a:solidFill>
                  <a:srgbClr val="7030A0"/>
                </a:solidFill>
                <a:latin typeface="Arial" charset="0"/>
                <a:cs typeface="Arial" charset="0"/>
              </a:rPr>
              <a:t>	As an eagle incites its nestlings forth </a:t>
            </a:r>
            <a:br>
              <a:rPr lang="en-US" dirty="0" smtClean="0">
                <a:solidFill>
                  <a:srgbClr val="7030A0"/>
                </a:solidFill>
                <a:latin typeface="Arial" charset="0"/>
                <a:cs typeface="Arial" charset="0"/>
              </a:rPr>
            </a:br>
            <a:r>
              <a:rPr lang="en-US" dirty="0" smtClean="0">
                <a:solidFill>
                  <a:srgbClr val="7030A0"/>
                </a:solidFill>
                <a:latin typeface="Arial" charset="0"/>
                <a:cs typeface="Arial" charset="0"/>
              </a:rPr>
              <a:t>	by hovering over its brood,</a:t>
            </a:r>
          </a:p>
          <a:p>
            <a:pPr eaLnBrk="1" hangingPunct="1">
              <a:spcBef>
                <a:spcPct val="0"/>
              </a:spcBef>
              <a:buFont typeface="Arial" charset="0"/>
              <a:buNone/>
            </a:pPr>
            <a:r>
              <a:rPr lang="en-US" dirty="0" smtClean="0">
                <a:solidFill>
                  <a:srgbClr val="7030A0"/>
                </a:solidFill>
                <a:latin typeface="Arial" charset="0"/>
                <a:cs typeface="Arial" charset="0"/>
              </a:rPr>
              <a:t>	So he spread his wings to receive them </a:t>
            </a:r>
            <a:br>
              <a:rPr lang="en-US" dirty="0" smtClean="0">
                <a:solidFill>
                  <a:srgbClr val="7030A0"/>
                </a:solidFill>
                <a:latin typeface="Arial" charset="0"/>
                <a:cs typeface="Arial" charset="0"/>
              </a:rPr>
            </a:br>
            <a:r>
              <a:rPr lang="en-US" dirty="0" smtClean="0">
                <a:solidFill>
                  <a:srgbClr val="7030A0"/>
                </a:solidFill>
                <a:latin typeface="Arial" charset="0"/>
                <a:cs typeface="Arial" charset="0"/>
              </a:rPr>
              <a:t>	and bore them up on his pinions.</a:t>
            </a:r>
          </a:p>
          <a:p>
            <a:pPr algn="ctr" eaLnBrk="1" hangingPunct="1">
              <a:spcBef>
                <a:spcPct val="0"/>
              </a:spcBef>
              <a:buFont typeface="Arial" charset="0"/>
              <a:buNone/>
            </a:pPr>
            <a:r>
              <a:rPr lang="en-US" dirty="0" smtClean="0">
                <a:latin typeface="Arial" charset="0"/>
                <a:cs typeface="Arial" charset="0"/>
              </a:rPr>
              <a:t>			(Deuteronomy 32:11)</a:t>
            </a:r>
          </a:p>
          <a:p>
            <a:pPr algn="ctr" eaLnBrk="1" hangingPunct="1">
              <a:spcBef>
                <a:spcPct val="0"/>
              </a:spcBef>
              <a:buFont typeface="Arial" charset="0"/>
              <a:buNone/>
            </a:pPr>
            <a:r>
              <a:rPr lang="en-US" dirty="0" smtClean="0">
                <a:latin typeface="Arial" charset="0"/>
                <a:cs typeface="Arial" charset="0"/>
              </a:rPr>
              <a:t> </a:t>
            </a:r>
          </a:p>
          <a:p>
            <a:pPr eaLnBrk="1" hangingPunct="1">
              <a:spcBef>
                <a:spcPct val="0"/>
              </a:spcBef>
              <a:buFont typeface="Arial" charset="0"/>
              <a:buNone/>
            </a:pPr>
            <a:r>
              <a:rPr lang="en-US" dirty="0" smtClean="0">
                <a:solidFill>
                  <a:srgbClr val="002060"/>
                </a:solidFill>
                <a:latin typeface="Arial" charset="0"/>
                <a:cs typeface="Arial" charset="0"/>
              </a:rPr>
              <a:t>	You spread out the heavens like a tent;</a:t>
            </a:r>
          </a:p>
          <a:p>
            <a:pPr eaLnBrk="1" hangingPunct="1">
              <a:spcBef>
                <a:spcPct val="0"/>
              </a:spcBef>
              <a:buFont typeface="Arial" charset="0"/>
              <a:buNone/>
            </a:pPr>
            <a:r>
              <a:rPr lang="en-US" dirty="0" smtClean="0">
                <a:solidFill>
                  <a:srgbClr val="002060"/>
                </a:solidFill>
                <a:latin typeface="Arial" charset="0"/>
                <a:cs typeface="Arial" charset="0"/>
              </a:rPr>
              <a:t>		you raised your palace upon the waters.</a:t>
            </a:r>
          </a:p>
          <a:p>
            <a:pPr eaLnBrk="1" hangingPunct="1">
              <a:spcBef>
                <a:spcPct val="0"/>
              </a:spcBef>
              <a:buFont typeface="Arial" charset="0"/>
              <a:buNone/>
            </a:pPr>
            <a:r>
              <a:rPr lang="en-US" dirty="0" smtClean="0">
                <a:solidFill>
                  <a:srgbClr val="002060"/>
                </a:solidFill>
                <a:latin typeface="Arial" charset="0"/>
                <a:cs typeface="Arial" charset="0"/>
              </a:rPr>
              <a:t>	You make the clouds your chariot;</a:t>
            </a:r>
          </a:p>
          <a:p>
            <a:pPr eaLnBrk="1" hangingPunct="1">
              <a:spcBef>
                <a:spcPct val="0"/>
              </a:spcBef>
              <a:buFont typeface="Arial" charset="0"/>
              <a:buNone/>
            </a:pPr>
            <a:r>
              <a:rPr lang="en-US" dirty="0" smtClean="0">
                <a:solidFill>
                  <a:srgbClr val="002060"/>
                </a:solidFill>
                <a:latin typeface="Arial" charset="0"/>
                <a:cs typeface="Arial" charset="0"/>
              </a:rPr>
              <a:t>		you travel on the wings of the wind.</a:t>
            </a:r>
          </a:p>
          <a:p>
            <a:pPr eaLnBrk="1" hangingPunct="1">
              <a:spcBef>
                <a:spcPct val="0"/>
              </a:spcBef>
              <a:buFont typeface="Arial" charset="0"/>
              <a:buNone/>
            </a:pPr>
            <a:r>
              <a:rPr lang="en-US" dirty="0" smtClean="0">
                <a:solidFill>
                  <a:srgbClr val="002060"/>
                </a:solidFill>
                <a:latin typeface="Arial" charset="0"/>
                <a:cs typeface="Arial" charset="0"/>
              </a:rPr>
              <a:t>	You make the winds your messengers;</a:t>
            </a:r>
          </a:p>
          <a:p>
            <a:pPr eaLnBrk="1" hangingPunct="1">
              <a:spcBef>
                <a:spcPct val="0"/>
              </a:spcBef>
              <a:buFont typeface="Arial" charset="0"/>
              <a:buNone/>
            </a:pPr>
            <a:r>
              <a:rPr lang="en-US" dirty="0" smtClean="0">
                <a:solidFill>
                  <a:srgbClr val="002060"/>
                </a:solidFill>
                <a:latin typeface="Arial" charset="0"/>
                <a:cs typeface="Arial" charset="0"/>
              </a:rPr>
              <a:t>		flaming fire, your ministers.</a:t>
            </a:r>
          </a:p>
          <a:p>
            <a:pPr eaLnBrk="1" hangingPunct="1">
              <a:spcBef>
                <a:spcPct val="0"/>
              </a:spcBef>
              <a:buFont typeface="Arial" charset="0"/>
              <a:buNone/>
            </a:pPr>
            <a:r>
              <a:rPr lang="en-US" dirty="0" smtClean="0">
                <a:latin typeface="Arial" charset="0"/>
                <a:cs typeface="Arial" charset="0"/>
              </a:rPr>
              <a:t>					(Psalm 104:2–4)</a:t>
            </a:r>
          </a:p>
          <a:p>
            <a:pPr algn="ctr" eaLnBrk="1" hangingPunct="1">
              <a:spcBef>
                <a:spcPct val="0"/>
              </a:spcBef>
              <a:buFont typeface="Arial" charset="0"/>
              <a:buNone/>
            </a:pPr>
            <a:r>
              <a:rPr lang="en-US" dirty="0" smtClean="0">
                <a:latin typeface="Arial" charset="0"/>
                <a:cs typeface="Arial" charset="0"/>
              </a:rPr>
              <a:t> </a:t>
            </a:r>
          </a:p>
          <a:p>
            <a:pPr algn="ctr" eaLnBrk="1" hangingPunct="1">
              <a:spcBef>
                <a:spcPct val="0"/>
              </a:spcBef>
              <a:buFont typeface="Arial" charset="0"/>
              <a:buNone/>
            </a:pPr>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a:xfrm>
            <a:off x="1371600" y="1752600"/>
            <a:ext cx="6400800" cy="4373563"/>
          </a:xfrm>
        </p:spPr>
        <p:txBody>
          <a:bodyPr/>
          <a:lstStyle/>
          <a:p>
            <a:pPr algn="ctr" eaLnBrk="1" hangingPunct="1">
              <a:spcBef>
                <a:spcPct val="0"/>
              </a:spcBef>
              <a:buNone/>
            </a:pPr>
            <a:r>
              <a:rPr lang="en-US" dirty="0">
                <a:solidFill>
                  <a:srgbClr val="002060"/>
                </a:solidFill>
                <a:latin typeface="Arial" charset="0"/>
                <a:cs typeface="Arial" charset="0"/>
              </a:rPr>
              <a:t>How many times I yearned to gather </a:t>
            </a:r>
            <a:br>
              <a:rPr lang="en-US" dirty="0">
                <a:solidFill>
                  <a:srgbClr val="002060"/>
                </a:solidFill>
                <a:latin typeface="Arial" charset="0"/>
                <a:cs typeface="Arial" charset="0"/>
              </a:rPr>
            </a:br>
            <a:r>
              <a:rPr lang="en-US" dirty="0">
                <a:solidFill>
                  <a:srgbClr val="002060"/>
                </a:solidFill>
                <a:latin typeface="Arial" charset="0"/>
                <a:cs typeface="Arial" charset="0"/>
              </a:rPr>
              <a:t>your children together, as a hen gathers </a:t>
            </a:r>
            <a:br>
              <a:rPr lang="en-US" dirty="0">
                <a:solidFill>
                  <a:srgbClr val="002060"/>
                </a:solidFill>
                <a:latin typeface="Arial" charset="0"/>
                <a:cs typeface="Arial" charset="0"/>
              </a:rPr>
            </a:br>
            <a:r>
              <a:rPr lang="en-US" dirty="0">
                <a:solidFill>
                  <a:srgbClr val="002060"/>
                </a:solidFill>
                <a:latin typeface="Arial" charset="0"/>
                <a:cs typeface="Arial" charset="0"/>
              </a:rPr>
              <a:t>her young under her wings.</a:t>
            </a:r>
          </a:p>
          <a:p>
            <a:pPr algn="ctr" eaLnBrk="1" hangingPunct="1">
              <a:spcBef>
                <a:spcPct val="0"/>
              </a:spcBef>
              <a:buNone/>
            </a:pPr>
            <a:r>
              <a:rPr lang="en-US" dirty="0">
                <a:latin typeface="Arial" charset="0"/>
                <a:cs typeface="Arial" charset="0"/>
              </a:rPr>
              <a:t>(Matthew 23:37)</a:t>
            </a:r>
          </a:p>
          <a:p>
            <a:pPr algn="ctr" eaLnBrk="1" hangingPunct="1">
              <a:spcBef>
                <a:spcPct val="0"/>
              </a:spcBef>
              <a:buNone/>
            </a:pPr>
            <a:r>
              <a:rPr lang="en-US" dirty="0">
                <a:solidFill>
                  <a:srgbClr val="7030A0"/>
                </a:solidFill>
                <a:latin typeface="Arial" charset="0"/>
                <a:cs typeface="Arial" charset="0"/>
              </a:rPr>
              <a:t> </a:t>
            </a:r>
          </a:p>
          <a:p>
            <a:pPr algn="ctr" eaLnBrk="1" hangingPunct="1">
              <a:spcBef>
                <a:spcPct val="0"/>
              </a:spcBef>
              <a:buNone/>
            </a:pPr>
            <a:r>
              <a:rPr lang="en-US" dirty="0">
                <a:solidFill>
                  <a:srgbClr val="7030A0"/>
                </a:solidFill>
                <a:latin typeface="Arial" charset="0"/>
                <a:cs typeface="Arial" charset="0"/>
              </a:rPr>
              <a:t>The lost I will seek out, the strayed I will bring back, </a:t>
            </a:r>
            <a:br>
              <a:rPr lang="en-US" dirty="0">
                <a:solidFill>
                  <a:srgbClr val="7030A0"/>
                </a:solidFill>
                <a:latin typeface="Arial" charset="0"/>
                <a:cs typeface="Arial" charset="0"/>
              </a:rPr>
            </a:br>
            <a:r>
              <a:rPr lang="en-US" dirty="0">
                <a:solidFill>
                  <a:srgbClr val="7030A0"/>
                </a:solidFill>
                <a:latin typeface="Arial" charset="0"/>
                <a:cs typeface="Arial" charset="0"/>
              </a:rPr>
              <a:t>the injured I will bind up, the sick I will heal </a:t>
            </a:r>
            <a:br>
              <a:rPr lang="en-US" dirty="0">
                <a:solidFill>
                  <a:srgbClr val="7030A0"/>
                </a:solidFill>
                <a:latin typeface="Arial" charset="0"/>
                <a:cs typeface="Arial" charset="0"/>
              </a:rPr>
            </a:br>
            <a:r>
              <a:rPr lang="en-US" dirty="0">
                <a:solidFill>
                  <a:srgbClr val="7030A0"/>
                </a:solidFill>
                <a:latin typeface="Arial" charset="0"/>
                <a:cs typeface="Arial" charset="0"/>
              </a:rPr>
              <a:t>[but the sleek and the strong I will destroy], shepherding them rightly.</a:t>
            </a:r>
          </a:p>
          <a:p>
            <a:pPr algn="ctr" eaLnBrk="1" hangingPunct="1">
              <a:spcBef>
                <a:spcPct val="0"/>
              </a:spcBef>
              <a:buNone/>
            </a:pPr>
            <a:r>
              <a:rPr lang="en-US" dirty="0">
                <a:latin typeface="Arial" charset="0"/>
                <a:cs typeface="Arial" charset="0"/>
              </a:rPr>
              <a:t>(Ezekiel 34:16</a:t>
            </a:r>
            <a:r>
              <a:rPr lang="en-US" dirty="0" smtClean="0">
                <a:latin typeface="Arial" charset="0"/>
                <a:cs typeface="Arial" charset="0"/>
              </a:rPr>
              <a:t>)</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a:xfrm>
            <a:off x="1371600" y="1752600"/>
            <a:ext cx="6400800" cy="4373563"/>
          </a:xfrm>
        </p:spPr>
        <p:txBody>
          <a:bodyPr/>
          <a:lstStyle/>
          <a:p>
            <a:pPr indent="3175" eaLnBrk="1" fontAlgn="auto" hangingPunct="1">
              <a:spcBef>
                <a:spcPts val="0"/>
              </a:spcBef>
              <a:spcAft>
                <a:spcPts val="0"/>
              </a:spcAft>
              <a:buNone/>
              <a:defRPr/>
            </a:pPr>
            <a:r>
              <a:rPr lang="en-US" dirty="0" smtClean="0">
                <a:solidFill>
                  <a:srgbClr val="7030A0"/>
                </a:solidFill>
              </a:rPr>
              <a:t>	</a:t>
            </a:r>
            <a:r>
              <a:rPr lang="en-US" dirty="0">
                <a:solidFill>
                  <a:srgbClr val="7030A0"/>
                </a:solidFill>
              </a:rPr>
              <a:t>You set a table before me</a:t>
            </a:r>
          </a:p>
          <a:p>
            <a:pPr indent="3175" eaLnBrk="1" fontAlgn="auto" hangingPunct="1">
              <a:spcBef>
                <a:spcPts val="0"/>
              </a:spcBef>
              <a:spcAft>
                <a:spcPts val="0"/>
              </a:spcAft>
              <a:buNone/>
              <a:defRPr/>
            </a:pPr>
            <a:r>
              <a:rPr lang="en-US" dirty="0">
                <a:solidFill>
                  <a:srgbClr val="7030A0"/>
                </a:solidFill>
              </a:rPr>
              <a:t>	        as my enemies watch;</a:t>
            </a:r>
          </a:p>
          <a:p>
            <a:pPr indent="3175" eaLnBrk="1" fontAlgn="auto" hangingPunct="1">
              <a:spcBef>
                <a:spcPts val="0"/>
              </a:spcBef>
              <a:spcAft>
                <a:spcPts val="0"/>
              </a:spcAft>
              <a:buNone/>
              <a:defRPr/>
            </a:pPr>
            <a:r>
              <a:rPr lang="en-US" dirty="0">
                <a:solidFill>
                  <a:srgbClr val="7030A0"/>
                </a:solidFill>
              </a:rPr>
              <a:t>	You anoint my head with oil;</a:t>
            </a:r>
          </a:p>
          <a:p>
            <a:pPr indent="3175" eaLnBrk="1" fontAlgn="auto" hangingPunct="1">
              <a:spcBef>
                <a:spcPts val="0"/>
              </a:spcBef>
              <a:spcAft>
                <a:spcPts val="0"/>
              </a:spcAft>
              <a:buNone/>
              <a:defRPr/>
            </a:pPr>
            <a:r>
              <a:rPr lang="en-US" dirty="0">
                <a:solidFill>
                  <a:srgbClr val="7030A0"/>
                </a:solidFill>
              </a:rPr>
              <a:t>	        my cup overflows.</a:t>
            </a:r>
          </a:p>
          <a:p>
            <a:pPr indent="3175" eaLnBrk="1" fontAlgn="auto" hangingPunct="1">
              <a:spcBef>
                <a:spcPts val="0"/>
              </a:spcBef>
              <a:spcAft>
                <a:spcPts val="0"/>
              </a:spcAft>
              <a:buNone/>
              <a:defRPr/>
            </a:pPr>
            <a:r>
              <a:rPr lang="en-US" dirty="0"/>
              <a:t>			(Psalm 23:5)</a:t>
            </a:r>
          </a:p>
          <a:p>
            <a:pPr indent="3175" eaLnBrk="1" fontAlgn="auto" hangingPunct="1">
              <a:spcBef>
                <a:spcPts val="0"/>
              </a:spcBef>
              <a:spcAft>
                <a:spcPts val="0"/>
              </a:spcAft>
              <a:buNone/>
              <a:defRPr/>
            </a:pPr>
            <a:r>
              <a:rPr lang="en-US" dirty="0"/>
              <a:t> </a:t>
            </a:r>
          </a:p>
          <a:p>
            <a:pPr indent="3175" eaLnBrk="1" fontAlgn="auto" hangingPunct="1">
              <a:spcBef>
                <a:spcPts val="0"/>
              </a:spcBef>
              <a:spcAft>
                <a:spcPts val="0"/>
              </a:spcAft>
              <a:buNone/>
              <a:defRPr/>
            </a:pPr>
            <a:r>
              <a:rPr lang="en-US" dirty="0">
                <a:solidFill>
                  <a:srgbClr val="002060"/>
                </a:solidFill>
              </a:rPr>
              <a:t>	He said: I love you, L</a:t>
            </a:r>
            <a:r>
              <a:rPr lang="en-US" cap="small" dirty="0">
                <a:solidFill>
                  <a:srgbClr val="002060"/>
                </a:solidFill>
              </a:rPr>
              <a:t>ord</a:t>
            </a:r>
            <a:r>
              <a:rPr lang="en-US" dirty="0">
                <a:solidFill>
                  <a:srgbClr val="002060"/>
                </a:solidFill>
              </a:rPr>
              <a:t>, my strength,</a:t>
            </a:r>
          </a:p>
          <a:p>
            <a:pPr indent="3175" eaLnBrk="1" fontAlgn="auto" hangingPunct="1">
              <a:spcBef>
                <a:spcPts val="0"/>
              </a:spcBef>
              <a:spcAft>
                <a:spcPts val="0"/>
              </a:spcAft>
              <a:buNone/>
              <a:defRPr/>
            </a:pPr>
            <a:r>
              <a:rPr lang="en-US" dirty="0">
                <a:solidFill>
                  <a:srgbClr val="002060"/>
                </a:solidFill>
              </a:rPr>
              <a:t>	        L</a:t>
            </a:r>
            <a:r>
              <a:rPr lang="en-US" cap="small" dirty="0">
                <a:solidFill>
                  <a:srgbClr val="002060"/>
                </a:solidFill>
              </a:rPr>
              <a:t>ord</a:t>
            </a:r>
            <a:r>
              <a:rPr lang="en-US" dirty="0">
                <a:solidFill>
                  <a:srgbClr val="002060"/>
                </a:solidFill>
              </a:rPr>
              <a:t>, my rock, my fortress, my deliverer,</a:t>
            </a:r>
          </a:p>
          <a:p>
            <a:pPr indent="3175" eaLnBrk="1" fontAlgn="auto" hangingPunct="1">
              <a:spcBef>
                <a:spcPts val="0"/>
              </a:spcBef>
              <a:spcAft>
                <a:spcPts val="0"/>
              </a:spcAft>
              <a:buNone/>
              <a:defRPr/>
            </a:pPr>
            <a:r>
              <a:rPr lang="en-US" dirty="0">
                <a:solidFill>
                  <a:srgbClr val="002060"/>
                </a:solidFill>
              </a:rPr>
              <a:t>	My God, my rock of refuge,</a:t>
            </a:r>
          </a:p>
          <a:p>
            <a:pPr indent="3175" eaLnBrk="1" fontAlgn="auto" hangingPunct="1">
              <a:spcBef>
                <a:spcPts val="0"/>
              </a:spcBef>
              <a:spcAft>
                <a:spcPts val="0"/>
              </a:spcAft>
              <a:buNone/>
              <a:defRPr/>
            </a:pPr>
            <a:r>
              <a:rPr lang="en-US" dirty="0">
                <a:solidFill>
                  <a:srgbClr val="002060"/>
                </a:solidFill>
              </a:rPr>
              <a:t>	        my shield, my saving horn, my stronghold!</a:t>
            </a:r>
          </a:p>
          <a:p>
            <a:pPr indent="3175" eaLnBrk="1" fontAlgn="auto" hangingPunct="1">
              <a:spcBef>
                <a:spcPts val="0"/>
              </a:spcBef>
              <a:spcAft>
                <a:spcPts val="0"/>
              </a:spcAft>
              <a:buNone/>
              <a:defRPr/>
            </a:pPr>
            <a:r>
              <a:rPr lang="en-US" dirty="0"/>
              <a:t>				            (Psalm 18:2</a:t>
            </a:r>
            <a:r>
              <a:rPr lang="en-US" dirty="0">
                <a:latin typeface="Arial" charset="0"/>
                <a:cs typeface="Arial" charset="0"/>
              </a:rPr>
              <a:t>–3</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914400" y="1143000"/>
            <a:ext cx="8229600" cy="990600"/>
          </a:xfrm>
        </p:spPr>
        <p:txBody>
          <a:bodyPr/>
          <a:lstStyle/>
          <a:p>
            <a:pPr eaLnBrk="1" hangingPunct="1"/>
            <a:r>
              <a:rPr lang="en-US" smtClean="0">
                <a:latin typeface="Arial" charset="0"/>
                <a:cs typeface="Arial" charset="0"/>
              </a:rPr>
              <a:t>Jesus: God the Son, the </a:t>
            </a:r>
            <a:br>
              <a:rPr lang="en-US" smtClean="0">
                <a:latin typeface="Arial" charset="0"/>
                <a:cs typeface="Arial" charset="0"/>
              </a:rPr>
            </a:br>
            <a:r>
              <a:rPr lang="en-US" smtClean="0">
                <a:latin typeface="Arial" charset="0"/>
                <a:cs typeface="Arial" charset="0"/>
              </a:rPr>
              <a:t>Second Person of the Trinity</a:t>
            </a:r>
          </a:p>
        </p:txBody>
      </p:sp>
      <p:sp>
        <p:nvSpPr>
          <p:cNvPr id="6" name="Content Placeholder 5"/>
          <p:cNvSpPr>
            <a:spLocks noGrp="1"/>
          </p:cNvSpPr>
          <p:nvPr>
            <p:ph idx="1"/>
          </p:nvPr>
        </p:nvSpPr>
        <p:spPr>
          <a:xfrm>
            <a:off x="1371600" y="2362200"/>
            <a:ext cx="4419600" cy="4267200"/>
          </a:xfrm>
        </p:spPr>
        <p:txBody>
          <a:bodyPr/>
          <a:lstStyle/>
          <a:p>
            <a:pPr eaLnBrk="1" hangingPunct="1"/>
            <a:r>
              <a:rPr lang="en-US" dirty="0">
                <a:latin typeface="Arial" charset="0"/>
                <a:cs typeface="Arial" charset="0"/>
              </a:rPr>
              <a:t>Jesus was eternally begotten, incarnate.</a:t>
            </a:r>
          </a:p>
          <a:p>
            <a:pPr eaLnBrk="1" hangingPunct="1"/>
            <a:r>
              <a:rPr lang="en-US" dirty="0">
                <a:latin typeface="Arial" charset="0"/>
                <a:cs typeface="Arial" charset="0"/>
              </a:rPr>
              <a:t>The word </a:t>
            </a:r>
            <a:r>
              <a:rPr lang="en-US" i="1" dirty="0">
                <a:latin typeface="Arial" charset="0"/>
                <a:cs typeface="Arial" charset="0"/>
              </a:rPr>
              <a:t>consubstantial</a:t>
            </a:r>
            <a:r>
              <a:rPr lang="en-US" dirty="0">
                <a:latin typeface="Arial" charset="0"/>
                <a:cs typeface="Arial" charset="0"/>
              </a:rPr>
              <a:t> comes from the Latin words </a:t>
            </a:r>
            <a:r>
              <a:rPr lang="en-US" i="1" dirty="0">
                <a:latin typeface="Arial" charset="0"/>
                <a:cs typeface="Arial" charset="0"/>
              </a:rPr>
              <a:t>cum </a:t>
            </a:r>
            <a:r>
              <a:rPr lang="en-US" dirty="0">
                <a:latin typeface="Arial" charset="0"/>
                <a:cs typeface="Arial" charset="0"/>
              </a:rPr>
              <a:t>(“with”) and </a:t>
            </a:r>
            <a:r>
              <a:rPr lang="en-US" i="1" dirty="0" err="1">
                <a:latin typeface="Arial" charset="0"/>
                <a:cs typeface="Arial" charset="0"/>
              </a:rPr>
              <a:t>substantia</a:t>
            </a:r>
            <a:r>
              <a:rPr lang="en-US" i="1" dirty="0">
                <a:latin typeface="Arial" charset="0"/>
                <a:cs typeface="Arial" charset="0"/>
              </a:rPr>
              <a:t> </a:t>
            </a:r>
            <a:r>
              <a:rPr lang="en-US" dirty="0">
                <a:latin typeface="Arial" charset="0"/>
                <a:cs typeface="Arial" charset="0"/>
              </a:rPr>
              <a:t>(“substance”). The word describes the relationship with the Son as “one in being with” the Father.</a:t>
            </a:r>
          </a:p>
          <a:p>
            <a:pPr eaLnBrk="1" hangingPunct="1"/>
            <a:r>
              <a:rPr lang="en-US" dirty="0">
                <a:latin typeface="Arial" charset="0"/>
                <a:cs typeface="Arial" charset="0"/>
              </a:rPr>
              <a:t>“The Father and I are one” (John 10:30).</a:t>
            </a:r>
          </a:p>
          <a:p>
            <a:pPr eaLnBrk="1" hangingPunct="1"/>
            <a:r>
              <a:rPr lang="en-US" dirty="0">
                <a:latin typeface="Arial" charset="0"/>
                <a:cs typeface="Arial" charset="0"/>
              </a:rPr>
              <a:t>Jesus was born to a woman.</a:t>
            </a:r>
          </a:p>
          <a:p>
            <a:pPr eaLnBrk="1" hangingPunct="1"/>
            <a:r>
              <a:rPr lang="en-US" dirty="0">
                <a:latin typeface="Arial" charset="0"/>
                <a:cs typeface="Arial" charset="0"/>
              </a:rPr>
              <a:t>Jesus died a human death</a:t>
            </a:r>
            <a:r>
              <a:rPr lang="en-US" dirty="0" smtClean="0">
                <a:latin typeface="Arial" charset="0"/>
                <a:cs typeface="Arial" charset="0"/>
              </a:rPr>
              <a:t>.</a:t>
            </a:r>
            <a:endParaRPr lang="en-US" dirty="0">
              <a:latin typeface="Arial" charset="0"/>
              <a:cs typeface="Arial" charset="0"/>
            </a:endParaRPr>
          </a:p>
        </p:txBody>
      </p:sp>
      <p:sp>
        <p:nvSpPr>
          <p:cNvPr id="23557" name="Rectangle 4"/>
          <p:cNvSpPr>
            <a:spLocks noChangeArrowheads="1"/>
          </p:cNvSpPr>
          <p:nvPr/>
        </p:nvSpPr>
        <p:spPr bwMode="auto">
          <a:xfrm rot="-5400000">
            <a:off x="8375651" y="4395787"/>
            <a:ext cx="1035050" cy="168275"/>
          </a:xfrm>
          <a:prstGeom prst="rect">
            <a:avLst/>
          </a:prstGeom>
          <a:noFill/>
          <a:ln w="9525">
            <a:noFill/>
            <a:miter lim="800000"/>
            <a:headEnd/>
            <a:tailEnd/>
          </a:ln>
        </p:spPr>
        <p:txBody>
          <a:bodyPr wrap="none">
            <a:spAutoFit/>
          </a:bodyPr>
          <a:lstStyle/>
          <a:p>
            <a:r>
              <a:rPr lang="en-US" sz="500"/>
              <a:t>http://www.bridgebuilding.com</a:t>
            </a:r>
          </a:p>
        </p:txBody>
      </p:sp>
      <p:pic>
        <p:nvPicPr>
          <p:cNvPr id="23" name="Picture 22" descr="Jesus-www.bridgebuilding.com"/>
          <p:cNvPicPr>
            <a:picLocks noChangeAspect="1"/>
          </p:cNvPicPr>
          <p:nvPr/>
        </p:nvPicPr>
        <p:blipFill>
          <a:blip r:embed="rId3" cstate="print"/>
          <a:stretch>
            <a:fillRect/>
          </a:stretch>
        </p:blipFill>
        <p:spPr>
          <a:xfrm>
            <a:off x="6315075" y="1371600"/>
            <a:ext cx="2371725"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914400" y="1143000"/>
            <a:ext cx="8229600" cy="990600"/>
          </a:xfrm>
        </p:spPr>
        <p:txBody>
          <a:bodyPr/>
          <a:lstStyle/>
          <a:p>
            <a:pPr eaLnBrk="1" hangingPunct="1"/>
            <a:r>
              <a:rPr lang="en-US" smtClean="0">
                <a:latin typeface="Arial" charset="0"/>
                <a:cs typeface="Arial" charset="0"/>
              </a:rPr>
              <a:t>Jesus: God the Son, the </a:t>
            </a:r>
            <a:br>
              <a:rPr lang="en-US" smtClean="0">
                <a:latin typeface="Arial" charset="0"/>
                <a:cs typeface="Arial" charset="0"/>
              </a:rPr>
            </a:br>
            <a:r>
              <a:rPr lang="en-US" smtClean="0">
                <a:latin typeface="Arial" charset="0"/>
                <a:cs typeface="Arial" charset="0"/>
              </a:rPr>
              <a:t>Second Person of the Trinity</a:t>
            </a:r>
          </a:p>
        </p:txBody>
      </p:sp>
      <p:sp>
        <p:nvSpPr>
          <p:cNvPr id="6" name="Content Placeholder 5"/>
          <p:cNvSpPr>
            <a:spLocks noGrp="1"/>
          </p:cNvSpPr>
          <p:nvPr>
            <p:ph idx="1"/>
          </p:nvPr>
        </p:nvSpPr>
        <p:spPr>
          <a:xfrm>
            <a:off x="1371600" y="2362200"/>
            <a:ext cx="4495800" cy="4267200"/>
          </a:xfrm>
        </p:spPr>
        <p:txBody>
          <a:bodyPr/>
          <a:lstStyle/>
          <a:p>
            <a:pPr eaLnBrk="1" hangingPunct="1"/>
            <a:r>
              <a:rPr lang="en-US" dirty="0">
                <a:latin typeface="Arial" charset="0"/>
                <a:cs typeface="Arial" charset="0"/>
              </a:rPr>
              <a:t>“I am the bread of life” (John 6:35).</a:t>
            </a:r>
          </a:p>
          <a:p>
            <a:pPr eaLnBrk="1" hangingPunct="1"/>
            <a:r>
              <a:rPr lang="en-US" dirty="0">
                <a:latin typeface="Arial" charset="0"/>
                <a:cs typeface="Arial" charset="0"/>
              </a:rPr>
              <a:t>“I am the light of the world” (8:12).</a:t>
            </a:r>
          </a:p>
          <a:p>
            <a:pPr eaLnBrk="1" hangingPunct="1"/>
            <a:r>
              <a:rPr lang="en-US" dirty="0">
                <a:latin typeface="Arial" charset="0"/>
                <a:cs typeface="Arial" charset="0"/>
              </a:rPr>
              <a:t>“I am the gate for the sheep” (10:7).</a:t>
            </a:r>
          </a:p>
          <a:p>
            <a:pPr eaLnBrk="1" hangingPunct="1"/>
            <a:r>
              <a:rPr lang="en-US" dirty="0">
                <a:latin typeface="Arial" charset="0"/>
                <a:cs typeface="Arial" charset="0"/>
              </a:rPr>
              <a:t>“I am the good shepherd” (10:11).</a:t>
            </a:r>
          </a:p>
          <a:p>
            <a:pPr eaLnBrk="1" hangingPunct="1"/>
            <a:r>
              <a:rPr lang="en-US" dirty="0">
                <a:latin typeface="Arial" charset="0"/>
                <a:cs typeface="Arial" charset="0"/>
              </a:rPr>
              <a:t>“I am the resurrection and the life” (11:25).</a:t>
            </a:r>
          </a:p>
          <a:p>
            <a:pPr eaLnBrk="1" hangingPunct="1"/>
            <a:r>
              <a:rPr lang="en-US" dirty="0">
                <a:latin typeface="Arial" charset="0"/>
                <a:cs typeface="Arial" charset="0"/>
              </a:rPr>
              <a:t>“I am the way and the truth and the life” (14:6).</a:t>
            </a:r>
          </a:p>
          <a:p>
            <a:pPr eaLnBrk="1" hangingPunct="1"/>
            <a:r>
              <a:rPr lang="en-US" dirty="0">
                <a:latin typeface="Arial" charset="0"/>
                <a:cs typeface="Arial" charset="0"/>
              </a:rPr>
              <a:t>“I am the vine, you are the branches” (15:5</a:t>
            </a:r>
            <a:r>
              <a:rPr lang="en-US" dirty="0" smtClean="0">
                <a:latin typeface="Arial" charset="0"/>
                <a:cs typeface="Arial" charset="0"/>
              </a:rPr>
              <a:t>).</a:t>
            </a:r>
            <a:endParaRPr lang="en-US" dirty="0">
              <a:latin typeface="Arial" charset="0"/>
              <a:cs typeface="Arial" charset="0"/>
            </a:endParaRPr>
          </a:p>
        </p:txBody>
      </p:sp>
      <p:sp>
        <p:nvSpPr>
          <p:cNvPr id="24581" name="Rectangle 4"/>
          <p:cNvSpPr>
            <a:spLocks noChangeArrowheads="1"/>
          </p:cNvSpPr>
          <p:nvPr/>
        </p:nvSpPr>
        <p:spPr bwMode="auto">
          <a:xfrm rot="-5400000">
            <a:off x="8375651" y="4395787"/>
            <a:ext cx="1035050" cy="168275"/>
          </a:xfrm>
          <a:prstGeom prst="rect">
            <a:avLst/>
          </a:prstGeom>
          <a:noFill/>
          <a:ln w="9525">
            <a:noFill/>
            <a:miter lim="800000"/>
            <a:headEnd/>
            <a:tailEnd/>
          </a:ln>
        </p:spPr>
        <p:txBody>
          <a:bodyPr wrap="none">
            <a:spAutoFit/>
          </a:bodyPr>
          <a:lstStyle/>
          <a:p>
            <a:r>
              <a:rPr lang="en-US" sz="500"/>
              <a:t>http://www.bridgebuilding.com</a:t>
            </a:r>
          </a:p>
        </p:txBody>
      </p:sp>
      <p:pic>
        <p:nvPicPr>
          <p:cNvPr id="7" name="Picture 6" descr="Jesus-www.bridgebuilding.com"/>
          <p:cNvPicPr>
            <a:picLocks noChangeAspect="1"/>
          </p:cNvPicPr>
          <p:nvPr/>
        </p:nvPicPr>
        <p:blipFill>
          <a:blip r:embed="rId3" cstate="print"/>
          <a:stretch>
            <a:fillRect/>
          </a:stretch>
        </p:blipFill>
        <p:spPr>
          <a:xfrm>
            <a:off x="6315075" y="1371600"/>
            <a:ext cx="2371725"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2400" smtClean="0">
                <a:latin typeface="Arial" charset="0"/>
                <a:cs typeface="Arial" charset="0"/>
              </a:rPr>
              <a:t>God the Holy Spirit, the Third Person of the Trinity</a:t>
            </a:r>
          </a:p>
        </p:txBody>
      </p:sp>
      <p:sp>
        <p:nvSpPr>
          <p:cNvPr id="3" name="Content Placeholder 2"/>
          <p:cNvSpPr>
            <a:spLocks noGrp="1"/>
          </p:cNvSpPr>
          <p:nvPr>
            <p:ph idx="1"/>
          </p:nvPr>
        </p:nvSpPr>
        <p:spPr>
          <a:xfrm>
            <a:off x="1371600" y="1752600"/>
            <a:ext cx="7315200" cy="5105400"/>
          </a:xfrm>
        </p:spPr>
        <p:txBody>
          <a:bodyPr rtlCol="0">
            <a:normAutofit/>
          </a:bodyPr>
          <a:lstStyle/>
          <a:p>
            <a:pPr eaLnBrk="1" fontAlgn="auto" hangingPunct="1">
              <a:spcAft>
                <a:spcPts val="0"/>
              </a:spcAft>
              <a:buFont typeface="Arial" pitchFamily="34" charset="0"/>
              <a:buChar char="•"/>
              <a:defRPr/>
            </a:pPr>
            <a:r>
              <a:rPr lang="en-US" sz="1800" dirty="0"/>
              <a:t>The Holy Spirit proceeds from the Father and the Son.</a:t>
            </a:r>
          </a:p>
          <a:p>
            <a:pPr eaLnBrk="1" fontAlgn="auto" hangingPunct="1">
              <a:spcAft>
                <a:spcPts val="0"/>
              </a:spcAft>
              <a:buFont typeface="Arial" pitchFamily="34" charset="0"/>
              <a:buChar char="•"/>
              <a:defRPr/>
            </a:pPr>
            <a:r>
              <a:rPr lang="en-US" sz="1800" dirty="0"/>
              <a:t>The Hebrew word </a:t>
            </a:r>
            <a:r>
              <a:rPr lang="en-US" sz="1800" i="1" dirty="0" err="1"/>
              <a:t>ruah</a:t>
            </a:r>
            <a:r>
              <a:rPr lang="en-US" sz="1800" i="1" dirty="0"/>
              <a:t>,</a:t>
            </a:r>
            <a:r>
              <a:rPr lang="en-US" sz="1800" dirty="0"/>
              <a:t> meaning “wind,” may also be translated as “Spirit of God.”</a:t>
            </a:r>
          </a:p>
          <a:p>
            <a:pPr eaLnBrk="1" fontAlgn="auto" hangingPunct="1">
              <a:spcAft>
                <a:spcPts val="0"/>
              </a:spcAft>
              <a:buFont typeface="Arial" pitchFamily="34" charset="0"/>
              <a:buChar char="•"/>
              <a:defRPr/>
            </a:pPr>
            <a:r>
              <a:rPr lang="en-US" sz="1800" dirty="0"/>
              <a:t>“The earth was a formless wasteland, and darkness covered the abyss, while a mighty wind swept over the waters” (Genesis 1:2).</a:t>
            </a:r>
          </a:p>
          <a:p>
            <a:pPr eaLnBrk="1" fontAlgn="auto" hangingPunct="1">
              <a:spcAft>
                <a:spcPts val="0"/>
              </a:spcAft>
              <a:buFont typeface="Arial" pitchFamily="34" charset="0"/>
              <a:buChar char="•"/>
              <a:defRPr/>
            </a:pPr>
            <a:r>
              <a:rPr lang="en-US" sz="1800" dirty="0"/>
              <a:t>In the Old Testament, the Spirit was </a:t>
            </a:r>
            <a:br>
              <a:rPr lang="en-US" sz="1800" dirty="0"/>
            </a:br>
            <a:r>
              <a:rPr lang="en-US" sz="1800" dirty="0"/>
              <a:t>the creative aspect of God.</a:t>
            </a:r>
          </a:p>
          <a:p>
            <a:pPr eaLnBrk="1" fontAlgn="auto" hangingPunct="1">
              <a:spcAft>
                <a:spcPts val="0"/>
              </a:spcAft>
              <a:buFont typeface="Arial" pitchFamily="34" charset="0"/>
              <a:buChar char="•"/>
              <a:defRPr/>
            </a:pPr>
            <a:r>
              <a:rPr lang="en-US" sz="1800" dirty="0"/>
              <a:t>“The L</a:t>
            </a:r>
            <a:r>
              <a:rPr lang="en-US" sz="1800" cap="small" dirty="0"/>
              <a:t>ord</a:t>
            </a:r>
            <a:r>
              <a:rPr lang="en-US" sz="1800" dirty="0"/>
              <a:t> God formed man out of the </a:t>
            </a:r>
            <a:br>
              <a:rPr lang="en-US" sz="1800" dirty="0"/>
            </a:br>
            <a:r>
              <a:rPr lang="en-US" sz="1800" dirty="0"/>
              <a:t>clay of the ground and blew into his </a:t>
            </a:r>
            <a:br>
              <a:rPr lang="en-US" sz="1800" dirty="0"/>
            </a:br>
            <a:r>
              <a:rPr lang="en-US" sz="1800" dirty="0"/>
              <a:t>nostrils the breath of life, and so man </a:t>
            </a:r>
            <a:br>
              <a:rPr lang="en-US" sz="1800" dirty="0"/>
            </a:br>
            <a:r>
              <a:rPr lang="en-US" sz="1800" dirty="0"/>
              <a:t>became a living being” (Genesis 2:7).</a:t>
            </a:r>
          </a:p>
          <a:p>
            <a:pPr eaLnBrk="1" fontAlgn="auto" hangingPunct="1">
              <a:spcAft>
                <a:spcPts val="0"/>
              </a:spcAft>
              <a:buFont typeface="Arial" pitchFamily="34" charset="0"/>
              <a:buChar char="•"/>
              <a:defRPr/>
            </a:pPr>
            <a:r>
              <a:rPr lang="en-US" sz="1800" dirty="0"/>
              <a:t>The Holy Spirit is the source of </a:t>
            </a:r>
            <a:br>
              <a:rPr lang="en-US" sz="1800" dirty="0"/>
            </a:br>
            <a:r>
              <a:rPr lang="en-US" sz="1800" dirty="0"/>
              <a:t>inspiration and power.</a:t>
            </a:r>
          </a:p>
          <a:p>
            <a:pPr eaLnBrk="1" fontAlgn="auto" hangingPunct="1">
              <a:spcAft>
                <a:spcPts val="0"/>
              </a:spcAft>
              <a:buFont typeface="Arial" pitchFamily="34" charset="0"/>
              <a:buChar char="•"/>
              <a:defRPr/>
            </a:pPr>
            <a:r>
              <a:rPr lang="en-US" sz="1800" dirty="0"/>
              <a:t>“As he listened to this report, the spirit </a:t>
            </a:r>
            <a:br>
              <a:rPr lang="en-US" sz="1800" dirty="0"/>
            </a:br>
            <a:r>
              <a:rPr lang="en-US" sz="1800" dirty="0"/>
              <a:t>of God rushed upon him and he became </a:t>
            </a:r>
            <a:br>
              <a:rPr lang="en-US" sz="1800" dirty="0"/>
            </a:br>
            <a:r>
              <a:rPr lang="en-US" sz="1800" dirty="0"/>
              <a:t>very angry” (1 Samuel 11:6</a:t>
            </a:r>
            <a:r>
              <a:rPr lang="en-US" sz="1800" dirty="0" smtClean="0"/>
              <a:t>).</a:t>
            </a:r>
            <a:endParaRPr lang="en-US" dirty="0" smtClean="0"/>
          </a:p>
          <a:p>
            <a:pPr eaLnBrk="1" fontAlgn="auto" hangingPunct="1">
              <a:spcAft>
                <a:spcPts val="0"/>
              </a:spcAft>
              <a:buFont typeface="Arial" pitchFamily="34" charset="0"/>
              <a:buChar char="•"/>
              <a:defRPr/>
            </a:pPr>
            <a:endParaRPr lang="en-US" dirty="0"/>
          </a:p>
        </p:txBody>
      </p:sp>
      <p:pic>
        <p:nvPicPr>
          <p:cNvPr id="25605" name="Text Box 10"/>
          <p:cNvPicPr>
            <a:picLocks noChangeArrowheads="1"/>
          </p:cNvPicPr>
          <p:nvPr/>
        </p:nvPicPr>
        <p:blipFill>
          <a:blip r:embed="rId3" cstate="print"/>
          <a:srcRect/>
          <a:stretch>
            <a:fillRect/>
          </a:stretch>
        </p:blipFill>
        <p:spPr bwMode="auto">
          <a:xfrm>
            <a:off x="5894388" y="3230563"/>
            <a:ext cx="3292475" cy="3279775"/>
          </a:xfrm>
          <a:prstGeom prst="rect">
            <a:avLst/>
          </a:prstGeom>
          <a:noFill/>
          <a:ln w="9525">
            <a:noFill/>
            <a:miter lim="800000"/>
            <a:headEnd/>
            <a:tailEnd/>
          </a:ln>
        </p:spPr>
      </p:pic>
      <p:pic>
        <p:nvPicPr>
          <p:cNvPr id="12" name="Picture 11" descr="HolySpirit-wikimedia.JPG"/>
          <p:cNvPicPr>
            <a:picLocks noChangeAspect="1"/>
          </p:cNvPicPr>
          <p:nvPr/>
        </p:nvPicPr>
        <p:blipFill>
          <a:blip r:embed="rId4" cstate="print"/>
          <a:stretch>
            <a:fillRect/>
          </a:stretch>
        </p:blipFill>
        <p:spPr>
          <a:xfrm>
            <a:off x="5791200" y="3337959"/>
            <a:ext cx="3124200" cy="3062841"/>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sz="1600" dirty="0"/>
              <a:t>“The Spirit of the Lord G</a:t>
            </a:r>
            <a:r>
              <a:rPr lang="en-US" sz="1600" cap="small" dirty="0"/>
              <a:t>od</a:t>
            </a:r>
            <a:r>
              <a:rPr lang="en-US" sz="1600" dirty="0"/>
              <a:t> is upon me, / because the L</a:t>
            </a:r>
            <a:r>
              <a:rPr lang="en-US" sz="1600" cap="small" dirty="0"/>
              <a:t>ord</a:t>
            </a:r>
            <a:r>
              <a:rPr lang="en-US" sz="1600" dirty="0"/>
              <a:t> has anointed me” (Isaiah 61:1).</a:t>
            </a:r>
          </a:p>
          <a:p>
            <a:pPr eaLnBrk="1" fontAlgn="auto" hangingPunct="1">
              <a:spcAft>
                <a:spcPts val="0"/>
              </a:spcAft>
              <a:buFont typeface="Arial" pitchFamily="34" charset="0"/>
              <a:buNone/>
              <a:defRPr/>
            </a:pPr>
            <a:endParaRPr lang="en-US" sz="900" dirty="0"/>
          </a:p>
          <a:p>
            <a:pPr eaLnBrk="1" fontAlgn="auto" hangingPunct="1">
              <a:spcAft>
                <a:spcPts val="0"/>
              </a:spcAft>
              <a:buFont typeface="Arial" pitchFamily="34" charset="0"/>
              <a:buChar char="•"/>
              <a:defRPr/>
            </a:pPr>
            <a:r>
              <a:rPr lang="en-US" sz="1800" dirty="0"/>
              <a:t>The Holy Spirit made God’s presence known in the community.</a:t>
            </a:r>
          </a:p>
          <a:p>
            <a:pPr eaLnBrk="1" fontAlgn="auto" hangingPunct="1">
              <a:spcAft>
                <a:spcPts val="0"/>
              </a:spcAft>
              <a:buFont typeface="Arial" pitchFamily="34" charset="0"/>
              <a:buChar char="•"/>
              <a:defRPr/>
            </a:pPr>
            <a:r>
              <a:rPr lang="en-US" sz="1800" dirty="0"/>
              <a:t>The Holy Spirit is the Advocate who empowers and inspires.</a:t>
            </a:r>
          </a:p>
          <a:p>
            <a:pPr eaLnBrk="1" fontAlgn="auto" hangingPunct="1">
              <a:spcAft>
                <a:spcPts val="0"/>
              </a:spcAft>
              <a:buFont typeface="Arial" pitchFamily="34" charset="0"/>
              <a:buChar char="•"/>
              <a:defRPr/>
            </a:pPr>
            <a:endParaRPr lang="en-US" sz="900" dirty="0"/>
          </a:p>
          <a:p>
            <a:pPr marL="0" indent="0" eaLnBrk="1" fontAlgn="auto" hangingPunct="1">
              <a:spcAft>
                <a:spcPts val="0"/>
              </a:spcAft>
              <a:buFont typeface="Arial" pitchFamily="34" charset="0"/>
              <a:buNone/>
              <a:defRPr/>
            </a:pPr>
            <a:r>
              <a:rPr lang="en-US" sz="1800" dirty="0"/>
              <a:t>“And I will ask the Father, and he will give </a:t>
            </a:r>
            <a:br>
              <a:rPr lang="en-US" sz="1800" dirty="0"/>
            </a:br>
            <a:r>
              <a:rPr lang="en-US" sz="1800" dirty="0"/>
              <a:t>you another Advocate to be with you </a:t>
            </a:r>
            <a:br>
              <a:rPr lang="en-US" sz="1800" dirty="0"/>
            </a:br>
            <a:r>
              <a:rPr lang="en-US" sz="1800" dirty="0"/>
              <a:t>always, the Spirit of truth, which the </a:t>
            </a:r>
            <a:br>
              <a:rPr lang="en-US" sz="1800" dirty="0"/>
            </a:br>
            <a:r>
              <a:rPr lang="en-US" sz="1800" dirty="0"/>
              <a:t>world cannot accept, because it </a:t>
            </a:r>
            <a:br>
              <a:rPr lang="en-US" sz="1800" dirty="0"/>
            </a:br>
            <a:r>
              <a:rPr lang="en-US" sz="1800" dirty="0"/>
              <a:t>neither sees nor knows it. But you </a:t>
            </a:r>
            <a:br>
              <a:rPr lang="en-US" sz="1800" dirty="0"/>
            </a:br>
            <a:r>
              <a:rPr lang="en-US" sz="1800" dirty="0"/>
              <a:t>know it, because it remains with you, </a:t>
            </a:r>
            <a:br>
              <a:rPr lang="en-US" sz="1800" dirty="0"/>
            </a:br>
            <a:r>
              <a:rPr lang="en-US" sz="1800" dirty="0"/>
              <a:t>and will be in you” (John 14:16–17</a:t>
            </a:r>
            <a:r>
              <a:rPr lang="en-US" sz="1800" dirty="0" smtClean="0"/>
              <a:t>).</a:t>
            </a:r>
            <a:endParaRPr lang="en-US" sz="1800" dirty="0"/>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t>God the Holy Spirit, the Third Person of the Trinity </a:t>
            </a:r>
            <a:r>
              <a:rPr lang="en-US" sz="1600" dirty="0" smtClean="0"/>
              <a:t>(cont.)</a:t>
            </a:r>
            <a:endParaRPr lang="en-US" sz="1600" dirty="0"/>
          </a:p>
        </p:txBody>
      </p:sp>
      <p:pic>
        <p:nvPicPr>
          <p:cNvPr id="26629" name="Text Box 10"/>
          <p:cNvPicPr>
            <a:picLocks noChangeArrowheads="1"/>
          </p:cNvPicPr>
          <p:nvPr/>
        </p:nvPicPr>
        <p:blipFill>
          <a:blip r:embed="rId3" cstate="print"/>
          <a:srcRect/>
          <a:stretch>
            <a:fillRect/>
          </a:stretch>
        </p:blipFill>
        <p:spPr bwMode="auto">
          <a:xfrm>
            <a:off x="5894388" y="3230563"/>
            <a:ext cx="3292475" cy="3279775"/>
          </a:xfrm>
          <a:prstGeom prst="rect">
            <a:avLst/>
          </a:prstGeom>
          <a:noFill/>
          <a:ln w="9525">
            <a:noFill/>
            <a:miter lim="800000"/>
            <a:headEnd/>
            <a:tailEnd/>
          </a:ln>
        </p:spPr>
      </p:pic>
      <p:pic>
        <p:nvPicPr>
          <p:cNvPr id="6" name="Picture 5" descr="HolySpirit-wikimedia.JPG"/>
          <p:cNvPicPr>
            <a:picLocks noChangeAspect="1"/>
          </p:cNvPicPr>
          <p:nvPr/>
        </p:nvPicPr>
        <p:blipFill>
          <a:blip r:embed="rId4" cstate="print"/>
          <a:stretch>
            <a:fillRect/>
          </a:stretch>
        </p:blipFill>
        <p:spPr>
          <a:xfrm>
            <a:off x="5791200" y="3337959"/>
            <a:ext cx="3124200" cy="3062841"/>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trinity-wikimedia.JPG"/>
          <p:cNvPicPr>
            <a:picLocks noChangeAspect="1" noChangeArrowheads="1"/>
          </p:cNvPicPr>
          <p:nvPr/>
        </p:nvPicPr>
        <p:blipFill>
          <a:blip r:embed="rId3" cstate="print"/>
          <a:stretch>
            <a:fillRect/>
          </a:stretch>
        </p:blipFill>
        <p:spPr bwMode="auto">
          <a:xfrm>
            <a:off x="457200" y="1143000"/>
            <a:ext cx="8162290" cy="4591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219" name="TextBox 4"/>
          <p:cNvSpPr txBox="1">
            <a:spLocks noChangeArrowheads="1"/>
          </p:cNvSpPr>
          <p:nvPr/>
        </p:nvSpPr>
        <p:spPr bwMode="auto">
          <a:xfrm>
            <a:off x="1371600" y="5697538"/>
            <a:ext cx="1676400" cy="169862"/>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Box 10"/>
          <p:cNvSpPr txBox="1">
            <a:spLocks noChangeArrowheads="1"/>
          </p:cNvSpPr>
          <p:nvPr/>
        </p:nvSpPr>
        <p:spPr bwMode="auto">
          <a:xfrm>
            <a:off x="8047038" y="5775325"/>
            <a:ext cx="1066800" cy="168275"/>
          </a:xfrm>
          <a:prstGeom prst="rect">
            <a:avLst/>
          </a:prstGeom>
          <a:noFill/>
          <a:ln w="9525">
            <a:noFill/>
            <a:miter lim="800000"/>
            <a:headEnd/>
            <a:tailEnd/>
          </a:ln>
        </p:spPr>
        <p:txBody>
          <a:bodyPr>
            <a:spAutoFit/>
          </a:bodyPr>
          <a:lstStyle/>
          <a:p>
            <a:r>
              <a:rPr lang="en-US" sz="500">
                <a:latin typeface="Calibri" pitchFamily="34" charset="0"/>
              </a:rPr>
              <a:t>Images in public domainV</a:t>
            </a:r>
          </a:p>
        </p:txBody>
      </p:sp>
      <p:pic>
        <p:nvPicPr>
          <p:cNvPr id="9" name="Picture 8" descr="HolySpiritdove-wikimedia.JPG"/>
          <p:cNvPicPr>
            <a:picLocks noChangeAspect="1"/>
          </p:cNvPicPr>
          <p:nvPr/>
        </p:nvPicPr>
        <p:blipFill>
          <a:blip r:embed="rId3" cstate="print"/>
          <a:srcRect l="-3769" t="-2888" r="-1761" b="-8664"/>
          <a:stretch>
            <a:fillRect/>
          </a:stretch>
        </p:blipFill>
        <p:spPr>
          <a:xfrm>
            <a:off x="4648200" y="3048000"/>
            <a:ext cx="4267200" cy="2943225"/>
          </a:xfrm>
          <a:prstGeom prst="rect">
            <a:avLst/>
          </a:prstGeom>
        </p:spPr>
      </p:pic>
      <p:pic>
        <p:nvPicPr>
          <p:cNvPr id="12" name="Picture 11" descr="HolySpiritpentecost-wikimedia.jpg"/>
          <p:cNvPicPr>
            <a:picLocks noChangeAspect="1"/>
          </p:cNvPicPr>
          <p:nvPr/>
        </p:nvPicPr>
        <p:blipFill>
          <a:blip r:embed="rId4" cstate="print"/>
          <a:srcRect t="9768" r="6169" b="48010"/>
          <a:stretch>
            <a:fillRect/>
          </a:stretch>
        </p:blipFill>
        <p:spPr bwMode="auto">
          <a:xfrm>
            <a:off x="5715000" y="2502310"/>
            <a:ext cx="3124200" cy="3276600"/>
          </a:xfrm>
          <a:prstGeom prst="rect">
            <a:avLst/>
          </a:prstGeom>
          <a:noFill/>
          <a:ln w="9525">
            <a:noFill/>
            <a:miter lim="800000"/>
            <a:headEnd/>
            <a:tailEnd/>
          </a:ln>
        </p:spPr>
      </p:pic>
      <p:pic>
        <p:nvPicPr>
          <p:cNvPr id="13" name="Picture 12" descr="HolySpiritwind-wikimedia.jpg"/>
          <p:cNvPicPr>
            <a:picLocks noChangeAspect="1"/>
          </p:cNvPicPr>
          <p:nvPr/>
        </p:nvPicPr>
        <p:blipFill>
          <a:blip r:embed="rId5" cstate="print"/>
          <a:srcRect l="38614" r="34654" b="66473"/>
          <a:stretch>
            <a:fillRect/>
          </a:stretch>
        </p:blipFill>
        <p:spPr bwMode="auto">
          <a:xfrm>
            <a:off x="6324600" y="1816510"/>
            <a:ext cx="2514600" cy="3974690"/>
          </a:xfrm>
          <a:prstGeom prst="rect">
            <a:avLst/>
          </a:prstGeom>
          <a:noFill/>
          <a:ln w="9525">
            <a:noFill/>
            <a:miter lim="800000"/>
            <a:headEnd/>
            <a:tailEnd/>
          </a:ln>
        </p:spPr>
      </p:pic>
      <p:sp>
        <p:nvSpPr>
          <p:cNvPr id="6" name="Content Placeholder 5"/>
          <p:cNvSpPr>
            <a:spLocks noGrp="1"/>
          </p:cNvSpPr>
          <p:nvPr>
            <p:ph idx="1"/>
          </p:nvPr>
        </p:nvSpPr>
        <p:spPr>
          <a:xfrm>
            <a:off x="1524000" y="1828800"/>
            <a:ext cx="7315200" cy="4373563"/>
          </a:xfrm>
        </p:spPr>
        <p:txBody>
          <a:bodyPr/>
          <a:lstStyle/>
          <a:p>
            <a:pPr eaLnBrk="1" hangingPunct="1">
              <a:buFont typeface="Arial" charset="0"/>
              <a:buNone/>
            </a:pPr>
            <a:r>
              <a:rPr lang="en-US" dirty="0" smtClean="0">
                <a:latin typeface="Arial" charset="0"/>
                <a:cs typeface="Arial" charset="0"/>
              </a:rPr>
              <a:t>Common images of the Holy Spirit:</a:t>
            </a:r>
          </a:p>
          <a:p>
            <a:pPr eaLnBrk="1" hangingPunct="1">
              <a:lnSpc>
                <a:spcPct val="350000"/>
              </a:lnSpc>
            </a:pPr>
            <a:r>
              <a:rPr lang="en-US" dirty="0" smtClean="0">
                <a:latin typeface="Arial" charset="0"/>
                <a:cs typeface="Arial" charset="0"/>
              </a:rPr>
              <a:t>Wind</a:t>
            </a:r>
          </a:p>
          <a:p>
            <a:pPr eaLnBrk="1" hangingPunct="1">
              <a:lnSpc>
                <a:spcPct val="350000"/>
              </a:lnSpc>
            </a:pPr>
            <a:r>
              <a:rPr lang="en-US" dirty="0" smtClean="0">
                <a:latin typeface="Arial" charset="0"/>
                <a:cs typeface="Arial" charset="0"/>
              </a:rPr>
              <a:t>Fire</a:t>
            </a:r>
          </a:p>
          <a:p>
            <a:pPr eaLnBrk="1" hangingPunct="1">
              <a:lnSpc>
                <a:spcPct val="350000"/>
              </a:lnSpc>
            </a:pPr>
            <a:r>
              <a:rPr lang="en-US" dirty="0" smtClean="0">
                <a:latin typeface="Arial" charset="0"/>
                <a:cs typeface="Arial" charset="0"/>
              </a:rPr>
              <a:t>Dove</a:t>
            </a:r>
          </a:p>
        </p:txBody>
      </p:sp>
      <p:sp>
        <p:nvSpPr>
          <p:cNvPr id="7"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t>God the Holy Spirit, the Third Person of the Trinity </a:t>
            </a:r>
            <a:r>
              <a:rPr lang="en-US" sz="1600" dirty="0" smtClean="0"/>
              <a:t>(cont.)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000"/>
                                        <p:tgtEl>
                                          <p:spTgt spid="6">
                                            <p:txEl>
                                              <p:pRg st="3" end="3"/>
                                            </p:txEl>
                                          </p:spTgt>
                                        </p:tgtEl>
                                      </p:cBhvr>
                                    </p:animEffect>
                                  </p:childTnLst>
                                </p:cTn>
                              </p:par>
                              <p:par>
                                <p:cTn id="24" presetID="10" presetClass="entr" presetSubtype="0" fill="hold" nodeType="withEffect">
                                  <p:stCondLst>
                                    <p:cond delay="1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752600"/>
            <a:ext cx="3962400" cy="4373563"/>
          </a:xfrm>
        </p:spPr>
        <p:txBody>
          <a:bodyPr/>
          <a:lstStyle/>
          <a:p>
            <a:pPr eaLnBrk="1" hangingPunct="1"/>
            <a:r>
              <a:rPr lang="en-US" sz="2400" smtClean="0">
                <a:latin typeface="Arial" charset="0"/>
                <a:cs typeface="Arial" charset="0"/>
              </a:rPr>
              <a:t>Manifestation of the Holy Spirit can be seen through the</a:t>
            </a:r>
          </a:p>
          <a:p>
            <a:pPr lvl="1" eaLnBrk="1" hangingPunct="1"/>
            <a:r>
              <a:rPr lang="en-US" sz="2000" smtClean="0">
                <a:latin typeface="Arial" charset="0"/>
                <a:cs typeface="Arial" charset="0"/>
              </a:rPr>
              <a:t>Gifts of the Holy Spirit</a:t>
            </a:r>
          </a:p>
          <a:p>
            <a:pPr lvl="1" eaLnBrk="1" hangingPunct="1"/>
            <a:r>
              <a:rPr lang="en-US" sz="2000" smtClean="0">
                <a:latin typeface="Arial" charset="0"/>
                <a:cs typeface="Arial" charset="0"/>
              </a:rPr>
              <a:t>Fruits of the Holy Spirit</a:t>
            </a:r>
            <a:endParaRPr lang="en-US" smtClean="0">
              <a:latin typeface="Arial" charset="0"/>
              <a:cs typeface="Arial" charset="0"/>
            </a:endParaRPr>
          </a:p>
          <a:p>
            <a:pPr eaLnBrk="1" hangingPunct="1"/>
            <a:endParaRPr lang="en-US" smtClean="0">
              <a:latin typeface="Arial" charset="0"/>
              <a:cs typeface="Arial" charset="0"/>
            </a:endParaRPr>
          </a:p>
          <a:p>
            <a:pPr lvl="2" eaLnBrk="1" hangingPunct="1"/>
            <a:endParaRPr lang="en-US" smtClean="0">
              <a:latin typeface="Arial" charset="0"/>
              <a:cs typeface="Arial" charset="0"/>
            </a:endParaRPr>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t>God the Holy Spirit, the Third Person of the Trinity </a:t>
            </a:r>
            <a:r>
              <a:rPr lang="en-US" sz="1600" dirty="0" smtClean="0"/>
              <a:t>(cont.)</a:t>
            </a:r>
            <a:endParaRPr lang="en-US" sz="1600" dirty="0"/>
          </a:p>
        </p:txBody>
      </p:sp>
      <p:sp>
        <p:nvSpPr>
          <p:cNvPr id="28677" name="TextBox 5"/>
          <p:cNvSpPr txBox="1">
            <a:spLocks noChangeArrowheads="1"/>
          </p:cNvSpPr>
          <p:nvPr/>
        </p:nvSpPr>
        <p:spPr bwMode="auto">
          <a:xfrm rot="-5400000">
            <a:off x="4123532" y="4829968"/>
            <a:ext cx="10668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11" name="Picture 10" descr="holyspirit2-wikimedia.PNG"/>
          <p:cNvPicPr>
            <a:picLocks noChangeAspect="1"/>
          </p:cNvPicPr>
          <p:nvPr/>
        </p:nvPicPr>
        <p:blipFill>
          <a:blip r:embed="rId3" cstate="print"/>
          <a:stretch>
            <a:fillRect/>
          </a:stretch>
        </p:blipFill>
        <p:spPr>
          <a:xfrm>
            <a:off x="1214874" y="1981200"/>
            <a:ext cx="3357126" cy="4419600"/>
          </a:xfrm>
          <a:prstGeom prst="snip2DiagRect">
            <a:avLst/>
          </a:prstGeom>
          <a:solidFill>
            <a:srgbClr val="FFFFFF">
              <a:shade val="85000"/>
            </a:srgbClr>
          </a:solidFill>
          <a:ln w="88900" cap="sq">
            <a:solidFill>
              <a:schemeClr val="accent6">
                <a:lumMod val="75000"/>
              </a:schemeClr>
            </a:solidFill>
            <a:miter lim="800000"/>
          </a:ln>
          <a:effectLst>
            <a:outerShdw blurRad="76200" dir="18900000" sy="23000" kx="-1200000" algn="bl"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None/>
            </a:pPr>
            <a:r>
              <a:rPr lang="en-US" dirty="0">
                <a:latin typeface="Arial" charset="0"/>
                <a:cs typeface="Arial" charset="0"/>
              </a:rPr>
              <a:t>Seven Gifts of the Holy Spirit</a:t>
            </a:r>
          </a:p>
          <a:p>
            <a:pPr eaLnBrk="1" hangingPunct="1"/>
            <a:r>
              <a:rPr lang="en-US" dirty="0">
                <a:latin typeface="Arial" charset="0"/>
                <a:cs typeface="Arial" charset="0"/>
              </a:rPr>
              <a:t>Isaiah 11:2 describes the Gifts of the Holy Spirit:</a:t>
            </a:r>
          </a:p>
          <a:p>
            <a:pPr lvl="1" eaLnBrk="1" hangingPunct="1"/>
            <a:r>
              <a:rPr lang="en-US" dirty="0">
                <a:latin typeface="Arial" charset="0"/>
                <a:cs typeface="Arial" charset="0"/>
              </a:rPr>
              <a:t>Understanding</a:t>
            </a:r>
          </a:p>
          <a:p>
            <a:pPr lvl="1" eaLnBrk="1" hangingPunct="1"/>
            <a:r>
              <a:rPr lang="en-US" dirty="0">
                <a:latin typeface="Arial" charset="0"/>
                <a:cs typeface="Arial" charset="0"/>
              </a:rPr>
              <a:t>Knowledge</a:t>
            </a:r>
          </a:p>
          <a:p>
            <a:pPr lvl="1" eaLnBrk="1" hangingPunct="1"/>
            <a:r>
              <a:rPr lang="en-US" dirty="0">
                <a:latin typeface="Arial" charset="0"/>
                <a:cs typeface="Arial" charset="0"/>
              </a:rPr>
              <a:t>Counsel</a:t>
            </a:r>
          </a:p>
          <a:p>
            <a:pPr lvl="1" eaLnBrk="1" hangingPunct="1"/>
            <a:r>
              <a:rPr lang="en-US" dirty="0">
                <a:latin typeface="Arial" charset="0"/>
                <a:cs typeface="Arial" charset="0"/>
              </a:rPr>
              <a:t>Piety</a:t>
            </a:r>
          </a:p>
          <a:p>
            <a:pPr lvl="1" eaLnBrk="1" hangingPunct="1"/>
            <a:r>
              <a:rPr lang="en-US" dirty="0">
                <a:latin typeface="Arial" charset="0"/>
                <a:cs typeface="Arial" charset="0"/>
              </a:rPr>
              <a:t>Fortitude</a:t>
            </a:r>
          </a:p>
          <a:p>
            <a:pPr lvl="1" eaLnBrk="1" hangingPunct="1"/>
            <a:r>
              <a:rPr lang="en-US" dirty="0">
                <a:latin typeface="Arial" charset="0"/>
                <a:cs typeface="Arial" charset="0"/>
              </a:rPr>
              <a:t>Wisdom</a:t>
            </a:r>
          </a:p>
          <a:p>
            <a:pPr lvl="1" eaLnBrk="1" hangingPunct="1"/>
            <a:r>
              <a:rPr lang="en-US" dirty="0">
                <a:latin typeface="Arial" charset="0"/>
                <a:cs typeface="Arial" charset="0"/>
              </a:rPr>
              <a:t>Fear (Awe) of the Lord</a:t>
            </a:r>
          </a:p>
          <a:p>
            <a:pPr eaLnBrk="1" hangingPunct="1">
              <a:buFont typeface="Arial" charset="0"/>
              <a:buNone/>
            </a:pPr>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t>God the Holy Spirit, the Third Person of the Trinity </a:t>
            </a:r>
            <a:r>
              <a:rPr lang="en-US" sz="1600" dirty="0" smtClean="0"/>
              <a:t>(cont’d.)</a:t>
            </a:r>
            <a:endParaRPr lang="en-US" sz="1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eaLnBrk="1" hangingPunct="1">
              <a:buNone/>
            </a:pPr>
            <a:r>
              <a:rPr lang="en-US" dirty="0">
                <a:latin typeface="Arial" charset="0"/>
                <a:cs typeface="Arial" charset="0"/>
              </a:rPr>
              <a:t>Nine Fruits of the Holy Spirit</a:t>
            </a:r>
          </a:p>
          <a:p>
            <a:pPr eaLnBrk="1" hangingPunct="1"/>
            <a:r>
              <a:rPr lang="en-US" dirty="0">
                <a:latin typeface="Arial" charset="0"/>
                <a:cs typeface="Arial" charset="0"/>
              </a:rPr>
              <a:t>God blesses us with positive virtues when we have opened our hearts and lives to God. These fruits are listed in Paul’s Letter to the Galatians.</a:t>
            </a:r>
          </a:p>
          <a:p>
            <a:pPr lvl="1" eaLnBrk="1" hangingPunct="1"/>
            <a:r>
              <a:rPr lang="en-US" dirty="0">
                <a:latin typeface="Arial" charset="0"/>
                <a:cs typeface="Arial" charset="0"/>
              </a:rPr>
              <a:t>Love</a:t>
            </a:r>
          </a:p>
          <a:p>
            <a:pPr lvl="1" eaLnBrk="1" hangingPunct="1"/>
            <a:r>
              <a:rPr lang="en-US" dirty="0">
                <a:latin typeface="Arial" charset="0"/>
                <a:cs typeface="Arial" charset="0"/>
              </a:rPr>
              <a:t>Joy</a:t>
            </a:r>
          </a:p>
          <a:p>
            <a:pPr lvl="1" eaLnBrk="1" hangingPunct="1"/>
            <a:r>
              <a:rPr lang="en-US" dirty="0">
                <a:latin typeface="Arial" charset="0"/>
                <a:cs typeface="Arial" charset="0"/>
              </a:rPr>
              <a:t>Peace</a:t>
            </a:r>
          </a:p>
          <a:p>
            <a:pPr lvl="1" eaLnBrk="1" hangingPunct="1"/>
            <a:r>
              <a:rPr lang="en-US" dirty="0">
                <a:latin typeface="Arial" charset="0"/>
                <a:cs typeface="Arial" charset="0"/>
              </a:rPr>
              <a:t>Patience</a:t>
            </a:r>
          </a:p>
          <a:p>
            <a:pPr lvl="1" eaLnBrk="1" hangingPunct="1"/>
            <a:r>
              <a:rPr lang="en-US" dirty="0">
                <a:latin typeface="Arial" charset="0"/>
                <a:cs typeface="Arial" charset="0"/>
              </a:rPr>
              <a:t>Kindness</a:t>
            </a:r>
          </a:p>
          <a:p>
            <a:pPr lvl="1" eaLnBrk="1" hangingPunct="1"/>
            <a:r>
              <a:rPr lang="en-US" dirty="0">
                <a:latin typeface="Arial" charset="0"/>
                <a:cs typeface="Arial" charset="0"/>
              </a:rPr>
              <a:t>Generosity</a:t>
            </a:r>
          </a:p>
          <a:p>
            <a:pPr lvl="1" eaLnBrk="1" hangingPunct="1"/>
            <a:r>
              <a:rPr lang="en-US" dirty="0">
                <a:latin typeface="Arial" charset="0"/>
                <a:cs typeface="Arial" charset="0"/>
              </a:rPr>
              <a:t>Faithfulness</a:t>
            </a:r>
          </a:p>
          <a:p>
            <a:pPr lvl="1" eaLnBrk="1" hangingPunct="1"/>
            <a:r>
              <a:rPr lang="en-US" dirty="0">
                <a:latin typeface="Arial" charset="0"/>
                <a:cs typeface="Arial" charset="0"/>
              </a:rPr>
              <a:t>Gentleness</a:t>
            </a:r>
          </a:p>
          <a:p>
            <a:pPr lvl="1" eaLnBrk="1" hangingPunct="1"/>
            <a:r>
              <a:rPr lang="en-US" dirty="0" smtClean="0">
                <a:latin typeface="Arial" charset="0"/>
                <a:cs typeface="Arial" charset="0"/>
              </a:rPr>
              <a:t>Self-control</a:t>
            </a:r>
          </a:p>
          <a:p>
            <a:pPr eaLnBrk="1" hangingPunct="1"/>
            <a:endParaRPr lang="en-US" dirty="0" smtClean="0">
              <a:latin typeface="Arial" charset="0"/>
              <a:cs typeface="Arial" charset="0"/>
            </a:endParaRPr>
          </a:p>
        </p:txBody>
      </p:sp>
      <p:sp>
        <p:nvSpPr>
          <p:cNvPr id="4" name="Title 1"/>
          <p:cNvSpPr>
            <a:spLocks noGrp="1"/>
          </p:cNvSpPr>
          <p:nvPr>
            <p:ph type="title"/>
          </p:nvPr>
        </p:nvSpPr>
        <p:spPr/>
        <p:txBody>
          <a:bodyPr rtlCol="0">
            <a:normAutofit fontScale="90000"/>
          </a:bodyPr>
          <a:lstStyle/>
          <a:p>
            <a:pPr eaLnBrk="1" fontAlgn="auto" hangingPunct="1">
              <a:spcAft>
                <a:spcPts val="0"/>
              </a:spcAft>
              <a:defRPr/>
            </a:pPr>
            <a:r>
              <a:rPr lang="en-US" sz="2700" dirty="0" smtClean="0"/>
              <a:t>God the Holy Spirit, the Third Person of the Trinity </a:t>
            </a:r>
            <a:r>
              <a:rPr lang="en-US" sz="1600" dirty="0" smtClean="0"/>
              <a:t>(cont.)</a:t>
            </a:r>
            <a:endParaRPr lang="en-US" sz="16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smtClean="0">
                <a:latin typeface="Arial" charset="0"/>
                <a:cs typeface="Arial" charset="0"/>
              </a:rPr>
              <a:t>Mystery of the Trinity: God Is Three-in-One</a:t>
            </a:r>
          </a:p>
        </p:txBody>
      </p:sp>
      <p:sp>
        <p:nvSpPr>
          <p:cNvPr id="5" name="Content Placeholder 4"/>
          <p:cNvSpPr>
            <a:spLocks noGrp="1"/>
          </p:cNvSpPr>
          <p:nvPr>
            <p:ph idx="1"/>
          </p:nvPr>
        </p:nvSpPr>
        <p:spPr>
          <a:xfrm>
            <a:off x="1371600" y="2286000"/>
            <a:ext cx="4038600" cy="4191000"/>
          </a:xfrm>
        </p:spPr>
        <p:txBody>
          <a:bodyPr rtlCol="0">
            <a:normAutofit/>
          </a:bodyPr>
          <a:lstStyle/>
          <a:p>
            <a:pPr eaLnBrk="1" fontAlgn="auto" hangingPunct="1">
              <a:spcAft>
                <a:spcPts val="0"/>
              </a:spcAft>
              <a:buFont typeface="Arial" pitchFamily="34" charset="0"/>
              <a:buNone/>
              <a:defRPr/>
            </a:pPr>
            <a:r>
              <a:rPr lang="en-US" sz="1800" dirty="0"/>
              <a:t>V. Come, Holy Spirit, fill the hearts of your faithful</a:t>
            </a:r>
          </a:p>
          <a:p>
            <a:pPr eaLnBrk="1" fontAlgn="auto" hangingPunct="1">
              <a:spcAft>
                <a:spcPts val="0"/>
              </a:spcAft>
              <a:buFont typeface="Arial" pitchFamily="34" charset="0"/>
              <a:buNone/>
              <a:defRPr/>
            </a:pPr>
            <a:r>
              <a:rPr lang="en-US" sz="1800" dirty="0"/>
              <a:t>R. And kindle in them the fire of your love.</a:t>
            </a:r>
          </a:p>
          <a:p>
            <a:pPr eaLnBrk="1" fontAlgn="auto" hangingPunct="1">
              <a:spcAft>
                <a:spcPts val="0"/>
              </a:spcAft>
              <a:buFont typeface="Arial" pitchFamily="34" charset="0"/>
              <a:buNone/>
              <a:defRPr/>
            </a:pPr>
            <a:r>
              <a:rPr lang="en-US" sz="1800" dirty="0"/>
              <a:t>V. Send forth your Spirit and they shall be created.</a:t>
            </a:r>
          </a:p>
          <a:p>
            <a:pPr eaLnBrk="1" fontAlgn="auto" hangingPunct="1">
              <a:spcAft>
                <a:spcPts val="0"/>
              </a:spcAft>
              <a:buFont typeface="Arial" pitchFamily="34" charset="0"/>
              <a:buNone/>
              <a:defRPr/>
            </a:pPr>
            <a:r>
              <a:rPr lang="en-US" sz="1800" dirty="0"/>
              <a:t>R. And you shall renew the face of the earth. </a:t>
            </a:r>
          </a:p>
          <a:p>
            <a:pPr eaLnBrk="1" fontAlgn="auto" hangingPunct="1">
              <a:spcAft>
                <a:spcPts val="0"/>
              </a:spcAft>
              <a:buFont typeface="Arial" pitchFamily="34" charset="0"/>
              <a:buNone/>
              <a:defRPr/>
            </a:pPr>
            <a:r>
              <a:rPr lang="en-US" sz="1800" dirty="0"/>
              <a:t>Let us pray. O God, who by the light . . . . Amen. [Print entire </a:t>
            </a:r>
            <a:r>
              <a:rPr lang="en-US" sz="1800"/>
              <a:t>prayer</a:t>
            </a:r>
            <a:r>
              <a:rPr lang="en-US" sz="1800" smtClean="0"/>
              <a:t>.]</a:t>
            </a:r>
            <a:endParaRPr lang="en-US" sz="1800" dirty="0"/>
          </a:p>
        </p:txBody>
      </p:sp>
      <p:sp>
        <p:nvSpPr>
          <p:cNvPr id="6" name="Text Placeholder 5"/>
          <p:cNvSpPr>
            <a:spLocks noGrp="1"/>
          </p:cNvSpPr>
          <p:nvPr>
            <p:ph type="body" sz="quarter" idx="12"/>
          </p:nvPr>
        </p:nvSpPr>
        <p:spPr/>
        <p:txBody>
          <a:bodyPr rtlCol="0"/>
          <a:lstStyle/>
          <a:p>
            <a:pPr eaLnBrk="1" fontAlgn="auto" hangingPunct="1">
              <a:spcAft>
                <a:spcPts val="0"/>
              </a:spcAft>
              <a:buFont typeface="Arial" pitchFamily="34" charset="0"/>
              <a:buNone/>
              <a:defRPr/>
            </a:pPr>
            <a:r>
              <a:rPr lang="en-US" sz="2400" i="1" dirty="0" err="1" smtClean="0">
                <a:solidFill>
                  <a:schemeClr val="accent1">
                    <a:lumMod val="75000"/>
                  </a:schemeClr>
                </a:solidFill>
              </a:rPr>
              <a:t>Veni</a:t>
            </a:r>
            <a:r>
              <a:rPr lang="en-US" sz="2400" i="1" dirty="0" smtClean="0">
                <a:solidFill>
                  <a:schemeClr val="accent1">
                    <a:lumMod val="75000"/>
                  </a:schemeClr>
                </a:solidFill>
              </a:rPr>
              <a:t>, </a:t>
            </a:r>
            <a:r>
              <a:rPr lang="en-US" sz="2400" i="1" dirty="0" err="1" smtClean="0">
                <a:solidFill>
                  <a:schemeClr val="accent1">
                    <a:lumMod val="75000"/>
                  </a:schemeClr>
                </a:solidFill>
              </a:rPr>
              <a:t>Sancte</a:t>
            </a:r>
            <a:r>
              <a:rPr lang="en-US" sz="2400" i="1" dirty="0" smtClean="0">
                <a:solidFill>
                  <a:schemeClr val="accent1">
                    <a:lumMod val="75000"/>
                  </a:schemeClr>
                </a:solidFill>
              </a:rPr>
              <a:t> </a:t>
            </a:r>
            <a:r>
              <a:rPr lang="en-US" sz="2400" i="1" dirty="0" err="1" smtClean="0">
                <a:solidFill>
                  <a:schemeClr val="accent1">
                    <a:lumMod val="75000"/>
                  </a:schemeClr>
                </a:solidFill>
              </a:rPr>
              <a:t>Spiritus</a:t>
            </a:r>
            <a:r>
              <a:rPr lang="en-US" sz="2400" dirty="0" smtClean="0">
                <a:solidFill>
                  <a:schemeClr val="accent1">
                    <a:lumMod val="75000"/>
                  </a:schemeClr>
                </a:solidFill>
              </a:rPr>
              <a:t> (“Come, Holy Spirit”)</a:t>
            </a:r>
            <a:endParaRPr lang="en-US" sz="2400" dirty="0">
              <a:solidFill>
                <a:schemeClr val="accent1">
                  <a:lumMod val="75000"/>
                </a:schemeClr>
              </a:solidFill>
            </a:endParaRPr>
          </a:p>
        </p:txBody>
      </p:sp>
      <p:pic>
        <p:nvPicPr>
          <p:cNvPr id="31750" name="Text Box 10"/>
          <p:cNvPicPr>
            <a:picLocks noChangeArrowheads="1"/>
          </p:cNvPicPr>
          <p:nvPr/>
        </p:nvPicPr>
        <p:blipFill>
          <a:blip r:embed="rId3" cstate="print"/>
          <a:srcRect/>
          <a:stretch>
            <a:fillRect/>
          </a:stretch>
        </p:blipFill>
        <p:spPr bwMode="auto">
          <a:xfrm>
            <a:off x="5711825" y="1792288"/>
            <a:ext cx="3432175" cy="3852862"/>
          </a:xfrm>
          <a:prstGeom prst="rect">
            <a:avLst/>
          </a:prstGeom>
          <a:noFill/>
          <a:ln w="9525">
            <a:noFill/>
            <a:miter lim="800000"/>
            <a:headEnd/>
            <a:tailEnd/>
          </a:ln>
        </p:spPr>
      </p:pic>
      <p:pic>
        <p:nvPicPr>
          <p:cNvPr id="11" name="Picture 10" descr="HolySpirit3-wikimedia.JPG"/>
          <p:cNvPicPr>
            <a:picLocks noChangeAspect="1"/>
          </p:cNvPicPr>
          <p:nvPr/>
        </p:nvPicPr>
        <p:blipFill>
          <a:blip r:embed="rId4" cstate="print"/>
          <a:srcRect l="21160" t="20117" r="19206" b="18088"/>
          <a:stretch>
            <a:fillRect/>
          </a:stretch>
        </p:blipFill>
        <p:spPr>
          <a:xfrm>
            <a:off x="5562600" y="2362200"/>
            <a:ext cx="3302726"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latin typeface="Arial" charset="0"/>
                <a:cs typeface="Arial" charset="0"/>
              </a:rPr>
              <a:t>Mystery of the Trinity: God Is Three-in-One</a:t>
            </a:r>
          </a:p>
        </p:txBody>
      </p:sp>
      <p:sp>
        <p:nvSpPr>
          <p:cNvPr id="3" name="Content Placeholder 2"/>
          <p:cNvSpPr>
            <a:spLocks noGrp="1"/>
          </p:cNvSpPr>
          <p:nvPr>
            <p:ph idx="1"/>
          </p:nvPr>
        </p:nvSpPr>
        <p:spPr/>
        <p:txBody>
          <a:bodyPr/>
          <a:lstStyle/>
          <a:p>
            <a:pPr eaLnBrk="1" hangingPunct="1"/>
            <a:r>
              <a:rPr lang="en-US" sz="2400" smtClean="0">
                <a:latin typeface="Arial" charset="0"/>
                <a:cs typeface="Arial" charset="0"/>
              </a:rPr>
              <a:t>There are three Divine Persons in one God:</a:t>
            </a:r>
          </a:p>
          <a:p>
            <a:pPr lvl="1" eaLnBrk="1" hangingPunct="1"/>
            <a:r>
              <a:rPr lang="en-US" sz="2000" smtClean="0">
                <a:latin typeface="Arial" charset="0"/>
                <a:cs typeface="Arial" charset="0"/>
              </a:rPr>
              <a:t>The First Person of the Trinity is God the Father.</a:t>
            </a:r>
          </a:p>
          <a:p>
            <a:pPr lvl="1" eaLnBrk="1" hangingPunct="1"/>
            <a:r>
              <a:rPr lang="en-US" sz="2000" smtClean="0">
                <a:latin typeface="Arial" charset="0"/>
                <a:cs typeface="Arial" charset="0"/>
              </a:rPr>
              <a:t>The Second Person of the Trinity is God the Son.</a:t>
            </a:r>
          </a:p>
          <a:p>
            <a:pPr lvl="1" eaLnBrk="1" hangingPunct="1"/>
            <a:r>
              <a:rPr lang="en-US" sz="2000" smtClean="0">
                <a:latin typeface="Arial" charset="0"/>
                <a:cs typeface="Arial" charset="0"/>
              </a:rPr>
              <a:t>The Third Person of the Trinity is God the Holy Spirit.</a:t>
            </a:r>
          </a:p>
          <a:p>
            <a:pPr eaLnBrk="1" hangingPunct="1"/>
            <a:endParaRPr lang="en-US" smtClean="0">
              <a:latin typeface="Arial" charset="0"/>
              <a:cs typeface="Arial" charset="0"/>
            </a:endParaRPr>
          </a:p>
        </p:txBody>
      </p:sp>
      <p:sp>
        <p:nvSpPr>
          <p:cNvPr id="10245" name="TextBox 4"/>
          <p:cNvSpPr txBox="1">
            <a:spLocks noChangeArrowheads="1"/>
          </p:cNvSpPr>
          <p:nvPr/>
        </p:nvSpPr>
        <p:spPr bwMode="auto">
          <a:xfrm rot="-5400000">
            <a:off x="5782469" y="5701507"/>
            <a:ext cx="1066800" cy="169862"/>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6" name="Picture 6" descr="trinity-wikimedia.JPG"/>
          <p:cNvPicPr>
            <a:picLocks noChangeAspect="1" noChangeArrowheads="1"/>
          </p:cNvPicPr>
          <p:nvPr/>
        </p:nvPicPr>
        <p:blipFill>
          <a:blip r:embed="rId3" cstate="print"/>
          <a:stretch>
            <a:fillRect/>
          </a:stretch>
        </p:blipFill>
        <p:spPr bwMode="auto">
          <a:xfrm>
            <a:off x="2743199" y="4648200"/>
            <a:ext cx="3522133"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smtClean="0">
                <a:latin typeface="Arial" charset="0"/>
                <a:cs typeface="Arial" charset="0"/>
              </a:rPr>
              <a:t>Mystery of the Trinity: God Is Three-in-One </a:t>
            </a:r>
            <a:r>
              <a:rPr lang="en-US" sz="1400" smtClean="0">
                <a:latin typeface="Arial" charset="0"/>
                <a:cs typeface="Arial" charset="0"/>
              </a:rPr>
              <a:t>(cont.)</a:t>
            </a:r>
          </a:p>
        </p:txBody>
      </p:sp>
      <p:sp>
        <p:nvSpPr>
          <p:cNvPr id="6" name="Content Placeholder 5"/>
          <p:cNvSpPr>
            <a:spLocks noGrp="1"/>
          </p:cNvSpPr>
          <p:nvPr>
            <p:ph idx="1"/>
          </p:nvPr>
        </p:nvSpPr>
        <p:spPr/>
        <p:txBody>
          <a:bodyPr/>
          <a:lstStyle/>
          <a:p>
            <a:pPr eaLnBrk="1" hangingPunct="1"/>
            <a:r>
              <a:rPr lang="en-US" sz="2400" smtClean="0">
                <a:latin typeface="Arial" charset="0"/>
                <a:cs typeface="Arial" charset="0"/>
              </a:rPr>
              <a:t>God: Three-in-One</a:t>
            </a:r>
          </a:p>
          <a:p>
            <a:pPr lvl="1" eaLnBrk="1" hangingPunct="1"/>
            <a:r>
              <a:rPr lang="en-US" sz="2000" smtClean="0">
                <a:latin typeface="Arial" charset="0"/>
                <a:cs typeface="Arial" charset="0"/>
              </a:rPr>
              <a:t>same substance or essence</a:t>
            </a:r>
          </a:p>
          <a:p>
            <a:pPr lvl="1" eaLnBrk="1" hangingPunct="1"/>
            <a:r>
              <a:rPr lang="en-US" sz="2000" smtClean="0">
                <a:latin typeface="Arial" charset="0"/>
                <a:cs typeface="Arial" charset="0"/>
              </a:rPr>
              <a:t>united as one  .  .  .  Divine Unity</a:t>
            </a:r>
          </a:p>
          <a:p>
            <a:pPr lvl="1" eaLnBrk="1" hangingPunct="1"/>
            <a:r>
              <a:rPr lang="en-US" sz="2000" smtClean="0">
                <a:latin typeface="Arial" charset="0"/>
                <a:cs typeface="Arial" charset="0"/>
              </a:rPr>
              <a:t>inseparable</a:t>
            </a:r>
          </a:p>
          <a:p>
            <a:pPr lvl="1" eaLnBrk="1" hangingPunct="1"/>
            <a:r>
              <a:rPr lang="en-US" sz="2000" smtClean="0">
                <a:latin typeface="Arial" charset="0"/>
                <a:cs typeface="Arial" charset="0"/>
              </a:rPr>
              <a:t>share the same attributes</a:t>
            </a:r>
          </a:p>
          <a:p>
            <a:pPr lvl="1" eaLnBrk="1" hangingPunct="1"/>
            <a:r>
              <a:rPr lang="en-US" sz="2000" smtClean="0">
                <a:latin typeface="Arial" charset="0"/>
                <a:cs typeface="Arial" charset="0"/>
              </a:rPr>
              <a:t>distinct from one another</a:t>
            </a:r>
          </a:p>
          <a:p>
            <a:pPr lvl="1" eaLnBrk="1" hangingPunct="1"/>
            <a:r>
              <a:rPr lang="en-US" sz="2000" smtClean="0">
                <a:latin typeface="Arial" charset="0"/>
                <a:cs typeface="Arial" charset="0"/>
              </a:rPr>
              <a:t>specific images of each Divine Person in the Scriptures</a:t>
            </a:r>
            <a:endParaRPr lang="en-US" smtClean="0">
              <a:latin typeface="Arial" charset="0"/>
              <a:cs typeface="Arial" charset="0"/>
            </a:endParaRPr>
          </a:p>
        </p:txBody>
      </p:sp>
      <p:sp>
        <p:nvSpPr>
          <p:cNvPr id="11269" name="TextBox 4"/>
          <p:cNvSpPr txBox="1">
            <a:spLocks noChangeArrowheads="1"/>
          </p:cNvSpPr>
          <p:nvPr/>
        </p:nvSpPr>
        <p:spPr bwMode="auto">
          <a:xfrm rot="-5400000">
            <a:off x="5782469" y="5701507"/>
            <a:ext cx="1066800" cy="169862"/>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7" name="Picture 6" descr="trinity-wikimedia.JPG"/>
          <p:cNvPicPr>
            <a:picLocks noChangeAspect="1" noChangeArrowheads="1"/>
          </p:cNvPicPr>
          <p:nvPr/>
        </p:nvPicPr>
        <p:blipFill>
          <a:blip r:embed="rId3" cstate="print"/>
          <a:stretch>
            <a:fillRect/>
          </a:stretch>
        </p:blipFill>
        <p:spPr bwMode="auto">
          <a:xfrm>
            <a:off x="2743199" y="4648200"/>
            <a:ext cx="3522133"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latin typeface="Arial" charset="0"/>
                <a:cs typeface="Arial" charset="0"/>
              </a:rPr>
              <a:t>God the Father, First Person of the Trinity</a:t>
            </a:r>
          </a:p>
        </p:txBody>
      </p:sp>
      <p:pic>
        <p:nvPicPr>
          <p:cNvPr id="4" name="Picture 3" descr="HeadofGod-wikimedia.JPG"/>
          <p:cNvPicPr>
            <a:picLocks noChangeAspect="1" noChangeArrowheads="1"/>
          </p:cNvPicPr>
          <p:nvPr/>
        </p:nvPicPr>
        <p:blipFill>
          <a:blip r:embed="rId3" cstate="print"/>
          <a:stretch>
            <a:fillRect/>
          </a:stretch>
        </p:blipFill>
        <p:spPr bwMode="auto">
          <a:xfrm rot="21277992">
            <a:off x="3045480" y="2136160"/>
            <a:ext cx="3024740" cy="4236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a:spLocks noChangeArrowheads="1"/>
          </p:cNvSpPr>
          <p:nvPr/>
        </p:nvSpPr>
        <p:spPr bwMode="auto">
          <a:xfrm rot="-5694984">
            <a:off x="5616576" y="2894012"/>
            <a:ext cx="1066800" cy="168275"/>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p>
        </p:txBody>
      </p:sp>
      <p:sp>
        <p:nvSpPr>
          <p:cNvPr id="6" name="Content Placeholder 5"/>
          <p:cNvSpPr>
            <a:spLocks noGrp="1"/>
          </p:cNvSpPr>
          <p:nvPr>
            <p:ph idx="1"/>
          </p:nvPr>
        </p:nvSpPr>
        <p:spPr>
          <a:xfrm>
            <a:off x="1219200" y="1752600"/>
            <a:ext cx="6705600" cy="4373563"/>
          </a:xfrm>
        </p:spPr>
        <p:txBody>
          <a:bodyPr/>
          <a:lstStyle/>
          <a:p>
            <a:pPr eaLnBrk="1" hangingPunct="1">
              <a:buFont typeface="Arial" charset="0"/>
              <a:buNone/>
            </a:pPr>
            <a:r>
              <a:rPr lang="en-US" smtClean="0">
                <a:latin typeface="Arial" charset="0"/>
                <a:cs typeface="Arial" charset="0"/>
              </a:rPr>
              <a:t>God the Father: the Source of the visible and the invisible</a:t>
            </a:r>
          </a:p>
          <a:p>
            <a:pPr lvl="1" eaLnBrk="1" hangingPunct="1">
              <a:buFont typeface="Arial" charset="0"/>
              <a:buNone/>
            </a:pPr>
            <a:r>
              <a:rPr lang="en-US" smtClean="0">
                <a:solidFill>
                  <a:srgbClr val="C00000"/>
                </a:solidFill>
                <a:latin typeface="Arial" charset="0"/>
                <a:cs typeface="Arial" charset="0"/>
              </a:rPr>
              <a:t>Where can I hide from your Spirit?</a:t>
            </a:r>
          </a:p>
          <a:p>
            <a:pPr lvl="1" eaLnBrk="1" hangingPunct="1">
              <a:buFont typeface="Arial" charset="0"/>
              <a:buNone/>
            </a:pPr>
            <a:r>
              <a:rPr lang="en-US" smtClean="0">
                <a:solidFill>
                  <a:srgbClr val="C00000"/>
                </a:solidFill>
                <a:latin typeface="Arial" charset="0"/>
                <a:cs typeface="Arial" charset="0"/>
              </a:rPr>
              <a:t>	From your presence, where can I flee?</a:t>
            </a:r>
          </a:p>
          <a:p>
            <a:pPr lvl="1" eaLnBrk="1" hangingPunct="1">
              <a:buFont typeface="Arial" charset="0"/>
              <a:buNone/>
            </a:pPr>
            <a:r>
              <a:rPr lang="en-US" smtClean="0">
                <a:solidFill>
                  <a:srgbClr val="C00000"/>
                </a:solidFill>
                <a:latin typeface="Arial" charset="0"/>
                <a:cs typeface="Arial" charset="0"/>
              </a:rPr>
              <a:t>If I ascend to the heavens, you are there;</a:t>
            </a:r>
          </a:p>
          <a:p>
            <a:pPr lvl="1" eaLnBrk="1" hangingPunct="1">
              <a:buFont typeface="Arial" charset="0"/>
              <a:buNone/>
            </a:pPr>
            <a:r>
              <a:rPr lang="en-US" smtClean="0">
                <a:solidFill>
                  <a:srgbClr val="C00000"/>
                </a:solidFill>
                <a:latin typeface="Arial" charset="0"/>
                <a:cs typeface="Arial" charset="0"/>
              </a:rPr>
              <a:t>	if I lie down in Sheol, you are there too.</a:t>
            </a:r>
          </a:p>
          <a:p>
            <a:pPr lvl="1" eaLnBrk="1" hangingPunct="1">
              <a:buFont typeface="Arial" charset="0"/>
              <a:buNone/>
            </a:pPr>
            <a:r>
              <a:rPr lang="en-US" smtClean="0">
                <a:solidFill>
                  <a:srgbClr val="C00000"/>
                </a:solidFill>
                <a:latin typeface="Arial" charset="0"/>
                <a:cs typeface="Arial" charset="0"/>
              </a:rPr>
              <a:t>If I fly with the wings of dawn</a:t>
            </a:r>
          </a:p>
          <a:p>
            <a:pPr lvl="1" eaLnBrk="1" hangingPunct="1">
              <a:buFont typeface="Arial" charset="0"/>
              <a:buNone/>
            </a:pPr>
            <a:r>
              <a:rPr lang="en-US" smtClean="0">
                <a:solidFill>
                  <a:srgbClr val="C00000"/>
                </a:solidFill>
                <a:latin typeface="Arial" charset="0"/>
                <a:cs typeface="Arial" charset="0"/>
              </a:rPr>
              <a:t>	and alight beyond the sea,</a:t>
            </a:r>
          </a:p>
          <a:p>
            <a:pPr lvl="1" eaLnBrk="1" hangingPunct="1">
              <a:buFont typeface="Arial" charset="0"/>
              <a:buNone/>
            </a:pPr>
            <a:r>
              <a:rPr lang="en-US" smtClean="0">
                <a:solidFill>
                  <a:srgbClr val="C00000"/>
                </a:solidFill>
                <a:latin typeface="Arial" charset="0"/>
                <a:cs typeface="Arial" charset="0"/>
              </a:rPr>
              <a:t>Even there your hand will guide me,</a:t>
            </a:r>
          </a:p>
          <a:p>
            <a:pPr lvl="1" eaLnBrk="1" hangingPunct="1">
              <a:buFont typeface="Arial" charset="0"/>
              <a:buNone/>
            </a:pPr>
            <a:r>
              <a:rPr lang="en-US" smtClean="0">
                <a:solidFill>
                  <a:srgbClr val="C00000"/>
                </a:solidFill>
                <a:latin typeface="Arial" charset="0"/>
                <a:cs typeface="Arial" charset="0"/>
              </a:rPr>
              <a:t>	your right hand hold me fast.</a:t>
            </a:r>
          </a:p>
          <a:p>
            <a:pPr lvl="1" algn="ctr" eaLnBrk="1" hangingPunct="1">
              <a:buFont typeface="Arial" charset="0"/>
              <a:buNone/>
            </a:pPr>
            <a:r>
              <a:rPr lang="en-US" smtClean="0">
                <a:solidFill>
                  <a:srgbClr val="C00000"/>
                </a:solidFill>
                <a:latin typeface="Arial" charset="0"/>
                <a:cs typeface="Arial" charset="0"/>
              </a:rPr>
              <a:t>   (Psalm 139:7–10)</a:t>
            </a:r>
          </a:p>
          <a:p>
            <a:pPr eaLnBrk="1" hangingPunct="1">
              <a:buFont typeface="Arial" charset="0"/>
              <a:buNone/>
            </a:pPr>
            <a:endParaRPr lang="en-US" smtClean="0">
              <a:latin typeface="Arial" charset="0"/>
              <a:cs typeface="Arial" charset="0"/>
            </a:endParaRPr>
          </a:p>
          <a:p>
            <a:pPr eaLnBrk="1" hangingPunct="1"/>
            <a:endParaRPr lang="en-US" smtClean="0">
              <a:latin typeface="Arial" charset="0"/>
              <a:cs typeface="Arial" charset="0"/>
            </a:endParaRPr>
          </a:p>
        </p:txBody>
      </p:sp>
      <p:sp>
        <p:nvSpPr>
          <p:cNvPr id="13317" name="TextBox 6"/>
          <p:cNvSpPr txBox="1">
            <a:spLocks noChangeArrowheads="1"/>
          </p:cNvSpPr>
          <p:nvPr/>
        </p:nvSpPr>
        <p:spPr bwMode="auto">
          <a:xfrm rot="-5400000">
            <a:off x="8390732" y="4563268"/>
            <a:ext cx="1066800" cy="169863"/>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7" name="Picture 6" descr="earth-wikimedia.png"/>
          <p:cNvPicPr>
            <a:picLocks noChangeAspect="1"/>
          </p:cNvPicPr>
          <p:nvPr/>
        </p:nvPicPr>
        <p:blipFill>
          <a:blip r:embed="rId3" cstate="print"/>
          <a:stretch>
            <a:fillRect/>
          </a:stretch>
        </p:blipFill>
        <p:spPr>
          <a:xfrm>
            <a:off x="6248400" y="2819400"/>
            <a:ext cx="2613564"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10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100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p:txBody>
          <a:bodyPr/>
          <a:lstStyle/>
          <a:p>
            <a:pPr eaLnBrk="1" hangingPunct="1">
              <a:buFont typeface="Arial" charset="0"/>
              <a:buNone/>
            </a:pPr>
            <a:r>
              <a:rPr lang="en-US" sz="2400" smtClean="0">
                <a:latin typeface="Arial" charset="0"/>
                <a:cs typeface="Arial" charset="0"/>
              </a:rPr>
              <a:t>The Creator</a:t>
            </a:r>
          </a:p>
          <a:p>
            <a:pPr eaLnBrk="1" hangingPunct="1">
              <a:buFont typeface="Arial" charset="0"/>
              <a:buNone/>
            </a:pPr>
            <a:r>
              <a:rPr lang="en-US" sz="2400" smtClean="0">
                <a:solidFill>
                  <a:srgbClr val="C00000"/>
                </a:solidFill>
                <a:latin typeface="Arial" charset="0"/>
                <a:cs typeface="Arial" charset="0"/>
              </a:rPr>
              <a:t>“In the beginning, when God created the heavens and the earth  .  .  .” (Genesis 1:1).</a:t>
            </a:r>
          </a:p>
          <a:p>
            <a:pPr eaLnBrk="1" hangingPunct="1">
              <a:buFont typeface="Arial" charset="0"/>
              <a:buNone/>
            </a:pPr>
            <a:endParaRPr lang="en-US" smtClean="0">
              <a:latin typeface="Arial" charset="0"/>
              <a:cs typeface="Arial" charset="0"/>
            </a:endParaRPr>
          </a:p>
          <a:p>
            <a:pPr eaLnBrk="1" hangingPunct="1">
              <a:buFont typeface="Arial" charset="0"/>
              <a:buNone/>
            </a:pPr>
            <a:endParaRPr lang="en-US" smtClean="0">
              <a:latin typeface="Arial" charset="0"/>
              <a:cs typeface="Arial" charset="0"/>
            </a:endParaRPr>
          </a:p>
        </p:txBody>
      </p:sp>
      <p:sp>
        <p:nvSpPr>
          <p:cNvPr id="14341" name="TextBox 4"/>
          <p:cNvSpPr txBox="1">
            <a:spLocks noChangeArrowheads="1"/>
          </p:cNvSpPr>
          <p:nvPr/>
        </p:nvSpPr>
        <p:spPr bwMode="auto">
          <a:xfrm rot="-5400000">
            <a:off x="6276976" y="4716462"/>
            <a:ext cx="1066800" cy="168275"/>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6" name="Picture 5" descr="universe-wikimedia.jpg"/>
          <p:cNvPicPr>
            <a:picLocks noChangeAspect="1"/>
          </p:cNvPicPr>
          <p:nvPr/>
        </p:nvPicPr>
        <p:blipFill>
          <a:blip r:embed="rId3" cstate="print"/>
          <a:stretch>
            <a:fillRect/>
          </a:stretch>
        </p:blipFill>
        <p:spPr>
          <a:xfrm rot="5400000">
            <a:off x="3036071" y="2883672"/>
            <a:ext cx="3124201" cy="4214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6" name="Content Placeholder 5"/>
          <p:cNvSpPr>
            <a:spLocks noGrp="1"/>
          </p:cNvSpPr>
          <p:nvPr>
            <p:ph idx="1"/>
          </p:nvPr>
        </p:nvSpPr>
        <p:spPr>
          <a:xfrm>
            <a:off x="1371600" y="1752600"/>
            <a:ext cx="3505200" cy="4373563"/>
          </a:xfrm>
        </p:spPr>
        <p:txBody>
          <a:bodyPr rtlCol="0">
            <a:normAutofit/>
          </a:bodyPr>
          <a:lstStyle/>
          <a:p>
            <a:pPr eaLnBrk="1" fontAlgn="auto" hangingPunct="1">
              <a:spcAft>
                <a:spcPts val="0"/>
              </a:spcAft>
              <a:buFont typeface="Arial" pitchFamily="34" charset="0"/>
              <a:buNone/>
              <a:defRPr/>
            </a:pPr>
            <a:r>
              <a:rPr lang="en-US" sz="2800" dirty="0" smtClean="0"/>
              <a:t>The Potter</a:t>
            </a:r>
          </a:p>
          <a:p>
            <a:pPr eaLnBrk="1" fontAlgn="auto" hangingPunct="1">
              <a:spcAft>
                <a:spcPts val="0"/>
              </a:spcAft>
              <a:buFont typeface="Arial" pitchFamily="34" charset="0"/>
              <a:buNone/>
              <a:defRPr/>
            </a:pPr>
            <a:r>
              <a:rPr lang="en-US" sz="2400" dirty="0" smtClean="0">
                <a:solidFill>
                  <a:srgbClr val="C00000"/>
                </a:solidFill>
              </a:rPr>
              <a:t>Yet, O L</a:t>
            </a:r>
            <a:r>
              <a:rPr lang="en-US" sz="2400" cap="small" dirty="0" smtClean="0">
                <a:solidFill>
                  <a:srgbClr val="C00000"/>
                </a:solidFill>
              </a:rPr>
              <a:t>ord</a:t>
            </a:r>
            <a:r>
              <a:rPr lang="en-US" sz="2400" dirty="0" smtClean="0">
                <a:solidFill>
                  <a:srgbClr val="C00000"/>
                </a:solidFill>
              </a:rPr>
              <a:t>, you are our father;</a:t>
            </a:r>
          </a:p>
          <a:p>
            <a:pPr lvl="1" eaLnBrk="1" fontAlgn="auto" hangingPunct="1">
              <a:spcAft>
                <a:spcPts val="0"/>
              </a:spcAft>
              <a:buFont typeface="Arial" pitchFamily="34" charset="0"/>
              <a:buNone/>
              <a:defRPr/>
            </a:pPr>
            <a:r>
              <a:rPr lang="en-US" sz="2400" dirty="0" smtClean="0">
                <a:solidFill>
                  <a:srgbClr val="C00000"/>
                </a:solidFill>
              </a:rPr>
              <a:t>we are the clay and you the potter:</a:t>
            </a:r>
          </a:p>
          <a:p>
            <a:pPr lvl="1" eaLnBrk="1" fontAlgn="auto" hangingPunct="1">
              <a:spcAft>
                <a:spcPts val="0"/>
              </a:spcAft>
              <a:buFont typeface="Arial" pitchFamily="34" charset="0"/>
              <a:buNone/>
              <a:defRPr/>
            </a:pPr>
            <a:r>
              <a:rPr lang="en-US" sz="2400" dirty="0" smtClean="0">
                <a:solidFill>
                  <a:srgbClr val="C00000"/>
                </a:solidFill>
              </a:rPr>
              <a:t>we are all the work of your hands.</a:t>
            </a:r>
          </a:p>
          <a:p>
            <a:pPr lvl="1" algn="r" eaLnBrk="1" fontAlgn="auto" hangingPunct="1">
              <a:spcAft>
                <a:spcPts val="0"/>
              </a:spcAft>
              <a:buFont typeface="Arial" pitchFamily="34" charset="0"/>
              <a:buNone/>
              <a:defRPr/>
            </a:pPr>
            <a:r>
              <a:rPr lang="en-US" sz="2000" dirty="0" smtClean="0">
                <a:solidFill>
                  <a:srgbClr val="C00000"/>
                </a:solidFill>
              </a:rPr>
              <a:t>(Isaiah 64:7)</a:t>
            </a:r>
          </a:p>
          <a:p>
            <a:pPr eaLnBrk="1" fontAlgn="auto" hangingPunct="1">
              <a:spcAft>
                <a:spcPts val="0"/>
              </a:spcAft>
              <a:buFont typeface="Arial" pitchFamily="34" charset="0"/>
              <a:buNone/>
              <a:defRPr/>
            </a:pPr>
            <a:endParaRPr lang="en-US" dirty="0"/>
          </a:p>
        </p:txBody>
      </p:sp>
      <p:sp>
        <p:nvSpPr>
          <p:cNvPr id="15365" name="TextBox 6"/>
          <p:cNvSpPr txBox="1">
            <a:spLocks noChangeArrowheads="1"/>
          </p:cNvSpPr>
          <p:nvPr/>
        </p:nvSpPr>
        <p:spPr bwMode="auto">
          <a:xfrm rot="-4771969">
            <a:off x="8354219" y="3426619"/>
            <a:ext cx="1066800" cy="169862"/>
          </a:xfrm>
          <a:prstGeom prst="rect">
            <a:avLst/>
          </a:prstGeom>
          <a:noFill/>
          <a:ln w="9525">
            <a:noFill/>
            <a:miter lim="800000"/>
            <a:headEnd/>
            <a:tailEnd/>
          </a:ln>
        </p:spPr>
        <p:txBody>
          <a:bodyPr>
            <a:spAutoFit/>
          </a:bodyPr>
          <a:lstStyle/>
          <a:p>
            <a:r>
              <a:rPr lang="en-US" sz="500">
                <a:latin typeface="Calibri" pitchFamily="34" charset="0"/>
              </a:rPr>
              <a:t>Image in public domain</a:t>
            </a:r>
          </a:p>
        </p:txBody>
      </p:sp>
      <p:pic>
        <p:nvPicPr>
          <p:cNvPr id="7" name="Picture 6" descr="potter-wikimedia.jpg"/>
          <p:cNvPicPr>
            <a:picLocks noChangeAspect="1"/>
          </p:cNvPicPr>
          <p:nvPr/>
        </p:nvPicPr>
        <p:blipFill>
          <a:blip r:embed="rId3" cstate="print"/>
          <a:stretch>
            <a:fillRect/>
          </a:stretch>
        </p:blipFill>
        <p:spPr>
          <a:xfrm>
            <a:off x="5334000" y="1600200"/>
            <a:ext cx="3415277" cy="4419600"/>
          </a:xfrm>
          <a:prstGeom prst="roundRect">
            <a:avLst>
              <a:gd name="adj" fmla="val 16989"/>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Arial" charset="0"/>
                <a:cs typeface="Arial" charset="0"/>
              </a:rPr>
              <a:t>God the Father, First Person of the Trinity </a:t>
            </a:r>
            <a:r>
              <a:rPr lang="en-US" sz="1600" smtClean="0">
                <a:latin typeface="Arial" charset="0"/>
                <a:cs typeface="Arial" charset="0"/>
              </a:rPr>
              <a:t>(cont.)</a:t>
            </a:r>
            <a:endParaRPr lang="en-US" smtClean="0">
              <a:latin typeface="Arial" charset="0"/>
              <a:cs typeface="Arial"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sz="2400" dirty="0" smtClean="0"/>
              <a:t>Almighty One</a:t>
            </a:r>
          </a:p>
          <a:p>
            <a:pPr lvl="1" eaLnBrk="1" fontAlgn="auto" hangingPunct="1">
              <a:spcAft>
                <a:spcPts val="0"/>
              </a:spcAft>
              <a:buFont typeface="Arial" pitchFamily="34" charset="0"/>
              <a:buNone/>
              <a:defRPr/>
            </a:pPr>
            <a:r>
              <a:rPr lang="en-US" sz="2000" dirty="0" smtClean="0">
                <a:solidFill>
                  <a:srgbClr val="C00000"/>
                </a:solidFill>
              </a:rPr>
              <a:t>Who is this king of glory?</a:t>
            </a:r>
          </a:p>
          <a:p>
            <a:pPr lvl="1" eaLnBrk="1" fontAlgn="auto" hangingPunct="1">
              <a:spcAft>
                <a:spcPts val="0"/>
              </a:spcAft>
              <a:buFont typeface="Arial" pitchFamily="34" charset="0"/>
              <a:buNone/>
              <a:defRPr/>
            </a:pPr>
            <a:r>
              <a:rPr lang="en-US" sz="2000" dirty="0" smtClean="0">
                <a:solidFill>
                  <a:srgbClr val="C00000"/>
                </a:solidFill>
              </a:rPr>
              <a:t>	The L</a:t>
            </a:r>
            <a:r>
              <a:rPr lang="en-US" sz="2000" cap="small" dirty="0" smtClean="0">
                <a:solidFill>
                  <a:srgbClr val="C00000"/>
                </a:solidFill>
              </a:rPr>
              <a:t>ord</a:t>
            </a:r>
            <a:r>
              <a:rPr lang="en-US" sz="2000" dirty="0" smtClean="0">
                <a:solidFill>
                  <a:srgbClr val="C00000"/>
                </a:solidFill>
              </a:rPr>
              <a:t>, a mighty warrior,</a:t>
            </a:r>
          </a:p>
          <a:p>
            <a:pPr lvl="1" eaLnBrk="1" fontAlgn="auto" hangingPunct="1">
              <a:spcAft>
                <a:spcPts val="0"/>
              </a:spcAft>
              <a:buFont typeface="Arial" pitchFamily="34" charset="0"/>
              <a:buNone/>
              <a:defRPr/>
            </a:pPr>
            <a:r>
              <a:rPr lang="en-US" sz="2000" dirty="0" smtClean="0">
                <a:solidFill>
                  <a:srgbClr val="C00000"/>
                </a:solidFill>
              </a:rPr>
              <a:t>	the L</a:t>
            </a:r>
            <a:r>
              <a:rPr lang="en-US" sz="2000" cap="small" dirty="0" smtClean="0">
                <a:solidFill>
                  <a:srgbClr val="C00000"/>
                </a:solidFill>
              </a:rPr>
              <a:t>ord</a:t>
            </a:r>
            <a:r>
              <a:rPr lang="en-US" sz="2000" dirty="0" smtClean="0">
                <a:solidFill>
                  <a:srgbClr val="C00000"/>
                </a:solidFill>
              </a:rPr>
              <a:t>, mighty in battle.</a:t>
            </a:r>
          </a:p>
          <a:p>
            <a:pPr lvl="1" eaLnBrk="1" fontAlgn="auto" hangingPunct="1">
              <a:spcAft>
                <a:spcPts val="0"/>
              </a:spcAft>
              <a:buFont typeface="Arial" pitchFamily="34" charset="0"/>
              <a:buNone/>
              <a:defRPr/>
            </a:pPr>
            <a:r>
              <a:rPr lang="en-US" sz="2000" dirty="0" smtClean="0">
                <a:solidFill>
                  <a:srgbClr val="C00000"/>
                </a:solidFill>
              </a:rPr>
              <a:t>.  .  .  .  .  .  .  .  .  .  .  .  .  .  .  .  .</a:t>
            </a:r>
          </a:p>
          <a:p>
            <a:pPr lvl="1" eaLnBrk="1" fontAlgn="auto" hangingPunct="1">
              <a:spcAft>
                <a:spcPts val="0"/>
              </a:spcAft>
              <a:buFont typeface="Arial" pitchFamily="34" charset="0"/>
              <a:buNone/>
              <a:defRPr/>
            </a:pPr>
            <a:r>
              <a:rPr lang="en-US" sz="2000" dirty="0" smtClean="0">
                <a:solidFill>
                  <a:srgbClr val="C00000"/>
                </a:solidFill>
              </a:rPr>
              <a:t>	The L</a:t>
            </a:r>
            <a:r>
              <a:rPr lang="en-US" sz="2000" cap="small" dirty="0" smtClean="0">
                <a:solidFill>
                  <a:srgbClr val="C00000"/>
                </a:solidFill>
              </a:rPr>
              <a:t>ord</a:t>
            </a:r>
            <a:r>
              <a:rPr lang="en-US" sz="2000" dirty="0" smtClean="0">
                <a:solidFill>
                  <a:srgbClr val="C00000"/>
                </a:solidFill>
              </a:rPr>
              <a:t> of hosts is the king of glory.</a:t>
            </a:r>
          </a:p>
          <a:p>
            <a:pPr lvl="1" algn="ctr" eaLnBrk="1" fontAlgn="auto" hangingPunct="1">
              <a:spcAft>
                <a:spcPts val="0"/>
              </a:spcAft>
              <a:buFont typeface="Arial" pitchFamily="34" charset="0"/>
              <a:buNone/>
              <a:defRPr/>
            </a:pPr>
            <a:r>
              <a:rPr lang="en-US" sz="2000" dirty="0" smtClean="0">
                <a:solidFill>
                  <a:srgbClr val="C00000"/>
                </a:solidFill>
              </a:rPr>
              <a:t>		(Psalm 24:8,10)</a:t>
            </a:r>
          </a:p>
          <a:p>
            <a:pPr eaLnBrk="1" fontAlgn="auto" hangingPunct="1">
              <a:spcAft>
                <a:spcPts val="0"/>
              </a:spcAft>
              <a:buFont typeface="Arial" pitchFamily="34" charset="0"/>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4975</TotalTime>
  <Words>1430</Words>
  <Application>Microsoft Office PowerPoint</Application>
  <PresentationFormat>On-screen Show (4:3)</PresentationFormat>
  <Paragraphs>222</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LIC Presentation template</vt:lpstr>
      <vt:lpstr>Introducing the Trinity:  God Is Three-in-One</vt:lpstr>
      <vt:lpstr>PowerPoint Presentation</vt:lpstr>
      <vt:lpstr>Mystery of the Trinity: God Is Three-in-One</vt:lpstr>
      <vt:lpstr>Mystery of the Trinity: God Is Three-in-One (cont.)</vt:lpstr>
      <vt:lpstr>God the Father, First Person of the Trinity</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God the Father, First Person of the Trinity (cont.)</vt:lpstr>
      <vt:lpstr>Jesus: God the Son, the  Second Person of the Trinity</vt:lpstr>
      <vt:lpstr>Jesus: God the Son, the  Second Person of the Trinity</vt:lpstr>
      <vt:lpstr>God the Holy Spirit, the Third Person of the Trinity</vt:lpstr>
      <vt:lpstr>God the Holy Spirit, the Third Person of the Trinity (cont.)</vt:lpstr>
      <vt:lpstr>God the Holy Spirit, the Third Person of the Trinity (cont.)</vt:lpstr>
      <vt:lpstr>God the Holy Spirit, the Third Person of the Trinity (cont.)</vt:lpstr>
      <vt:lpstr>God the Holy Spirit, the Third Person of the Trinity (cont’d.)</vt:lpstr>
      <vt:lpstr>God the Holy Spirit, the Third Person of the Trinity (cont.)</vt:lpstr>
      <vt:lpstr>Mystery of the Trinity: God Is Three-in-One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Trinity: God Is Three-in-One</dc:title>
  <dc:creator>gregandbeth</dc:creator>
  <cp:lastModifiedBy>Brian Holzworth</cp:lastModifiedBy>
  <cp:revision>117</cp:revision>
  <dcterms:created xsi:type="dcterms:W3CDTF">2010-07-08T01:32:30Z</dcterms:created>
  <dcterms:modified xsi:type="dcterms:W3CDTF">2014-02-17T15:51:10Z</dcterms:modified>
</cp:coreProperties>
</file>