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73" r:id="rId14"/>
    <p:sldId id="267" r:id="rId15"/>
    <p:sldId id="272" r:id="rId16"/>
    <p:sldId id="268" r:id="rId17"/>
    <p:sldId id="27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200">
          <p15:clr>
            <a:srgbClr val="A4A3A4"/>
          </p15:clr>
        </p15:guide>
        <p15:guide id="2" pos="2880">
          <p15:clr>
            <a:srgbClr val="A4A3A4"/>
          </p15:clr>
        </p15:guide>
        <p15:guide id="3" pos="129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 Ellair" initials="SE" lastIdx="5" clrIdx="0">
    <p:extLst/>
  </p:cmAuthor>
  <p:cmAuthor id="2" name="Jerry Ruff" initials="JR" lastIdx="4" clrIdx="1">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00"/>
    <a:srgbClr val="4332B3"/>
    <a:srgbClr val="4D3ACF"/>
    <a:srgbClr val="C80000"/>
    <a:srgbClr val="823EC1"/>
    <a:srgbClr val="3BA4CF"/>
    <a:srgbClr val="332082"/>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95" autoAdjust="0"/>
    <p:restoredTop sz="89869" autoAdjust="0"/>
  </p:normalViewPr>
  <p:slideViewPr>
    <p:cSldViewPr>
      <p:cViewPr varScale="1">
        <p:scale>
          <a:sx n="82" d="100"/>
          <a:sy n="82" d="100"/>
        </p:scale>
        <p:origin x="846" y="84"/>
      </p:cViewPr>
      <p:guideLst>
        <p:guide orient="horz" pos="1200"/>
        <p:guide pos="2880"/>
        <p:guide pos="1296"/>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06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58581FD-550E-4F26-B0B7-EB647264ACAF}" type="slidenum">
              <a:rPr lang="en-US"/>
              <a:pPr>
                <a:defRPr/>
              </a:pPr>
              <a:t>‹#›</a:t>
            </a:fld>
            <a:endParaRPr lang="en-US"/>
          </a:p>
        </p:txBody>
      </p:sp>
    </p:spTree>
    <p:extLst>
      <p:ext uri="{BB962C8B-B14F-4D97-AF65-F5344CB8AC3E}">
        <p14:creationId xmlns:p14="http://schemas.microsoft.com/office/powerpoint/2010/main" val="2457500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947618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0B4F004F-5D48-4167-B5FF-2634688929CF}" type="slidenum">
              <a:rPr lang="en-US" smtClean="0"/>
              <a:pPr/>
              <a:t>10</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i="1" dirty="0" smtClean="0"/>
              <a:t>Notes:</a:t>
            </a:r>
            <a:r>
              <a:rPr lang="en-US" dirty="0" smtClean="0"/>
              <a:t> This </a:t>
            </a:r>
            <a:r>
              <a:rPr lang="en-US" dirty="0" smtClean="0"/>
              <a:t>slide and the next three introduce students to apologetics. As this could be a difficult topic for some students, additional information can be found </a:t>
            </a:r>
            <a:r>
              <a:rPr lang="en-US" dirty="0" smtClean="0"/>
              <a:t>on Wikipedia.</a:t>
            </a:r>
            <a:endParaRPr lang="en-US" i="1" dirty="0" smtClean="0"/>
          </a:p>
        </p:txBody>
      </p:sp>
    </p:spTree>
    <p:extLst>
      <p:ext uri="{BB962C8B-B14F-4D97-AF65-F5344CB8AC3E}">
        <p14:creationId xmlns:p14="http://schemas.microsoft.com/office/powerpoint/2010/main" val="2055233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endParaRPr lang="en-US" i="1" smtClean="0"/>
          </a:p>
        </p:txBody>
      </p:sp>
    </p:spTree>
    <p:extLst>
      <p:ext uri="{BB962C8B-B14F-4D97-AF65-F5344CB8AC3E}">
        <p14:creationId xmlns:p14="http://schemas.microsoft.com/office/powerpoint/2010/main" val="4146998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217A96C0-24E7-4C09-BCDC-D2C1AF33D808}" type="slidenum">
              <a:rPr lang="en-US" smtClean="0"/>
              <a:pPr/>
              <a:t>12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i="1" dirty="0" smtClean="0"/>
              <a:t>Notes:</a:t>
            </a:r>
            <a:r>
              <a:rPr lang="en-US" dirty="0" smtClean="0"/>
              <a:t> Helping </a:t>
            </a:r>
            <a:r>
              <a:rPr lang="en-US" dirty="0" smtClean="0"/>
              <a:t>the students to understand and relate to these logical arguments for God is important. It is very likely many students have thoughts about these concepts already but not in these specific words. </a:t>
            </a:r>
          </a:p>
        </p:txBody>
      </p:sp>
    </p:spTree>
    <p:extLst>
      <p:ext uri="{BB962C8B-B14F-4D97-AF65-F5344CB8AC3E}">
        <p14:creationId xmlns:p14="http://schemas.microsoft.com/office/powerpoint/2010/main" val="3704205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6B86BED-AD35-4C53-B924-87F3B821DE4F}" type="slidenum">
              <a:rPr lang="en-US" smtClean="0"/>
              <a:pPr/>
              <a:t>13</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486001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50898ED-AA6A-460A-B685-E3807A2AC97A}" type="slidenum">
              <a:rPr lang="en-US" smtClean="0"/>
              <a:pPr/>
              <a:t>14</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i="1" smtClean="0"/>
          </a:p>
        </p:txBody>
      </p:sp>
    </p:spTree>
    <p:extLst>
      <p:ext uri="{BB962C8B-B14F-4D97-AF65-F5344CB8AC3E}">
        <p14:creationId xmlns:p14="http://schemas.microsoft.com/office/powerpoint/2010/main" val="17379273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en-US" i="1" smtClean="0"/>
          </a:p>
          <a:p>
            <a:endParaRPr lang="en-US" smtClean="0"/>
          </a:p>
        </p:txBody>
      </p:sp>
    </p:spTree>
    <p:extLst>
      <p:ext uri="{BB962C8B-B14F-4D97-AF65-F5344CB8AC3E}">
        <p14:creationId xmlns:p14="http://schemas.microsoft.com/office/powerpoint/2010/main" val="2935067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A6F2C69-8BA2-4FB2-9302-DAEAD06AA9C1}" type="slidenum">
              <a:rPr lang="en-US" smtClean="0"/>
              <a:pPr/>
              <a:t>16</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i="1" dirty="0" smtClean="0"/>
              <a:t>Notes: </a:t>
            </a:r>
            <a:r>
              <a:rPr lang="en-US" dirty="0" smtClean="0"/>
              <a:t>This </a:t>
            </a:r>
            <a:r>
              <a:rPr lang="en-US" dirty="0" smtClean="0"/>
              <a:t>slide introduces the essential concept of the Incarnation. At this point it is important that the students understand that though the five previous methods of revelation are extremely important, the fullest Revelation of God is Jesus Christ. The students may have an incomplete answer to the question posed, but it can be used now to gauge prior knowledge and to begin to make the connection that to know Jesus is to know the Father. See John 14:8</a:t>
            </a:r>
            <a:r>
              <a:rPr lang="en-US" dirty="0" smtClean="0">
                <a:cs typeface="Arial" charset="0"/>
              </a:rPr>
              <a:t>–</a:t>
            </a:r>
            <a:r>
              <a:rPr lang="en-US" dirty="0" smtClean="0"/>
              <a:t>14. </a:t>
            </a:r>
          </a:p>
        </p:txBody>
      </p:sp>
    </p:spTree>
    <p:extLst>
      <p:ext uri="{BB962C8B-B14F-4D97-AF65-F5344CB8AC3E}">
        <p14:creationId xmlns:p14="http://schemas.microsoft.com/office/powerpoint/2010/main" val="27788187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DF2AB35-DE45-49AE-9AB3-2A5C0E7B71EF}" type="slidenum">
              <a:rPr lang="en-US" sz="1200"/>
              <a:pPr algn="r"/>
              <a:t>17</a:t>
            </a:fld>
            <a:endParaRPr 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813617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F453B36-6F5C-402F-9D8D-CDB9A994B156}" type="slidenum">
              <a:rPr lang="en-US" smtClean="0"/>
              <a:pPr/>
              <a:t>2</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i="1" dirty="0" smtClean="0"/>
              <a:t>Notes: </a:t>
            </a:r>
            <a:r>
              <a:rPr lang="en-US" dirty="0" smtClean="0"/>
              <a:t>An </a:t>
            </a:r>
            <a:r>
              <a:rPr lang="en-US" dirty="0" smtClean="0"/>
              <a:t>introduction to what God desires from humans and why God chooses to reveal himself to us. </a:t>
            </a:r>
          </a:p>
        </p:txBody>
      </p:sp>
    </p:spTree>
    <p:extLst>
      <p:ext uri="{BB962C8B-B14F-4D97-AF65-F5344CB8AC3E}">
        <p14:creationId xmlns:p14="http://schemas.microsoft.com/office/powerpoint/2010/main" val="835552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7CF4565-0C10-475C-AB6E-FBD75C27279F}" type="slidenum">
              <a:rPr lang="en-US" smtClean="0"/>
              <a:pPr/>
              <a:t>3</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i="1" dirty="0" smtClean="0"/>
              <a:t>Notes:</a:t>
            </a:r>
            <a:r>
              <a:rPr lang="en-US" dirty="0" smtClean="0"/>
              <a:t> Often </a:t>
            </a:r>
            <a:r>
              <a:rPr lang="en-US" dirty="0" smtClean="0"/>
              <a:t>people speak of searching for and then “finding” God.  In reality, God, out of his desire for deep, loving communion with us, is relentlessly seeking every individual person, </a:t>
            </a:r>
            <a:r>
              <a:rPr lang="en-US" i="1" dirty="0" smtClean="0"/>
              <a:t>even if he or she is not aware of this seeking by God</a:t>
            </a:r>
            <a:r>
              <a:rPr lang="en-US" dirty="0" smtClean="0"/>
              <a:t>. Thus, whenever we “find” God, it is because God is already revealing himself to us in many ways throughout all of time. The answer to the second question is illustrated on the subsequent slides. </a:t>
            </a:r>
          </a:p>
        </p:txBody>
      </p:sp>
    </p:spTree>
    <p:extLst>
      <p:ext uri="{BB962C8B-B14F-4D97-AF65-F5344CB8AC3E}">
        <p14:creationId xmlns:p14="http://schemas.microsoft.com/office/powerpoint/2010/main" val="140312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341F7F8-25A2-4480-B28C-AA9113955A7A}" type="slidenum">
              <a:rPr lang="en-US" smtClean="0"/>
              <a:pPr/>
              <a:t>4</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i="1" dirty="0" smtClean="0"/>
              <a:t>Notes:</a:t>
            </a:r>
            <a:r>
              <a:rPr lang="en-US" dirty="0" smtClean="0"/>
              <a:t> This </a:t>
            </a:r>
            <a:r>
              <a:rPr lang="en-US" dirty="0" smtClean="0"/>
              <a:t>slide presents the five types of revelation that will be expanded on in subsequent slides. It might be interesting</a:t>
            </a:r>
            <a:r>
              <a:rPr lang="en-US" baseline="0" dirty="0" smtClean="0"/>
              <a:t> </a:t>
            </a:r>
            <a:r>
              <a:rPr lang="en-US" dirty="0" smtClean="0"/>
              <a:t>to have the students, individually or in groups, draw their own “image” for each. The slide is currently set to reveal “types” of revelation prior to showing the images to better facilitate this exercise. </a:t>
            </a:r>
          </a:p>
        </p:txBody>
      </p:sp>
    </p:spTree>
    <p:extLst>
      <p:ext uri="{BB962C8B-B14F-4D97-AF65-F5344CB8AC3E}">
        <p14:creationId xmlns:p14="http://schemas.microsoft.com/office/powerpoint/2010/main" val="4063200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0101E07-2D44-4B51-9FF7-D1ABBA72E3B0}" type="slidenum">
              <a:rPr lang="en-US" smtClean="0"/>
              <a:pPr/>
              <a:t>5</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14480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135A475-7D44-4833-9AA5-B98DE36E1FA0}" type="slidenum">
              <a:rPr lang="en-US" smtClean="0"/>
              <a:pPr/>
              <a:t>6</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lnSpc>
                <a:spcPct val="90000"/>
              </a:lnSpc>
            </a:pPr>
            <a:r>
              <a:rPr lang="en-US" i="1" dirty="0" smtClean="0"/>
              <a:t>Notes: </a:t>
            </a:r>
            <a:r>
              <a:rPr lang="en-US" dirty="0" smtClean="0"/>
              <a:t>A </a:t>
            </a:r>
            <a:r>
              <a:rPr lang="en-US" dirty="0" smtClean="0"/>
              <a:t>good song to illustrate this theme is “More Than This,” by Peter </a:t>
            </a:r>
            <a:r>
              <a:rPr lang="en-US" dirty="0" smtClean="0"/>
              <a:t>Gabriel.</a:t>
            </a:r>
            <a:r>
              <a:rPr lang="en-US" baseline="0" dirty="0" smtClean="0"/>
              <a:t> </a:t>
            </a:r>
            <a:r>
              <a:rPr lang="en-US" dirty="0" smtClean="0"/>
              <a:t>The refrain </a:t>
            </a:r>
            <a:r>
              <a:rPr lang="en-US" dirty="0" smtClean="0"/>
              <a:t>talks about the sense that there is more than what we find in the material world with our five senses. It does not name or explain the “more.” </a:t>
            </a:r>
            <a:endParaRPr lang="en-US" dirty="0" smtClean="0"/>
          </a:p>
          <a:p>
            <a:pPr eaLnBrk="1" hangingPunct="1">
              <a:lnSpc>
                <a:spcPct val="90000"/>
              </a:lnSpc>
            </a:pPr>
            <a:endParaRPr lang="en-US" baseline="0" dirty="0" smtClean="0"/>
          </a:p>
          <a:p>
            <a:pPr eaLnBrk="1" hangingPunct="1">
              <a:lnSpc>
                <a:spcPct val="90000"/>
              </a:lnSpc>
            </a:pPr>
            <a:r>
              <a:rPr lang="en-US" dirty="0" smtClean="0"/>
              <a:t>The </a:t>
            </a:r>
            <a:r>
              <a:rPr lang="en-US" dirty="0" smtClean="0"/>
              <a:t>“How do you find God finding you” icon appears throughout. This can be a time to pause for the students to write or share orally on this reflective question as it relates to the specific form of revelation discussed on the slide. </a:t>
            </a:r>
          </a:p>
        </p:txBody>
      </p:sp>
    </p:spTree>
    <p:extLst>
      <p:ext uri="{BB962C8B-B14F-4D97-AF65-F5344CB8AC3E}">
        <p14:creationId xmlns:p14="http://schemas.microsoft.com/office/powerpoint/2010/main" val="651283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7084FDC-F7EF-4439-A842-3BABFA1656F5}" type="slidenum">
              <a:rPr lang="en-US" smtClean="0"/>
              <a:pPr/>
              <a:t>7</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i="1" dirty="0" smtClean="0"/>
              <a:t>Notes: </a:t>
            </a:r>
            <a:r>
              <a:rPr lang="en-US" dirty="0" smtClean="0"/>
              <a:t>Inspiration </a:t>
            </a:r>
            <a:r>
              <a:rPr lang="en-US" dirty="0" smtClean="0"/>
              <a:t>from the Holy Spirit means that the writers expressed the truth of God’s salvation message and the reader of the Bible can understand this truth. Thus the Bible, a written document from a specific time period, is a living document as the Holy Spirit continues to guide readers in understanding its truths. </a:t>
            </a:r>
          </a:p>
        </p:txBody>
      </p:sp>
    </p:spTree>
    <p:extLst>
      <p:ext uri="{BB962C8B-B14F-4D97-AF65-F5344CB8AC3E}">
        <p14:creationId xmlns:p14="http://schemas.microsoft.com/office/powerpoint/2010/main" val="3861544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F7EDEDF-002B-4537-A54C-42CE0E05A81B}" type="slidenum">
              <a:rPr lang="en-US" smtClean="0"/>
              <a:pPr/>
              <a:t>8</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i="1" dirty="0" smtClean="0"/>
              <a:t>Notes: </a:t>
            </a:r>
            <a:r>
              <a:rPr lang="en-US" dirty="0" smtClean="0"/>
              <a:t>An </a:t>
            </a:r>
            <a:r>
              <a:rPr lang="en-US" dirty="0" smtClean="0"/>
              <a:t>interesting exercise would be to use a concordance and find Bible passages using key words such as </a:t>
            </a:r>
            <a:r>
              <a:rPr lang="en-US" i="1" dirty="0" smtClean="0"/>
              <a:t>neighbor, self, self-love, body,</a:t>
            </a:r>
            <a:r>
              <a:rPr lang="en-US" dirty="0" smtClean="0"/>
              <a:t> and similar terms to see what the Scriptures say about these four “objects.” </a:t>
            </a:r>
          </a:p>
        </p:txBody>
      </p:sp>
    </p:spTree>
    <p:extLst>
      <p:ext uri="{BB962C8B-B14F-4D97-AF65-F5344CB8AC3E}">
        <p14:creationId xmlns:p14="http://schemas.microsoft.com/office/powerpoint/2010/main" val="3350954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263F8C5C-F776-400C-A8B1-CCA585D94176}" type="slidenum">
              <a:rPr lang="en-US" smtClean="0"/>
              <a:pPr/>
              <a:t>9</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9745562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11296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9050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7" name="Text Placeholder 4"/>
          <p:cNvSpPr>
            <a:spLocks noGrp="1"/>
          </p:cNvSpPr>
          <p:nvPr>
            <p:ph type="body" sz="quarter" idx="12" hasCustomPrompt="1"/>
          </p:nvPr>
        </p:nvSpPr>
        <p:spPr>
          <a:xfrm>
            <a:off x="7467600" y="6019800"/>
            <a:ext cx="1295400" cy="152400"/>
          </a:xfrm>
        </p:spPr>
        <p:txBody>
          <a:bodyPr>
            <a:noAutofit/>
          </a:bodyPr>
          <a:lstStyle>
            <a:lvl1pPr marL="0" indent="0">
              <a:buFontTx/>
              <a:buNone/>
              <a:defRPr sz="800"/>
            </a:lvl1pPr>
          </a:lstStyle>
          <a:p>
            <a:pPr>
              <a:defRPr/>
            </a:pPr>
            <a:r>
              <a:rPr lang="en-US" dirty="0" smtClean="0"/>
              <a:t>Document #: TX000000</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3174DD-0A7C-4E43-A7F1-A9352066A8B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4B3152-2CAA-489E-A4B9-B4E234702B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F74B11-1131-47BF-A1EA-20D3CFFE54D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B283B3-1FBD-4CC0-B434-8093E88EE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0AC500-17B0-4036-80A3-1CE2691823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7FA712A-49ED-4D2B-8F49-A0DD56050A9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ACA38F2-15D0-4478-A507-BE90CD0F10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0D61A4-7BC0-4D69-A5A0-886F0554C69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0CD283-E662-481B-A841-356D642A2A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2C0EEE4-B1FF-4A42-9919-29548DB518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1219200" y="2514600"/>
            <a:ext cx="7772400" cy="1470025"/>
          </a:xfrm>
        </p:spPr>
        <p:txBody>
          <a:bodyPr/>
          <a:lstStyle/>
          <a:p>
            <a:pPr eaLnBrk="1" hangingPunct="1"/>
            <a:r>
              <a:rPr lang="en-US" b="1" dirty="0" smtClean="0">
                <a:solidFill>
                  <a:schemeClr val="tx1"/>
                </a:solidFill>
              </a:rPr>
              <a:t>Finding God and Being Found by God</a:t>
            </a:r>
            <a:endParaRPr lang="en-US" dirty="0" smtClean="0">
              <a:solidFill>
                <a:schemeClr val="tx1"/>
              </a:solidFill>
            </a:endParaRPr>
          </a:p>
        </p:txBody>
      </p:sp>
      <p:sp>
        <p:nvSpPr>
          <p:cNvPr id="2052" name="Text Box 6"/>
          <p:cNvSpPr txBox="1">
            <a:spLocks noChangeArrowheads="1"/>
          </p:cNvSpPr>
          <p:nvPr/>
        </p:nvSpPr>
        <p:spPr bwMode="auto">
          <a:xfrm>
            <a:off x="7467600" y="6019800"/>
            <a:ext cx="1524000" cy="214313"/>
          </a:xfrm>
          <a:prstGeom prst="rect">
            <a:avLst/>
          </a:prstGeom>
          <a:noFill/>
          <a:ln w="9525">
            <a:noFill/>
            <a:miter lim="800000"/>
            <a:headEnd/>
            <a:tailEnd/>
          </a:ln>
        </p:spPr>
        <p:txBody>
          <a:bodyPr>
            <a:spAutoFit/>
          </a:bodyPr>
          <a:lstStyle/>
          <a:p>
            <a:r>
              <a:rPr lang="en-US" sz="800" dirty="0">
                <a:solidFill>
                  <a:schemeClr val="bg2"/>
                </a:solidFill>
              </a:rPr>
              <a:t>Document #: </a:t>
            </a:r>
            <a:r>
              <a:rPr lang="en-US" sz="800" dirty="0" smtClean="0">
                <a:solidFill>
                  <a:schemeClr val="bg2"/>
                </a:solidFill>
              </a:rPr>
              <a:t>TX004696</a:t>
            </a:r>
            <a:endParaRPr lang="en-US" sz="800" dirty="0">
              <a:solidFill>
                <a:schemeClr val="bg2"/>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270" name="Text Box 11"/>
          <p:cNvSpPr txBox="1">
            <a:spLocks noChangeArrowheads="1"/>
          </p:cNvSpPr>
          <p:nvPr/>
        </p:nvSpPr>
        <p:spPr bwMode="auto">
          <a:xfrm>
            <a:off x="4538890" y="5307902"/>
            <a:ext cx="3124200" cy="923330"/>
          </a:xfrm>
          <a:prstGeom prst="rect">
            <a:avLst/>
          </a:prstGeom>
          <a:noFill/>
          <a:ln w="9525">
            <a:noFill/>
            <a:miter lim="800000"/>
            <a:headEnd/>
            <a:tailEnd/>
          </a:ln>
        </p:spPr>
        <p:txBody>
          <a:bodyPr wrap="square">
            <a:spAutoFit/>
          </a:bodyPr>
          <a:lstStyle/>
          <a:p>
            <a:pPr>
              <a:spcBef>
                <a:spcPct val="50000"/>
              </a:spcBef>
            </a:pPr>
            <a:r>
              <a:rPr lang="en-US" b="1" dirty="0">
                <a:solidFill>
                  <a:srgbClr val="3366FF"/>
                </a:solidFill>
              </a:rPr>
              <a:t>How </a:t>
            </a:r>
            <a:r>
              <a:rPr lang="en-US" b="1" dirty="0" smtClean="0">
                <a:solidFill>
                  <a:srgbClr val="3366FF"/>
                </a:solidFill>
              </a:rPr>
              <a:t>does thought and reason help us to know God?</a:t>
            </a:r>
            <a:r>
              <a:rPr lang="en-US" dirty="0" smtClean="0">
                <a:solidFill>
                  <a:srgbClr val="3366FF"/>
                </a:solidFill>
              </a:rPr>
              <a:t> </a:t>
            </a:r>
            <a:endParaRPr lang="en-US" dirty="0">
              <a:solidFill>
                <a:srgbClr val="3366FF"/>
              </a:solidFill>
            </a:endParaRPr>
          </a:p>
        </p:txBody>
      </p:sp>
      <p:pic>
        <p:nvPicPr>
          <p:cNvPr id="11269" name="Picture 10" descr="Priest(lr).jpg                                                 00000026DISK_IMG                       8EF45680:"/>
          <p:cNvPicPr>
            <a:picLocks noChangeAspect="1" noChangeArrowheads="1"/>
          </p:cNvPicPr>
          <p:nvPr/>
        </p:nvPicPr>
        <p:blipFill>
          <a:blip r:embed="rId4" cstate="print"/>
          <a:srcRect/>
          <a:stretch>
            <a:fillRect/>
          </a:stretch>
        </p:blipFill>
        <p:spPr bwMode="auto">
          <a:xfrm>
            <a:off x="5867400" y="896938"/>
            <a:ext cx="2690813" cy="4038600"/>
          </a:xfrm>
          <a:prstGeom prst="rect">
            <a:avLst/>
          </a:prstGeom>
          <a:noFill/>
          <a:ln w="9525">
            <a:noFill/>
            <a:miter lim="800000"/>
            <a:headEnd/>
            <a:tailEnd/>
          </a:ln>
        </p:spPr>
      </p:pic>
      <p:sp>
        <p:nvSpPr>
          <p:cNvPr id="17414" name="Text Box 6"/>
          <p:cNvSpPr txBox="1">
            <a:spLocks noChangeArrowheads="1"/>
          </p:cNvSpPr>
          <p:nvPr/>
        </p:nvSpPr>
        <p:spPr bwMode="auto">
          <a:xfrm>
            <a:off x="919390" y="2502198"/>
            <a:ext cx="5181600" cy="2805704"/>
          </a:xfrm>
          <a:prstGeom prst="rect">
            <a:avLst/>
          </a:prstGeom>
          <a:noFill/>
          <a:ln w="9525">
            <a:noFill/>
            <a:miter lim="800000"/>
            <a:headEnd/>
            <a:tailEnd/>
          </a:ln>
        </p:spPr>
        <p:txBody>
          <a:bodyPr>
            <a:spAutoFit/>
          </a:bodyPr>
          <a:lstStyle/>
          <a:p>
            <a:pPr marL="282575" indent="-282575">
              <a:lnSpc>
                <a:spcPct val="114000"/>
              </a:lnSpc>
              <a:spcBef>
                <a:spcPct val="50000"/>
              </a:spcBef>
              <a:buFont typeface="Times" charset="0"/>
              <a:buChar char="•"/>
            </a:pPr>
            <a:r>
              <a:rPr lang="en-US" sz="2000" dirty="0"/>
              <a:t>During the Middle </a:t>
            </a:r>
            <a:r>
              <a:rPr lang="en-US" sz="2000" dirty="0" smtClean="0"/>
              <a:t>Ages, new </a:t>
            </a:r>
            <a:r>
              <a:rPr lang="en-US" sz="2000" dirty="0"/>
              <a:t>ways of proving the existence of God emerged.</a:t>
            </a:r>
          </a:p>
          <a:p>
            <a:pPr marL="282575" indent="-282575">
              <a:lnSpc>
                <a:spcPct val="114000"/>
              </a:lnSpc>
              <a:spcBef>
                <a:spcPct val="50000"/>
              </a:spcBef>
              <a:buFont typeface="Times" charset="0"/>
              <a:buChar char="•"/>
            </a:pPr>
            <a:r>
              <a:rPr lang="en-US" sz="2000" dirty="0"/>
              <a:t>Great thinkers held that humans could use their minds and logically develop </a:t>
            </a:r>
            <a:r>
              <a:rPr lang="en-US" sz="2000" dirty="0" smtClean="0"/>
              <a:t>arguments to </a:t>
            </a:r>
            <a:r>
              <a:rPr lang="en-US" sz="2000" dirty="0"/>
              <a:t>attain truth and certainty about God and the human experience. </a:t>
            </a:r>
          </a:p>
          <a:p>
            <a:pPr marL="282575" indent="-282575">
              <a:lnSpc>
                <a:spcPct val="114000"/>
              </a:lnSpc>
              <a:spcBef>
                <a:spcPct val="50000"/>
              </a:spcBef>
            </a:pPr>
            <a:endParaRPr lang="en-US" dirty="0"/>
          </a:p>
        </p:txBody>
      </p:sp>
      <p:sp>
        <p:nvSpPr>
          <p:cNvPr id="11271" name="Text Box 10"/>
          <p:cNvSpPr txBox="1">
            <a:spLocks noChangeArrowheads="1"/>
          </p:cNvSpPr>
          <p:nvPr/>
        </p:nvSpPr>
        <p:spPr bwMode="auto">
          <a:xfrm>
            <a:off x="6960507" y="4935538"/>
            <a:ext cx="1325563" cy="169862"/>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Monika Wisniewska/Shutterstock.com </a:t>
            </a:r>
          </a:p>
        </p:txBody>
      </p:sp>
      <p:sp>
        <p:nvSpPr>
          <p:cNvPr id="11272" name="TextBox 4"/>
          <p:cNvSpPr txBox="1">
            <a:spLocks noChangeArrowheads="1"/>
          </p:cNvSpPr>
          <p:nvPr/>
        </p:nvSpPr>
        <p:spPr bwMode="auto">
          <a:xfrm>
            <a:off x="914400" y="1103313"/>
            <a:ext cx="7848600" cy="946150"/>
          </a:xfrm>
          <a:prstGeom prst="rect">
            <a:avLst/>
          </a:prstGeom>
          <a:noFill/>
          <a:ln w="9525">
            <a:noFill/>
            <a:miter lim="800000"/>
            <a:headEnd/>
            <a:tailEnd/>
          </a:ln>
        </p:spPr>
        <p:txBody>
          <a:bodyPr>
            <a:spAutoFit/>
          </a:bodyPr>
          <a:lstStyle/>
          <a:p>
            <a:pPr>
              <a:spcBef>
                <a:spcPct val="50000"/>
              </a:spcBef>
            </a:pPr>
            <a:r>
              <a:rPr lang="en-US" sz="2800" b="1" dirty="0"/>
              <a:t>Encountering God Through </a:t>
            </a:r>
          </a:p>
          <a:p>
            <a:r>
              <a:rPr lang="en-US" sz="2800" b="1" dirty="0" smtClean="0">
                <a:solidFill>
                  <a:srgbClr val="3366FF"/>
                </a:solidFill>
              </a:rPr>
              <a:t>Thought </a:t>
            </a:r>
            <a:r>
              <a:rPr lang="en-US" sz="2800" b="1" dirty="0">
                <a:solidFill>
                  <a:srgbClr val="3366FF"/>
                </a:solidFill>
              </a:rPr>
              <a:t>and Reason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2291" name="TextBox 4"/>
          <p:cNvSpPr txBox="1">
            <a:spLocks noChangeArrowheads="1"/>
          </p:cNvSpPr>
          <p:nvPr/>
        </p:nvSpPr>
        <p:spPr bwMode="auto">
          <a:xfrm>
            <a:off x="1054894" y="1002475"/>
            <a:ext cx="7848600" cy="946150"/>
          </a:xfrm>
          <a:prstGeom prst="rect">
            <a:avLst/>
          </a:prstGeom>
          <a:noFill/>
          <a:ln w="9525">
            <a:noFill/>
            <a:miter lim="800000"/>
            <a:headEnd/>
            <a:tailEnd/>
          </a:ln>
        </p:spPr>
        <p:txBody>
          <a:bodyPr>
            <a:spAutoFit/>
          </a:bodyPr>
          <a:lstStyle/>
          <a:p>
            <a:pPr>
              <a:spcBef>
                <a:spcPct val="50000"/>
              </a:spcBef>
            </a:pPr>
            <a:r>
              <a:rPr lang="en-US" sz="2800" b="1" dirty="0"/>
              <a:t>Saint Anselm of Canterbury’s </a:t>
            </a:r>
            <a:br>
              <a:rPr lang="en-US" sz="2800" b="1" dirty="0"/>
            </a:br>
            <a:r>
              <a:rPr lang="en-US" sz="2800" b="1" dirty="0"/>
              <a:t>Proof for the Existence of God</a:t>
            </a:r>
          </a:p>
        </p:txBody>
      </p:sp>
      <p:sp>
        <p:nvSpPr>
          <p:cNvPr id="12292" name="Text Box 9"/>
          <p:cNvSpPr txBox="1">
            <a:spLocks noChangeArrowheads="1"/>
          </p:cNvSpPr>
          <p:nvPr/>
        </p:nvSpPr>
        <p:spPr bwMode="auto">
          <a:xfrm>
            <a:off x="4102894" y="2554033"/>
            <a:ext cx="4343400" cy="2856167"/>
          </a:xfrm>
          <a:prstGeom prst="rect">
            <a:avLst/>
          </a:prstGeom>
          <a:noFill/>
          <a:ln w="9525">
            <a:noFill/>
            <a:miter lim="800000"/>
            <a:headEnd/>
            <a:tailEnd/>
          </a:ln>
        </p:spPr>
        <p:txBody>
          <a:bodyPr>
            <a:spAutoFit/>
          </a:bodyPr>
          <a:lstStyle/>
          <a:p>
            <a:pPr marL="282575" lvl="1" indent="-285750">
              <a:lnSpc>
                <a:spcPct val="114000"/>
              </a:lnSpc>
              <a:spcBef>
                <a:spcPct val="50000"/>
              </a:spcBef>
              <a:buFont typeface="Times" charset="0"/>
              <a:buChar char="•"/>
            </a:pPr>
            <a:r>
              <a:rPr lang="en-US" sz="2000" dirty="0"/>
              <a:t>God is “that than which nothing greater can be thought.”</a:t>
            </a:r>
          </a:p>
          <a:p>
            <a:pPr marL="282575" lvl="1" indent="-285750">
              <a:lnSpc>
                <a:spcPct val="114000"/>
              </a:lnSpc>
              <a:spcBef>
                <a:spcPct val="50000"/>
              </a:spcBef>
              <a:buFont typeface="Times" charset="0"/>
              <a:buChar char="•"/>
            </a:pPr>
            <a:r>
              <a:rPr lang="en-US" sz="2000" dirty="0"/>
              <a:t>It is greater to exist in reality than to exist merely in the mind. </a:t>
            </a:r>
          </a:p>
          <a:p>
            <a:pPr marL="282575" lvl="1" indent="-285750">
              <a:lnSpc>
                <a:spcPct val="114000"/>
              </a:lnSpc>
              <a:spcBef>
                <a:spcPct val="50000"/>
              </a:spcBef>
              <a:buFont typeface="Times" charset="0"/>
              <a:buChar char="•"/>
            </a:pPr>
            <a:r>
              <a:rPr lang="en-US" sz="2000" dirty="0" smtClean="0"/>
              <a:t>Therefore, </a:t>
            </a:r>
            <a:r>
              <a:rPr lang="en-US" sz="2000" dirty="0"/>
              <a:t>God must exist in reality, not in mind and understanding only. </a:t>
            </a:r>
          </a:p>
        </p:txBody>
      </p:sp>
      <p:sp>
        <p:nvSpPr>
          <p:cNvPr id="12293" name="Text Box 10"/>
          <p:cNvSpPr txBox="1">
            <a:spLocks noChangeArrowheads="1"/>
          </p:cNvSpPr>
          <p:nvPr/>
        </p:nvSpPr>
        <p:spPr bwMode="auto">
          <a:xfrm>
            <a:off x="1241107" y="5622925"/>
            <a:ext cx="2514600" cy="244475"/>
          </a:xfrm>
          <a:prstGeom prst="rect">
            <a:avLst/>
          </a:prstGeom>
          <a:noFill/>
          <a:ln w="9525">
            <a:noFill/>
            <a:miter lim="800000"/>
            <a:headEnd/>
            <a:tailEnd/>
          </a:ln>
        </p:spPr>
        <p:txBody>
          <a:bodyPr>
            <a:spAutoFit/>
          </a:bodyPr>
          <a:lstStyle/>
          <a:p>
            <a:pPr>
              <a:spcBef>
                <a:spcPct val="50000"/>
              </a:spcBef>
            </a:pPr>
            <a:r>
              <a:rPr lang="en-US" sz="1000" dirty="0"/>
              <a:t>Saint Anselm of Canterbury (1033</a:t>
            </a:r>
            <a:r>
              <a:rPr lang="en-US" sz="1000" dirty="0">
                <a:cs typeface="Arial" charset="0"/>
              </a:rPr>
              <a:t>–</a:t>
            </a:r>
            <a:r>
              <a:rPr lang="en-US" sz="1000" dirty="0"/>
              <a:t>1109)</a:t>
            </a:r>
          </a:p>
        </p:txBody>
      </p:sp>
      <p:pic>
        <p:nvPicPr>
          <p:cNvPr id="12295" name="Picture 8" descr="Anselm_of_Canterbury.jpg"/>
          <p:cNvPicPr>
            <a:picLocks noChangeAspect="1"/>
          </p:cNvPicPr>
          <p:nvPr/>
        </p:nvPicPr>
        <p:blipFill>
          <a:blip r:embed="rId4" cstate="print"/>
          <a:srcRect/>
          <a:stretch>
            <a:fillRect/>
          </a:stretch>
        </p:blipFill>
        <p:spPr bwMode="auto">
          <a:xfrm>
            <a:off x="1153001" y="2513661"/>
            <a:ext cx="2690813" cy="2955925"/>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6" name="Text Box 10"/>
          <p:cNvSpPr txBox="1">
            <a:spLocks noChangeArrowheads="1"/>
          </p:cNvSpPr>
          <p:nvPr/>
        </p:nvSpPr>
        <p:spPr bwMode="auto">
          <a:xfrm>
            <a:off x="1066800" y="5453648"/>
            <a:ext cx="688115" cy="169277"/>
          </a:xfrm>
          <a:prstGeom prst="rect">
            <a:avLst/>
          </a:prstGeom>
          <a:noFill/>
          <a:ln w="9525">
            <a:noFill/>
            <a:miter lim="800000"/>
            <a:headEnd/>
            <a:tailEnd/>
          </a:ln>
        </p:spPr>
        <p:txBody>
          <a:bodyPr wrap="square">
            <a:spAutoFit/>
          </a:body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3315" name="TextBox 4"/>
          <p:cNvSpPr txBox="1">
            <a:spLocks noChangeArrowheads="1"/>
          </p:cNvSpPr>
          <p:nvPr/>
        </p:nvSpPr>
        <p:spPr bwMode="auto">
          <a:xfrm>
            <a:off x="1143000" y="950913"/>
            <a:ext cx="5943600" cy="946150"/>
          </a:xfrm>
          <a:prstGeom prst="rect">
            <a:avLst/>
          </a:prstGeom>
          <a:noFill/>
          <a:ln w="9525">
            <a:noFill/>
            <a:miter lim="800000"/>
            <a:headEnd/>
            <a:tailEnd/>
          </a:ln>
        </p:spPr>
        <p:txBody>
          <a:bodyPr>
            <a:spAutoFit/>
          </a:bodyPr>
          <a:lstStyle/>
          <a:p>
            <a:pPr>
              <a:spcBef>
                <a:spcPct val="50000"/>
              </a:spcBef>
            </a:pPr>
            <a:r>
              <a:rPr lang="en-US" sz="2800" b="1" dirty="0"/>
              <a:t>Saint Thomas Aquinas’s </a:t>
            </a:r>
            <a:br>
              <a:rPr lang="en-US" sz="2800" b="1" dirty="0"/>
            </a:br>
            <a:r>
              <a:rPr lang="en-US" sz="2800" b="1" dirty="0"/>
              <a:t>Five Proofs for Existence of God</a:t>
            </a:r>
          </a:p>
        </p:txBody>
      </p:sp>
      <p:sp>
        <p:nvSpPr>
          <p:cNvPr id="13316" name="Text Box 5"/>
          <p:cNvSpPr txBox="1">
            <a:spLocks noChangeArrowheads="1"/>
          </p:cNvSpPr>
          <p:nvPr/>
        </p:nvSpPr>
        <p:spPr bwMode="auto">
          <a:xfrm>
            <a:off x="1143000" y="5699125"/>
            <a:ext cx="2209800" cy="244475"/>
          </a:xfrm>
          <a:prstGeom prst="rect">
            <a:avLst/>
          </a:prstGeom>
          <a:noFill/>
          <a:ln w="9525">
            <a:noFill/>
            <a:miter lim="800000"/>
            <a:headEnd/>
            <a:tailEnd/>
          </a:ln>
        </p:spPr>
        <p:txBody>
          <a:bodyPr>
            <a:spAutoFit/>
          </a:bodyPr>
          <a:lstStyle/>
          <a:p>
            <a:pPr>
              <a:spcBef>
                <a:spcPct val="50000"/>
              </a:spcBef>
            </a:pPr>
            <a:r>
              <a:rPr lang="en-US" sz="1000" dirty="0"/>
              <a:t>Saint Thomas Aquinas (</a:t>
            </a:r>
            <a:r>
              <a:rPr lang="en-US" sz="1000" dirty="0" smtClean="0"/>
              <a:t>1225</a:t>
            </a:r>
            <a:r>
              <a:rPr lang="en-US" sz="1000" dirty="0" smtClean="0">
                <a:cs typeface="Arial" charset="0"/>
              </a:rPr>
              <a:t>–</a:t>
            </a:r>
            <a:r>
              <a:rPr lang="en-US" sz="1000" dirty="0" smtClean="0"/>
              <a:t>1274</a:t>
            </a:r>
            <a:r>
              <a:rPr lang="en-US" sz="1000" dirty="0"/>
              <a:t>)</a:t>
            </a:r>
          </a:p>
        </p:txBody>
      </p:sp>
      <p:sp>
        <p:nvSpPr>
          <p:cNvPr id="13317" name="Text Box 6"/>
          <p:cNvSpPr txBox="1">
            <a:spLocks noChangeArrowheads="1"/>
          </p:cNvSpPr>
          <p:nvPr/>
        </p:nvSpPr>
        <p:spPr bwMode="auto">
          <a:xfrm>
            <a:off x="3581400" y="2579687"/>
            <a:ext cx="4648200" cy="2678113"/>
          </a:xfrm>
          <a:prstGeom prst="rect">
            <a:avLst/>
          </a:prstGeom>
          <a:noFill/>
          <a:ln w="9525">
            <a:noFill/>
            <a:miter lim="800000"/>
            <a:headEnd/>
            <a:tailEnd/>
          </a:ln>
        </p:spPr>
        <p:txBody>
          <a:bodyPr>
            <a:spAutoFit/>
          </a:bodyPr>
          <a:lstStyle/>
          <a:p>
            <a:pPr marL="282575" indent="-282575">
              <a:lnSpc>
                <a:spcPct val="114000"/>
              </a:lnSpc>
              <a:spcBef>
                <a:spcPct val="50000"/>
              </a:spcBef>
              <a:buFont typeface="Arial" charset="0"/>
              <a:buChar char="•"/>
            </a:pPr>
            <a:r>
              <a:rPr lang="en-US" sz="2000" b="1" dirty="0"/>
              <a:t>First Mover</a:t>
            </a:r>
            <a:r>
              <a:rPr lang="en-US" sz="2000" dirty="0"/>
              <a:t> – everything moves in the universe; something started the motion. The First Mover is God. </a:t>
            </a:r>
          </a:p>
          <a:p>
            <a:pPr marL="282575" indent="-282575">
              <a:lnSpc>
                <a:spcPct val="114000"/>
              </a:lnSpc>
              <a:spcBef>
                <a:spcPct val="50000"/>
              </a:spcBef>
              <a:buFont typeface="Arial" charset="0"/>
              <a:buChar char="•"/>
            </a:pPr>
            <a:r>
              <a:rPr lang="en-US" sz="2000" b="1" dirty="0"/>
              <a:t>Causality </a:t>
            </a:r>
            <a:r>
              <a:rPr lang="en-US" sz="2000" dirty="0"/>
              <a:t>– everything is caused by something else, but there must be an Ultimate or First Cause. This First Cause is God.</a:t>
            </a:r>
          </a:p>
        </p:txBody>
      </p:sp>
      <p:pic>
        <p:nvPicPr>
          <p:cNvPr id="13319" name="Picture 7" descr="Saint_Thomas_Aquinas.jpg"/>
          <p:cNvPicPr>
            <a:picLocks noChangeAspect="1"/>
          </p:cNvPicPr>
          <p:nvPr/>
        </p:nvPicPr>
        <p:blipFill>
          <a:blip r:embed="rId4" cstate="print"/>
          <a:srcRect/>
          <a:stretch>
            <a:fillRect/>
          </a:stretch>
        </p:blipFill>
        <p:spPr bwMode="auto">
          <a:xfrm>
            <a:off x="1219200" y="2391228"/>
            <a:ext cx="2133600" cy="31496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6" name="Text Box 10"/>
          <p:cNvSpPr txBox="1">
            <a:spLocks noChangeArrowheads="1"/>
          </p:cNvSpPr>
          <p:nvPr/>
        </p:nvSpPr>
        <p:spPr bwMode="auto">
          <a:xfrm>
            <a:off x="1143000" y="5506989"/>
            <a:ext cx="688115" cy="169277"/>
          </a:xfrm>
          <a:prstGeom prst="rect">
            <a:avLst/>
          </a:prstGeom>
          <a:noFill/>
          <a:ln w="9525">
            <a:noFill/>
            <a:miter lim="800000"/>
            <a:headEnd/>
            <a:tailEnd/>
          </a:ln>
        </p:spPr>
        <p:txBody>
          <a:bodyPr wrap="square">
            <a:spAutoFit/>
          </a:body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4340" name="Text Box 6"/>
          <p:cNvSpPr txBox="1">
            <a:spLocks noChangeArrowheads="1"/>
          </p:cNvSpPr>
          <p:nvPr/>
        </p:nvSpPr>
        <p:spPr bwMode="auto">
          <a:xfrm>
            <a:off x="1143000" y="2507968"/>
            <a:ext cx="6858000" cy="3207032"/>
          </a:xfrm>
          <a:prstGeom prst="rect">
            <a:avLst/>
          </a:prstGeom>
          <a:noFill/>
          <a:ln w="9525">
            <a:noFill/>
            <a:miter lim="800000"/>
            <a:headEnd/>
            <a:tailEnd/>
          </a:ln>
        </p:spPr>
        <p:txBody>
          <a:bodyPr>
            <a:spAutoFit/>
          </a:bodyPr>
          <a:lstStyle/>
          <a:p>
            <a:pPr marL="282575" indent="-282575">
              <a:lnSpc>
                <a:spcPct val="114000"/>
              </a:lnSpc>
              <a:spcBef>
                <a:spcPct val="50000"/>
              </a:spcBef>
              <a:buFont typeface="Arial" charset="0"/>
              <a:buChar char="•"/>
            </a:pPr>
            <a:r>
              <a:rPr lang="en-US" sz="2000" b="1" dirty="0"/>
              <a:t>Contingency</a:t>
            </a:r>
            <a:r>
              <a:rPr lang="en-US" sz="2000" dirty="0"/>
              <a:t> – humans cannot exist without a Necessary Being who creates all but is not created. This Necessary Being is God. </a:t>
            </a:r>
          </a:p>
          <a:p>
            <a:pPr marL="282575" indent="-282575">
              <a:lnSpc>
                <a:spcPct val="114000"/>
              </a:lnSpc>
              <a:spcBef>
                <a:spcPct val="50000"/>
              </a:spcBef>
              <a:buFont typeface="Arial" charset="0"/>
              <a:buChar char="•"/>
            </a:pPr>
            <a:r>
              <a:rPr lang="en-US" sz="2000" b="1" dirty="0"/>
              <a:t>Perfection</a:t>
            </a:r>
            <a:r>
              <a:rPr lang="en-US" sz="2000" dirty="0"/>
              <a:t> – we know perfection because there is one all-perfect being, God. </a:t>
            </a:r>
            <a:endParaRPr lang="en-US" sz="2000" dirty="0" smtClean="0"/>
          </a:p>
          <a:p>
            <a:pPr marL="282575" indent="-282575">
              <a:lnSpc>
                <a:spcPct val="114000"/>
              </a:lnSpc>
              <a:spcBef>
                <a:spcPct val="50000"/>
              </a:spcBef>
              <a:buFont typeface="Arial" charset="0"/>
              <a:buChar char="•"/>
            </a:pPr>
            <a:r>
              <a:rPr lang="en-US" sz="2000" b="1" dirty="0" smtClean="0"/>
              <a:t>Intelligent </a:t>
            </a:r>
            <a:r>
              <a:rPr lang="en-US" sz="2000" b="1" dirty="0"/>
              <a:t>Being </a:t>
            </a:r>
            <a:r>
              <a:rPr lang="en-US" sz="2000" dirty="0"/>
              <a:t>– there is a remarkable order to all of creation. Because of this order, an intelligent designer must be behind the universe. This </a:t>
            </a:r>
            <a:r>
              <a:rPr lang="en-US" sz="2000" dirty="0" smtClean="0"/>
              <a:t>designer </a:t>
            </a:r>
            <a:r>
              <a:rPr lang="en-US" sz="2000" dirty="0"/>
              <a:t>is God. </a:t>
            </a:r>
          </a:p>
        </p:txBody>
      </p:sp>
      <p:sp>
        <p:nvSpPr>
          <p:cNvPr id="8" name="TextBox 4"/>
          <p:cNvSpPr txBox="1">
            <a:spLocks noChangeArrowheads="1"/>
          </p:cNvSpPr>
          <p:nvPr/>
        </p:nvSpPr>
        <p:spPr bwMode="auto">
          <a:xfrm>
            <a:off x="1447800" y="1103313"/>
            <a:ext cx="5943600" cy="946150"/>
          </a:xfrm>
          <a:prstGeom prst="rect">
            <a:avLst/>
          </a:prstGeom>
          <a:noFill/>
          <a:ln w="9525">
            <a:noFill/>
            <a:miter lim="800000"/>
            <a:headEnd/>
            <a:tailEnd/>
          </a:ln>
        </p:spPr>
        <p:txBody>
          <a:bodyPr>
            <a:spAutoFit/>
          </a:bodyPr>
          <a:lstStyle/>
          <a:p>
            <a:pPr>
              <a:spcBef>
                <a:spcPct val="50000"/>
              </a:spcBef>
            </a:pPr>
            <a:r>
              <a:rPr lang="en-US" sz="2800" b="1" dirty="0"/>
              <a:t>Saint Thomas Aquinas’s </a:t>
            </a:r>
            <a:br>
              <a:rPr lang="en-US" sz="2800" b="1" dirty="0"/>
            </a:br>
            <a:r>
              <a:rPr lang="en-US" sz="2800" b="1" dirty="0"/>
              <a:t>Five Proofs for Existence of God</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363" name="TextBox 4"/>
          <p:cNvSpPr txBox="1">
            <a:spLocks noChangeArrowheads="1"/>
          </p:cNvSpPr>
          <p:nvPr/>
        </p:nvSpPr>
        <p:spPr bwMode="auto">
          <a:xfrm>
            <a:off x="757172" y="1109921"/>
            <a:ext cx="7848600" cy="946150"/>
          </a:xfrm>
          <a:prstGeom prst="rect">
            <a:avLst/>
          </a:prstGeom>
          <a:noFill/>
          <a:ln w="9525">
            <a:noFill/>
            <a:miter lim="800000"/>
            <a:headEnd/>
            <a:tailEnd/>
          </a:ln>
        </p:spPr>
        <p:txBody>
          <a:bodyPr>
            <a:spAutoFit/>
          </a:bodyPr>
          <a:lstStyle/>
          <a:p>
            <a:pPr>
              <a:spcBef>
                <a:spcPct val="50000"/>
              </a:spcBef>
            </a:pPr>
            <a:r>
              <a:rPr lang="en-US" sz="2800" b="1" dirty="0"/>
              <a:t>The Church Defends the Truth That God Can </a:t>
            </a:r>
            <a:br>
              <a:rPr lang="en-US" sz="2800" b="1" dirty="0"/>
            </a:br>
            <a:r>
              <a:rPr lang="en-US" sz="2800" b="1" dirty="0"/>
              <a:t>Be Known Through Natural Revelation </a:t>
            </a:r>
          </a:p>
        </p:txBody>
      </p:sp>
      <p:sp>
        <p:nvSpPr>
          <p:cNvPr id="15364" name="Text Box 7"/>
          <p:cNvSpPr txBox="1">
            <a:spLocks noChangeArrowheads="1"/>
          </p:cNvSpPr>
          <p:nvPr/>
        </p:nvSpPr>
        <p:spPr bwMode="auto">
          <a:xfrm>
            <a:off x="4948253" y="2662390"/>
            <a:ext cx="3581400" cy="2302875"/>
          </a:xfrm>
          <a:prstGeom prst="rect">
            <a:avLst/>
          </a:prstGeom>
          <a:noFill/>
          <a:ln w="9525">
            <a:noFill/>
            <a:miter lim="800000"/>
            <a:headEnd/>
            <a:tailEnd/>
          </a:ln>
        </p:spPr>
        <p:txBody>
          <a:bodyPr>
            <a:spAutoFit/>
          </a:bodyPr>
          <a:lstStyle/>
          <a:p>
            <a:pPr>
              <a:lnSpc>
                <a:spcPct val="114000"/>
              </a:lnSpc>
              <a:spcBef>
                <a:spcPct val="50000"/>
              </a:spcBef>
            </a:pPr>
            <a:r>
              <a:rPr lang="en-US" dirty="0" smtClean="0"/>
              <a:t>The bishops of Vatican </a:t>
            </a:r>
            <a:r>
              <a:rPr lang="en-US" dirty="0"/>
              <a:t>I Council </a:t>
            </a:r>
            <a:r>
              <a:rPr lang="en-US" dirty="0" smtClean="0"/>
              <a:t>declared in </a:t>
            </a:r>
            <a:r>
              <a:rPr lang="en-US" i="1" dirty="0"/>
              <a:t>Dei </a:t>
            </a:r>
            <a:r>
              <a:rPr lang="en-US" i="1" dirty="0" err="1"/>
              <a:t>Filius</a:t>
            </a:r>
            <a:r>
              <a:rPr lang="en-US" dirty="0"/>
              <a:t> (1870</a:t>
            </a:r>
            <a:r>
              <a:rPr lang="en-US" dirty="0" smtClean="0"/>
              <a:t>) that </a:t>
            </a:r>
            <a:r>
              <a:rPr lang="en-US" dirty="0"/>
              <a:t>w</a:t>
            </a:r>
            <a:r>
              <a:rPr lang="en-US" dirty="0" smtClean="0"/>
              <a:t>hen </a:t>
            </a:r>
            <a:r>
              <a:rPr lang="en-US" dirty="0"/>
              <a:t>people listen “to the message of creation and to the voice of conscience, [they] can arrive at certainty about the existence of God” (CCC</a:t>
            </a:r>
            <a:r>
              <a:rPr lang="en-US" i="1" dirty="0"/>
              <a:t>,</a:t>
            </a:r>
            <a:r>
              <a:rPr lang="en-US" dirty="0"/>
              <a:t> no. 46).</a:t>
            </a:r>
          </a:p>
        </p:txBody>
      </p:sp>
      <p:sp>
        <p:nvSpPr>
          <p:cNvPr id="15365" name="Text Box 11"/>
          <p:cNvSpPr txBox="1">
            <a:spLocks noChangeArrowheads="1"/>
          </p:cNvSpPr>
          <p:nvPr/>
        </p:nvSpPr>
        <p:spPr bwMode="auto">
          <a:xfrm>
            <a:off x="304800" y="2895600"/>
            <a:ext cx="21336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15366" name="Text Box 10"/>
          <p:cNvSpPr txBox="1">
            <a:spLocks noChangeArrowheads="1"/>
          </p:cNvSpPr>
          <p:nvPr/>
        </p:nvSpPr>
        <p:spPr bwMode="auto">
          <a:xfrm rot="21153066">
            <a:off x="952517" y="5438975"/>
            <a:ext cx="1673225" cy="168275"/>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James Peragine/Shutterstock.com</a:t>
            </a:r>
          </a:p>
        </p:txBody>
      </p:sp>
      <p:pic>
        <p:nvPicPr>
          <p:cNvPr id="15367" name="Picture 9" descr="SunTree(lr).jpg                                                00000026DISK_IMG                       8EF45680:"/>
          <p:cNvPicPr>
            <a:picLocks noChangeAspect="1" noChangeArrowheads="1"/>
          </p:cNvPicPr>
          <p:nvPr/>
        </p:nvPicPr>
        <p:blipFill>
          <a:blip r:embed="rId4" cstate="print"/>
          <a:srcRect/>
          <a:stretch>
            <a:fillRect/>
          </a:stretch>
        </p:blipFill>
        <p:spPr bwMode="auto">
          <a:xfrm rot="21163284">
            <a:off x="749329" y="2862839"/>
            <a:ext cx="3657600" cy="2438400"/>
          </a:xfrm>
          <a:prstGeom prst="rect">
            <a:avLst/>
          </a:prstGeom>
          <a:noFill/>
          <a:ln w="9525">
            <a:solidFill>
              <a:schemeClr val="tx1"/>
            </a:solidFill>
            <a:miter lim="800000"/>
            <a:headEnd/>
            <a:tailEnd/>
          </a:ln>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6387"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Two Great Thinkers on Natural Revelation</a:t>
            </a:r>
            <a:endParaRPr lang="en-US" sz="2400" b="1"/>
          </a:p>
        </p:txBody>
      </p:sp>
      <p:sp>
        <p:nvSpPr>
          <p:cNvPr id="47111" name="Rectangle 7"/>
          <p:cNvSpPr>
            <a:spLocks noChangeArrowheads="1"/>
          </p:cNvSpPr>
          <p:nvPr/>
        </p:nvSpPr>
        <p:spPr bwMode="auto">
          <a:xfrm>
            <a:off x="1131181" y="4267200"/>
            <a:ext cx="3048000" cy="1215204"/>
          </a:xfrm>
          <a:prstGeom prst="rect">
            <a:avLst/>
          </a:prstGeom>
          <a:noFill/>
          <a:ln w="9525">
            <a:noFill/>
            <a:miter lim="800000"/>
            <a:headEnd/>
            <a:tailEnd/>
          </a:ln>
        </p:spPr>
        <p:txBody>
          <a:bodyPr>
            <a:spAutoFit/>
          </a:bodyPr>
          <a:lstStyle/>
          <a:p>
            <a:pPr>
              <a:lnSpc>
                <a:spcPct val="114000"/>
              </a:lnSpc>
              <a:spcBef>
                <a:spcPct val="50000"/>
              </a:spcBef>
            </a:pPr>
            <a:r>
              <a:rPr lang="en-US" sz="1600" dirty="0" smtClean="0"/>
              <a:t>Many </a:t>
            </a:r>
            <a:r>
              <a:rPr lang="en-US" sz="1600" dirty="0"/>
              <a:t>“hints” point to the existence of God. When combined, they produce a powerful argument for God. </a:t>
            </a:r>
          </a:p>
        </p:txBody>
      </p:sp>
      <p:sp>
        <p:nvSpPr>
          <p:cNvPr id="21517" name="Text Box 13"/>
          <p:cNvSpPr txBox="1">
            <a:spLocks noChangeArrowheads="1"/>
          </p:cNvSpPr>
          <p:nvPr/>
        </p:nvSpPr>
        <p:spPr bwMode="auto">
          <a:xfrm>
            <a:off x="4792662" y="4272729"/>
            <a:ext cx="3657600" cy="1209675"/>
          </a:xfrm>
          <a:prstGeom prst="rect">
            <a:avLst/>
          </a:prstGeom>
          <a:noFill/>
          <a:ln w="9525">
            <a:noFill/>
            <a:miter lim="800000"/>
            <a:headEnd/>
            <a:tailEnd/>
          </a:ln>
        </p:spPr>
        <p:txBody>
          <a:bodyPr>
            <a:spAutoFit/>
          </a:bodyPr>
          <a:lstStyle/>
          <a:p>
            <a:pPr>
              <a:lnSpc>
                <a:spcPct val="114000"/>
              </a:lnSpc>
              <a:spcBef>
                <a:spcPct val="50000"/>
              </a:spcBef>
            </a:pPr>
            <a:r>
              <a:rPr lang="en-US" sz="1600" dirty="0"/>
              <a:t>Anytime humans experience limitations in knowledge, freedom, or perfection, there is an awareness of God as Absolute Mystery.</a:t>
            </a:r>
          </a:p>
        </p:txBody>
      </p:sp>
      <p:sp>
        <p:nvSpPr>
          <p:cNvPr id="16390" name="Rectangle 15"/>
          <p:cNvSpPr>
            <a:spLocks noChangeArrowheads="1"/>
          </p:cNvSpPr>
          <p:nvPr/>
        </p:nvSpPr>
        <p:spPr bwMode="auto">
          <a:xfrm>
            <a:off x="-66675" y="2976563"/>
            <a:ext cx="184150" cy="336550"/>
          </a:xfrm>
          <a:prstGeom prst="rect">
            <a:avLst/>
          </a:prstGeom>
          <a:noFill/>
          <a:ln w="9525">
            <a:noFill/>
            <a:miter lim="800000"/>
            <a:headEnd/>
            <a:tailEnd/>
          </a:ln>
        </p:spPr>
        <p:txBody>
          <a:bodyPr wrap="none">
            <a:spAutoFit/>
          </a:bodyPr>
          <a:lstStyle/>
          <a:p>
            <a:pPr>
              <a:spcBef>
                <a:spcPct val="50000"/>
              </a:spcBef>
            </a:pPr>
            <a:endParaRPr lang="en-US" sz="1600"/>
          </a:p>
        </p:txBody>
      </p:sp>
      <p:sp>
        <p:nvSpPr>
          <p:cNvPr id="16392" name="Text Box 10"/>
          <p:cNvSpPr txBox="1">
            <a:spLocks noChangeArrowheads="1"/>
          </p:cNvSpPr>
          <p:nvPr/>
        </p:nvSpPr>
        <p:spPr bwMode="auto">
          <a:xfrm rot="-5400000">
            <a:off x="75407" y="2734468"/>
            <a:ext cx="2057400" cy="246063"/>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Courtesy of the </a:t>
            </a:r>
            <a:br>
              <a:rPr lang="en-US" sz="500" dirty="0">
                <a:solidFill>
                  <a:schemeClr val="bg1">
                    <a:lumMod val="50000"/>
                  </a:schemeClr>
                </a:solidFill>
              </a:rPr>
            </a:br>
            <a:r>
              <a:rPr lang="en-US" sz="500" dirty="0">
                <a:solidFill>
                  <a:schemeClr val="bg1">
                    <a:lumMod val="50000"/>
                  </a:schemeClr>
                </a:solidFill>
              </a:rPr>
              <a:t>University of Texas Libraries, The University of Texas at Austin</a:t>
            </a:r>
          </a:p>
        </p:txBody>
      </p:sp>
      <p:pic>
        <p:nvPicPr>
          <p:cNvPr id="16395" name="Picture 18" descr="John_Henry_Cardinal_Newman1.jpg"/>
          <p:cNvPicPr>
            <a:picLocks noChangeAspect="1"/>
          </p:cNvPicPr>
          <p:nvPr/>
        </p:nvPicPr>
        <p:blipFill>
          <a:blip r:embed="rId4" cstate="print"/>
          <a:srcRect/>
          <a:stretch>
            <a:fillRect/>
          </a:stretch>
        </p:blipFill>
        <p:spPr bwMode="auto">
          <a:xfrm>
            <a:off x="1239044" y="1799491"/>
            <a:ext cx="1812925" cy="2321911"/>
          </a:xfrm>
          <a:prstGeom prst="rect">
            <a:avLst/>
          </a:prstGeom>
          <a:noFill/>
          <a:ln w="9525">
            <a:noFill/>
            <a:miter lim="800000"/>
            <a:headEnd/>
            <a:tailEnd/>
          </a:ln>
          <a:effectLst>
            <a:outerShdw blurRad="50800" dist="38100" dir="2700000" algn="tl" rotWithShape="0">
              <a:prstClr val="black">
                <a:alpha val="40000"/>
              </a:prstClr>
            </a:outerShdw>
          </a:effectLst>
        </p:spPr>
      </p:pic>
      <p:grpSp>
        <p:nvGrpSpPr>
          <p:cNvPr id="16396" name="Group 17"/>
          <p:cNvGrpSpPr>
            <a:grpSpLocks/>
          </p:cNvGrpSpPr>
          <p:nvPr/>
        </p:nvGrpSpPr>
        <p:grpSpPr bwMode="auto">
          <a:xfrm>
            <a:off x="2831809" y="3239337"/>
            <a:ext cx="1447800" cy="762000"/>
            <a:chOff x="762000" y="2895600"/>
            <a:chExt cx="1447800" cy="762000"/>
          </a:xfrm>
        </p:grpSpPr>
        <p:sp>
          <p:nvSpPr>
            <p:cNvPr id="13" name="Rectangle 16"/>
            <p:cNvSpPr>
              <a:spLocks noChangeArrowheads="1"/>
            </p:cNvSpPr>
            <p:nvPr/>
          </p:nvSpPr>
          <p:spPr bwMode="auto">
            <a:xfrm>
              <a:off x="762000" y="2895600"/>
              <a:ext cx="1447800" cy="762000"/>
            </a:xfrm>
            <a:prstGeom prst="rect">
              <a:avLst/>
            </a:prstGeom>
            <a:solidFill>
              <a:schemeClr val="accent3"/>
            </a:solidFill>
            <a:ln w="38100">
              <a:solidFill>
                <a:srgbClr val="C00000"/>
              </a:solidFill>
              <a:miter lim="800000"/>
              <a:headEnd/>
              <a:tailEnd/>
            </a:ln>
          </p:spPr>
          <p:txBody>
            <a:bodyPr wrap="none" anchor="ctr"/>
            <a:lstStyle/>
            <a:p>
              <a:pPr>
                <a:defRPr/>
              </a:pPr>
              <a:endParaRPr lang="en-US" dirty="0">
                <a:ln w="38100">
                  <a:solidFill>
                    <a:schemeClr val="tx1"/>
                  </a:solidFill>
                </a:ln>
              </a:endParaRPr>
            </a:p>
          </p:txBody>
        </p:sp>
        <p:sp>
          <p:nvSpPr>
            <p:cNvPr id="16402" name="Text Box 10"/>
            <p:cNvSpPr txBox="1">
              <a:spLocks noChangeArrowheads="1"/>
            </p:cNvSpPr>
            <p:nvPr/>
          </p:nvSpPr>
          <p:spPr bwMode="auto">
            <a:xfrm>
              <a:off x="762000" y="2935288"/>
              <a:ext cx="1447800" cy="639762"/>
            </a:xfrm>
            <a:prstGeom prst="rect">
              <a:avLst/>
            </a:prstGeom>
            <a:noFill/>
            <a:ln w="9525">
              <a:noFill/>
              <a:miter lim="800000"/>
              <a:headEnd/>
              <a:tailEnd/>
            </a:ln>
          </p:spPr>
          <p:txBody>
            <a:bodyPr>
              <a:spAutoFit/>
            </a:bodyPr>
            <a:lstStyle/>
            <a:p>
              <a:pPr>
                <a:spcBef>
                  <a:spcPct val="50000"/>
                </a:spcBef>
              </a:pPr>
              <a:r>
                <a:rPr lang="en-US" sz="1200"/>
                <a:t>John Henry Cardinal Newman</a:t>
              </a:r>
              <a:br>
                <a:rPr lang="en-US" sz="1200"/>
              </a:br>
              <a:r>
                <a:rPr lang="en-US" sz="1200"/>
                <a:t>(1801</a:t>
              </a:r>
              <a:r>
                <a:rPr lang="en-US" sz="1200">
                  <a:cs typeface="Arial" charset="0"/>
                </a:rPr>
                <a:t>–</a:t>
              </a:r>
              <a:r>
                <a:rPr lang="en-US" sz="1200"/>
                <a:t>1890)</a:t>
              </a:r>
              <a:endParaRPr lang="en-US" sz="1600"/>
            </a:p>
          </p:txBody>
        </p:sp>
      </p:grpSp>
      <p:pic>
        <p:nvPicPr>
          <p:cNvPr id="16397" name="Picture 19" descr="Rahner_internet.jpg"/>
          <p:cNvPicPr>
            <a:picLocks noChangeAspect="1"/>
          </p:cNvPicPr>
          <p:nvPr/>
        </p:nvPicPr>
        <p:blipFill>
          <a:blip r:embed="rId5" cstate="print"/>
          <a:srcRect/>
          <a:stretch>
            <a:fillRect/>
          </a:stretch>
        </p:blipFill>
        <p:spPr bwMode="auto">
          <a:xfrm>
            <a:off x="4876800" y="1789192"/>
            <a:ext cx="1676400" cy="2374741"/>
          </a:xfrm>
          <a:prstGeom prst="rect">
            <a:avLst/>
          </a:prstGeom>
          <a:noFill/>
          <a:ln w="9525">
            <a:noFill/>
            <a:miter lim="800000"/>
            <a:headEnd/>
            <a:tailEnd/>
          </a:ln>
          <a:effectLst>
            <a:outerShdw blurRad="50800" dist="38100" dir="2700000" algn="tl" rotWithShape="0">
              <a:prstClr val="black">
                <a:alpha val="40000"/>
              </a:prstClr>
            </a:outerShdw>
          </a:effectLst>
        </p:spPr>
      </p:pic>
      <p:grpSp>
        <p:nvGrpSpPr>
          <p:cNvPr id="16398" name="Group 14"/>
          <p:cNvGrpSpPr>
            <a:grpSpLocks/>
          </p:cNvGrpSpPr>
          <p:nvPr/>
        </p:nvGrpSpPr>
        <p:grpSpPr bwMode="auto">
          <a:xfrm>
            <a:off x="6466682" y="3429000"/>
            <a:ext cx="1295400" cy="533400"/>
            <a:chOff x="914400" y="2895600"/>
            <a:chExt cx="1295400" cy="533400"/>
          </a:xfrm>
        </p:grpSpPr>
        <p:sp>
          <p:nvSpPr>
            <p:cNvPr id="16" name="Rectangle 16"/>
            <p:cNvSpPr>
              <a:spLocks noChangeArrowheads="1"/>
            </p:cNvSpPr>
            <p:nvPr/>
          </p:nvSpPr>
          <p:spPr bwMode="auto">
            <a:xfrm>
              <a:off x="914400" y="2895600"/>
              <a:ext cx="1295400" cy="533400"/>
            </a:xfrm>
            <a:prstGeom prst="rect">
              <a:avLst/>
            </a:prstGeom>
            <a:solidFill>
              <a:schemeClr val="accent3"/>
            </a:solidFill>
            <a:ln w="38100">
              <a:solidFill>
                <a:srgbClr val="C00000"/>
              </a:solidFill>
              <a:miter lim="800000"/>
              <a:headEnd/>
              <a:tailEnd/>
            </a:ln>
          </p:spPr>
          <p:txBody>
            <a:bodyPr wrap="none" anchor="ctr"/>
            <a:lstStyle/>
            <a:p>
              <a:pPr>
                <a:defRPr/>
              </a:pPr>
              <a:endParaRPr lang="en-US">
                <a:ln w="38100">
                  <a:solidFill>
                    <a:schemeClr val="tx1"/>
                  </a:solidFill>
                </a:ln>
              </a:endParaRPr>
            </a:p>
          </p:txBody>
        </p:sp>
        <p:sp>
          <p:nvSpPr>
            <p:cNvPr id="16400" name="Text Box 10"/>
            <p:cNvSpPr txBox="1">
              <a:spLocks noChangeArrowheads="1"/>
            </p:cNvSpPr>
            <p:nvPr/>
          </p:nvSpPr>
          <p:spPr bwMode="auto">
            <a:xfrm>
              <a:off x="914400" y="2935288"/>
              <a:ext cx="1295400" cy="457200"/>
            </a:xfrm>
            <a:prstGeom prst="rect">
              <a:avLst/>
            </a:prstGeom>
            <a:noFill/>
            <a:ln w="9525">
              <a:noFill/>
              <a:miter lim="800000"/>
              <a:headEnd/>
              <a:tailEnd/>
            </a:ln>
          </p:spPr>
          <p:txBody>
            <a:bodyPr>
              <a:spAutoFit/>
            </a:bodyPr>
            <a:lstStyle/>
            <a:p>
              <a:pPr>
                <a:spcBef>
                  <a:spcPct val="50000"/>
                </a:spcBef>
              </a:pPr>
              <a:r>
                <a:rPr lang="en-US" sz="1200"/>
                <a:t>Karl Rahner, SJ</a:t>
              </a:r>
              <a:br>
                <a:rPr lang="en-US" sz="1200"/>
              </a:br>
              <a:r>
                <a:rPr lang="en-US" sz="1200"/>
                <a:t>(1904–1984)</a:t>
              </a:r>
              <a:endParaRPr lang="en-US" sz="1600"/>
            </a:p>
          </p:txBody>
        </p:sp>
      </p:grpSp>
      <p:sp>
        <p:nvSpPr>
          <p:cNvPr id="15" name="Text Box 10"/>
          <p:cNvSpPr txBox="1">
            <a:spLocks noChangeArrowheads="1"/>
          </p:cNvSpPr>
          <p:nvPr/>
        </p:nvSpPr>
        <p:spPr bwMode="auto">
          <a:xfrm>
            <a:off x="4814472" y="4133693"/>
            <a:ext cx="688115" cy="169277"/>
          </a:xfrm>
          <a:prstGeom prst="rect">
            <a:avLst/>
          </a:prstGeom>
          <a:noFill/>
          <a:ln w="9525">
            <a:noFill/>
            <a:miter lim="800000"/>
            <a:headEnd/>
            <a:tailEnd/>
          </a:ln>
        </p:spPr>
        <p:txBody>
          <a:bodyPr wrap="square">
            <a:spAutoFit/>
          </a:body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7411"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Jesus Christ is God’s Perfect Revelation</a:t>
            </a:r>
          </a:p>
        </p:txBody>
      </p:sp>
      <p:sp>
        <p:nvSpPr>
          <p:cNvPr id="23561" name="Text Box 9"/>
          <p:cNvSpPr txBox="1">
            <a:spLocks noChangeArrowheads="1"/>
          </p:cNvSpPr>
          <p:nvPr/>
        </p:nvSpPr>
        <p:spPr bwMode="auto">
          <a:xfrm>
            <a:off x="1219200" y="1993825"/>
            <a:ext cx="4267200" cy="3117777"/>
          </a:xfrm>
          <a:prstGeom prst="rect">
            <a:avLst/>
          </a:prstGeom>
          <a:noFill/>
          <a:ln w="9525">
            <a:noFill/>
            <a:miter lim="800000"/>
            <a:headEnd/>
            <a:tailEnd/>
          </a:ln>
        </p:spPr>
        <p:txBody>
          <a:bodyPr>
            <a:spAutoFit/>
          </a:bodyPr>
          <a:lstStyle/>
          <a:p>
            <a:pPr marL="283464" indent="-283464">
              <a:lnSpc>
                <a:spcPct val="114000"/>
              </a:lnSpc>
              <a:spcBef>
                <a:spcPct val="50000"/>
              </a:spcBef>
              <a:buFont typeface="Times" charset="0"/>
              <a:buChar char="•"/>
              <a:defRPr/>
            </a:pPr>
            <a:r>
              <a:rPr lang="en-US" sz="2000" dirty="0"/>
              <a:t>Because God wants a deep relationship with us, </a:t>
            </a:r>
            <a:r>
              <a:rPr lang="en-US" sz="2000" dirty="0" smtClean="0"/>
              <a:t>he became </a:t>
            </a:r>
            <a:r>
              <a:rPr lang="en-US" sz="2000" dirty="0"/>
              <a:t>flesh in the person of Jesus the Christ. </a:t>
            </a:r>
          </a:p>
          <a:p>
            <a:pPr marL="283464" indent="-283464">
              <a:lnSpc>
                <a:spcPct val="114000"/>
              </a:lnSpc>
              <a:spcBef>
                <a:spcPct val="50000"/>
              </a:spcBef>
              <a:buFont typeface="Times" charset="0"/>
              <a:buChar char="•"/>
              <a:defRPr/>
            </a:pPr>
            <a:r>
              <a:rPr lang="en-US" sz="2000" dirty="0" smtClean="0"/>
              <a:t>Jesus is the perfect image of the Father and the fullness of Divine Revelation.</a:t>
            </a:r>
            <a:endParaRPr lang="en-US" sz="2000" dirty="0"/>
          </a:p>
          <a:p>
            <a:pPr marL="342900" indent="-342900">
              <a:spcBef>
                <a:spcPct val="50000"/>
              </a:spcBef>
              <a:defRPr/>
            </a:pPr>
            <a:endParaRPr lang="en-US" dirty="0"/>
          </a:p>
        </p:txBody>
      </p:sp>
      <p:sp>
        <p:nvSpPr>
          <p:cNvPr id="17413" name="Text Box 11"/>
          <p:cNvSpPr txBox="1">
            <a:spLocks noChangeArrowheads="1"/>
          </p:cNvSpPr>
          <p:nvPr/>
        </p:nvSpPr>
        <p:spPr bwMode="auto">
          <a:xfrm>
            <a:off x="4852555" y="5111602"/>
            <a:ext cx="2667000" cy="646331"/>
          </a:xfrm>
          <a:prstGeom prst="rect">
            <a:avLst/>
          </a:prstGeom>
          <a:noFill/>
          <a:ln w="9525">
            <a:noFill/>
            <a:miter lim="800000"/>
            <a:headEnd/>
            <a:tailEnd/>
          </a:ln>
        </p:spPr>
        <p:txBody>
          <a:bodyPr>
            <a:spAutoFit/>
          </a:bodyPr>
          <a:lstStyle/>
          <a:p>
            <a:pPr>
              <a:spcBef>
                <a:spcPct val="50000"/>
              </a:spcBef>
            </a:pPr>
            <a:r>
              <a:rPr lang="en-US" b="1" dirty="0" smtClean="0">
                <a:solidFill>
                  <a:srgbClr val="3366FF"/>
                </a:solidFill>
              </a:rPr>
              <a:t>How can we know God through Jesus?</a:t>
            </a:r>
            <a:endParaRPr lang="en-US" dirty="0">
              <a:solidFill>
                <a:srgbClr val="3366FF"/>
              </a:solidFill>
            </a:endParaRPr>
          </a:p>
        </p:txBody>
      </p:sp>
      <p:sp>
        <p:nvSpPr>
          <p:cNvPr id="2" name="Oval 1"/>
          <p:cNvSpPr/>
          <p:nvPr/>
        </p:nvSpPr>
        <p:spPr>
          <a:xfrm rot="684464">
            <a:off x="5657823" y="2489993"/>
            <a:ext cx="2819400" cy="1600200"/>
          </a:xfrm>
          <a:prstGeom prst="ellipse">
            <a:avLst/>
          </a:prstGeom>
          <a:solidFill>
            <a:schemeClr val="accent2">
              <a:lumMod val="40000"/>
              <a:lumOff val="60000"/>
            </a:schemeClr>
          </a:solidFill>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6" name="Text Box 10"/>
          <p:cNvSpPr txBox="1">
            <a:spLocks noChangeArrowheads="1"/>
          </p:cNvSpPr>
          <p:nvPr/>
        </p:nvSpPr>
        <p:spPr bwMode="auto">
          <a:xfrm rot="632413">
            <a:off x="5751159" y="2840730"/>
            <a:ext cx="2667000" cy="923330"/>
          </a:xfrm>
          <a:prstGeom prst="rect">
            <a:avLst/>
          </a:prstGeom>
          <a:noFill/>
          <a:ln w="9525">
            <a:noFill/>
            <a:miter lim="800000"/>
            <a:headEnd/>
            <a:tailEnd/>
          </a:ln>
        </p:spPr>
        <p:txBody>
          <a:bodyPr>
            <a:spAutoFit/>
          </a:bodyPr>
          <a:lstStyle/>
          <a:p>
            <a:pPr algn="ctr">
              <a:spcBef>
                <a:spcPct val="50000"/>
              </a:spcBef>
            </a:pPr>
            <a:r>
              <a:rPr lang="en-US" dirty="0" smtClean="0"/>
              <a:t>The word </a:t>
            </a:r>
            <a:r>
              <a:rPr lang="en-US" i="1" dirty="0"/>
              <a:t>i</a:t>
            </a:r>
            <a:r>
              <a:rPr lang="en-US" i="1" dirty="0" smtClean="0"/>
              <a:t>ncarnation</a:t>
            </a:r>
            <a:r>
              <a:rPr lang="en-US" dirty="0" smtClean="0"/>
              <a:t> means</a:t>
            </a:r>
            <a:r>
              <a:rPr lang="en-US" dirty="0"/>
              <a:t/>
            </a:r>
            <a:br>
              <a:rPr lang="en-US" dirty="0"/>
            </a:br>
            <a:r>
              <a:rPr lang="en-US" dirty="0"/>
              <a:t>“to become flesh”</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8435" name="Picture 24" descr="Jesus Lord-shutterstock.jpg"/>
          <p:cNvPicPr>
            <a:picLocks noChangeAspect="1"/>
          </p:cNvPicPr>
          <p:nvPr/>
        </p:nvPicPr>
        <p:blipFill>
          <a:blip r:embed="rId4" cstate="print"/>
          <a:srcRect/>
          <a:stretch>
            <a:fillRect/>
          </a:stretch>
        </p:blipFill>
        <p:spPr bwMode="auto">
          <a:xfrm>
            <a:off x="6096000" y="1447800"/>
            <a:ext cx="1844675" cy="2560638"/>
          </a:xfrm>
          <a:prstGeom prst="rect">
            <a:avLst/>
          </a:prstGeom>
          <a:noFill/>
          <a:ln w="9525">
            <a:noFill/>
            <a:miter lim="800000"/>
            <a:headEnd/>
            <a:tailEnd/>
          </a:ln>
          <a:effectLst/>
        </p:spPr>
      </p:pic>
      <p:sp>
        <p:nvSpPr>
          <p:cNvPr id="18436" name="TextBox 4"/>
          <p:cNvSpPr txBox="1">
            <a:spLocks noChangeArrowheads="1"/>
          </p:cNvSpPr>
          <p:nvPr/>
        </p:nvSpPr>
        <p:spPr bwMode="auto">
          <a:xfrm>
            <a:off x="838200" y="838200"/>
            <a:ext cx="7848600" cy="519113"/>
          </a:xfrm>
          <a:prstGeom prst="rect">
            <a:avLst/>
          </a:prstGeom>
          <a:noFill/>
          <a:ln w="9525">
            <a:noFill/>
            <a:miter lim="800000"/>
            <a:headEnd/>
            <a:tailEnd/>
          </a:ln>
        </p:spPr>
        <p:txBody>
          <a:bodyPr>
            <a:spAutoFit/>
          </a:bodyPr>
          <a:lstStyle/>
          <a:p>
            <a:pPr eaLnBrk="0" hangingPunct="0"/>
            <a:r>
              <a:rPr lang="en-US" sz="2800" b="1" dirty="0"/>
              <a:t>God Reveals Himself To Us</a:t>
            </a:r>
          </a:p>
        </p:txBody>
      </p:sp>
      <p:sp>
        <p:nvSpPr>
          <p:cNvPr id="18437" name="Text Box 15"/>
          <p:cNvSpPr txBox="1">
            <a:spLocks noChangeArrowheads="1"/>
          </p:cNvSpPr>
          <p:nvPr/>
        </p:nvSpPr>
        <p:spPr bwMode="auto">
          <a:xfrm>
            <a:off x="381000" y="228600"/>
            <a:ext cx="8153400" cy="366713"/>
          </a:xfrm>
          <a:prstGeom prst="rect">
            <a:avLst/>
          </a:prstGeom>
          <a:noFill/>
          <a:ln w="9525">
            <a:noFill/>
            <a:miter lim="800000"/>
            <a:headEnd/>
            <a:tailEnd/>
          </a:ln>
        </p:spPr>
        <p:txBody>
          <a:bodyPr>
            <a:spAutoFit/>
          </a:bodyPr>
          <a:lstStyle/>
          <a:p>
            <a:pPr>
              <a:spcBef>
                <a:spcPct val="50000"/>
              </a:spcBef>
            </a:pPr>
            <a:r>
              <a:rPr lang="en-US"/>
              <a:t> </a:t>
            </a:r>
          </a:p>
        </p:txBody>
      </p:sp>
      <p:sp>
        <p:nvSpPr>
          <p:cNvPr id="10251" name="Text Box 11"/>
          <p:cNvSpPr txBox="1">
            <a:spLocks noChangeArrowheads="1"/>
          </p:cNvSpPr>
          <p:nvPr/>
        </p:nvSpPr>
        <p:spPr bwMode="auto">
          <a:xfrm>
            <a:off x="5943600" y="5180013"/>
            <a:ext cx="2705100" cy="923330"/>
          </a:xfrm>
          <a:prstGeom prst="rect">
            <a:avLst/>
          </a:prstGeom>
          <a:noFill/>
          <a:ln w="9525">
            <a:noFill/>
            <a:miter lim="800000"/>
            <a:headEnd/>
            <a:tailEnd/>
          </a:ln>
        </p:spPr>
        <p:txBody>
          <a:bodyPr>
            <a:spAutoFit/>
          </a:bodyPr>
          <a:lstStyle/>
          <a:p>
            <a:pPr>
              <a:spcBef>
                <a:spcPct val="50000"/>
              </a:spcBef>
            </a:pPr>
            <a:r>
              <a:rPr lang="en-US" b="1" dirty="0" smtClean="0">
                <a:solidFill>
                  <a:srgbClr val="3366FF"/>
                </a:solidFill>
              </a:rPr>
              <a:t>What have you learned about how God reveals himself to us?</a:t>
            </a:r>
            <a:endParaRPr lang="en-US" b="1" dirty="0">
              <a:solidFill>
                <a:srgbClr val="3366FF"/>
              </a:solidFill>
            </a:endParaRPr>
          </a:p>
        </p:txBody>
      </p:sp>
      <p:sp>
        <p:nvSpPr>
          <p:cNvPr id="18440" name="Rectangle 2"/>
          <p:cNvSpPr>
            <a:spLocks noChangeArrowheads="1"/>
          </p:cNvSpPr>
          <p:nvPr/>
        </p:nvSpPr>
        <p:spPr bwMode="auto">
          <a:xfrm>
            <a:off x="762000" y="1752600"/>
            <a:ext cx="7772400" cy="3581400"/>
          </a:xfrm>
          <a:prstGeom prst="rect">
            <a:avLst/>
          </a:prstGeom>
          <a:noFill/>
          <a:ln w="9525">
            <a:noFill/>
            <a:miter lim="800000"/>
            <a:headEnd/>
            <a:tailEnd/>
          </a:ln>
        </p:spPr>
        <p:txBody>
          <a:bodyPr anchor="ctr"/>
          <a:lstStyle/>
          <a:p>
            <a:pPr algn="ctr"/>
            <a:endParaRPr lang="en-US" sz="4400"/>
          </a:p>
        </p:txBody>
      </p:sp>
      <p:sp>
        <p:nvSpPr>
          <p:cNvPr id="2" name="Text Box 10"/>
          <p:cNvSpPr txBox="1">
            <a:spLocks noChangeArrowheads="1"/>
          </p:cNvSpPr>
          <p:nvPr/>
        </p:nvSpPr>
        <p:spPr bwMode="auto">
          <a:xfrm rot="16200000">
            <a:off x="7238999" y="2514599"/>
            <a:ext cx="1219199" cy="304803"/>
          </a:xfrm>
          <a:prstGeom prst="rect">
            <a:avLst/>
          </a:prstGeom>
          <a:noFill/>
          <a:ln w="9525">
            <a:noFill/>
            <a:miter lim="800000"/>
            <a:headEnd/>
            <a:tailEnd/>
          </a:ln>
        </p:spPr>
        <p:txBody>
          <a:bodyPr spcFirstLastPara="1">
            <a:prstTxWarp prst="textArchDown">
              <a:avLst/>
            </a:prstTxWarp>
            <a:spAutoFit/>
          </a:bodyPr>
          <a:lstStyle/>
          <a:p>
            <a:pPr>
              <a:spcBef>
                <a:spcPct val="50000"/>
              </a:spcBef>
              <a:defRPr/>
            </a:pPr>
            <a:r>
              <a:rPr lang="en-US" sz="500" dirty="0">
                <a:solidFill>
                  <a:schemeClr val="bg1">
                    <a:lumMod val="50000"/>
                  </a:schemeClr>
                </a:solidFill>
              </a:rPr>
              <a:t>© Victorian Traditions/Shutterstock.com</a:t>
            </a:r>
          </a:p>
        </p:txBody>
      </p:sp>
      <p:grpSp>
        <p:nvGrpSpPr>
          <p:cNvPr id="3" name="Group 41"/>
          <p:cNvGrpSpPr>
            <a:grpSpLocks/>
          </p:cNvGrpSpPr>
          <p:nvPr/>
        </p:nvGrpSpPr>
        <p:grpSpPr bwMode="auto">
          <a:xfrm>
            <a:off x="5084763" y="4191000"/>
            <a:ext cx="2382837" cy="573088"/>
            <a:chOff x="4800600" y="4038600"/>
            <a:chExt cx="2743200" cy="660400"/>
          </a:xfrm>
        </p:grpSpPr>
        <p:sp>
          <p:nvSpPr>
            <p:cNvPr id="18455"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p>
              <a:pPr algn="ctr"/>
              <a:endParaRPr lang="en-US"/>
            </a:p>
          </p:txBody>
        </p:sp>
        <p:sp>
          <p:nvSpPr>
            <p:cNvPr id="18456" name="Text Box 16"/>
            <p:cNvSpPr txBox="1">
              <a:spLocks noChangeArrowheads="1"/>
            </p:cNvSpPr>
            <p:nvPr/>
          </p:nvSpPr>
          <p:spPr bwMode="auto">
            <a:xfrm>
              <a:off x="4800600" y="4219461"/>
              <a:ext cx="2743200" cy="333043"/>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a:solidFill>
                    <a:schemeClr val="bg1"/>
                  </a:solidFill>
                </a:rPr>
                <a:t>Thought &amp; Reason</a:t>
              </a:r>
              <a:endParaRPr lang="en-US" sz="1600"/>
            </a:p>
          </p:txBody>
        </p:sp>
      </p:grpSp>
      <p:grpSp>
        <p:nvGrpSpPr>
          <p:cNvPr id="4" name="Group 42"/>
          <p:cNvGrpSpPr>
            <a:grpSpLocks/>
          </p:cNvGrpSpPr>
          <p:nvPr/>
        </p:nvGrpSpPr>
        <p:grpSpPr bwMode="auto">
          <a:xfrm>
            <a:off x="4090988" y="3505200"/>
            <a:ext cx="2384425" cy="573088"/>
            <a:chOff x="4800600" y="3302000"/>
            <a:chExt cx="2743200" cy="660400"/>
          </a:xfrm>
        </p:grpSpPr>
        <p:sp>
          <p:nvSpPr>
            <p:cNvPr id="18453"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p>
              <a:pPr algn="ctr"/>
              <a:endParaRPr lang="en-US"/>
            </a:p>
          </p:txBody>
        </p:sp>
        <p:sp>
          <p:nvSpPr>
            <p:cNvPr id="18454" name="Text Box 16"/>
            <p:cNvSpPr txBox="1">
              <a:spLocks noChangeArrowheads="1"/>
            </p:cNvSpPr>
            <p:nvPr/>
          </p:nvSpPr>
          <p:spPr bwMode="auto">
            <a:xfrm>
              <a:off x="4800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Creation</a:t>
              </a:r>
              <a:endParaRPr lang="en-US" sz="2400"/>
            </a:p>
          </p:txBody>
        </p:sp>
      </p:grpSp>
      <p:grpSp>
        <p:nvGrpSpPr>
          <p:cNvPr id="5" name="Group 43"/>
          <p:cNvGrpSpPr>
            <a:grpSpLocks/>
          </p:cNvGrpSpPr>
          <p:nvPr/>
        </p:nvGrpSpPr>
        <p:grpSpPr bwMode="auto">
          <a:xfrm>
            <a:off x="1774825" y="2209800"/>
            <a:ext cx="2382838" cy="573088"/>
            <a:chOff x="1752600" y="3302000"/>
            <a:chExt cx="2743200" cy="660400"/>
          </a:xfrm>
        </p:grpSpPr>
        <p:sp>
          <p:nvSpPr>
            <p:cNvPr id="18451"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p>
              <a:pPr algn="ctr"/>
              <a:endParaRPr lang="en-US"/>
            </a:p>
          </p:txBody>
        </p:sp>
        <p:sp>
          <p:nvSpPr>
            <p:cNvPr id="18452" name="Text Box 16"/>
            <p:cNvSpPr txBox="1">
              <a:spLocks noChangeArrowheads="1"/>
            </p:cNvSpPr>
            <p:nvPr/>
          </p:nvSpPr>
          <p:spPr bwMode="auto">
            <a:xfrm>
              <a:off x="1752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The Bible</a:t>
              </a:r>
              <a:endParaRPr lang="en-US" sz="2400"/>
            </a:p>
          </p:txBody>
        </p:sp>
      </p:grpSp>
      <p:grpSp>
        <p:nvGrpSpPr>
          <p:cNvPr id="6" name="Group 45"/>
          <p:cNvGrpSpPr>
            <a:grpSpLocks/>
          </p:cNvGrpSpPr>
          <p:nvPr/>
        </p:nvGrpSpPr>
        <p:grpSpPr bwMode="auto">
          <a:xfrm>
            <a:off x="2900363" y="2857500"/>
            <a:ext cx="2382837" cy="574675"/>
            <a:chOff x="1752600" y="4038600"/>
            <a:chExt cx="2743200" cy="660400"/>
          </a:xfrm>
        </p:grpSpPr>
        <p:sp>
          <p:nvSpPr>
            <p:cNvPr id="18449"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p>
              <a:pPr algn="ctr"/>
              <a:endParaRPr lang="en-US"/>
            </a:p>
          </p:txBody>
        </p:sp>
        <p:sp>
          <p:nvSpPr>
            <p:cNvPr id="18450" name="Text Box 16"/>
            <p:cNvSpPr>
              <a:spLocks noChangeArrowheads="1"/>
            </p:cNvSpPr>
            <p:nvPr/>
          </p:nvSpPr>
          <p:spPr bwMode="auto">
            <a:xfrm>
              <a:off x="1752600" y="4049526"/>
              <a:ext cx="2743200" cy="558799"/>
            </a:xfrm>
            <a:prstGeom prst="ellipse">
              <a:avLst/>
            </a:prstGeom>
            <a:noFill/>
            <a:ln w="9525">
              <a:noFill/>
              <a:miter lim="800000"/>
              <a:headEnd/>
              <a:tailEnd/>
            </a:ln>
          </p:spPr>
          <p:txBody>
            <a:bodyPr>
              <a:spAutoFit/>
            </a:bodyPr>
            <a:lstStyle/>
            <a:p>
              <a:pPr marL="0" lvl="1" indent="-285750" algn="ctr">
                <a:lnSpc>
                  <a:spcPct val="80000"/>
                </a:lnSpc>
                <a:spcBef>
                  <a:spcPct val="50000"/>
                </a:spcBef>
              </a:pPr>
              <a:r>
                <a:rPr lang="en-US" b="1">
                  <a:solidFill>
                    <a:schemeClr val="bg1"/>
                  </a:solidFill>
                </a:rPr>
                <a:t>Love</a:t>
              </a:r>
              <a:endParaRPr lang="en-US" sz="2400"/>
            </a:p>
          </p:txBody>
        </p:sp>
      </p:grpSp>
      <p:grpSp>
        <p:nvGrpSpPr>
          <p:cNvPr id="7" name="Group 37"/>
          <p:cNvGrpSpPr>
            <a:grpSpLocks/>
          </p:cNvGrpSpPr>
          <p:nvPr/>
        </p:nvGrpSpPr>
        <p:grpSpPr bwMode="auto">
          <a:xfrm>
            <a:off x="981075" y="1524000"/>
            <a:ext cx="2382838" cy="595313"/>
            <a:chOff x="1752600" y="4876800"/>
            <a:chExt cx="2743200" cy="685800"/>
          </a:xfrm>
        </p:grpSpPr>
        <p:sp>
          <p:nvSpPr>
            <p:cNvPr id="18447"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p>
              <a:pPr algn="ctr"/>
              <a:endParaRPr lang="en-US"/>
            </a:p>
          </p:txBody>
        </p:sp>
        <p:sp>
          <p:nvSpPr>
            <p:cNvPr id="18448" name="Text Box 16"/>
            <p:cNvSpPr txBox="1">
              <a:spLocks noChangeArrowheads="1"/>
            </p:cNvSpPr>
            <p:nvPr/>
          </p:nvSpPr>
          <p:spPr bwMode="auto">
            <a:xfrm>
              <a:off x="1752600" y="5029200"/>
              <a:ext cx="2743200" cy="485775"/>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dirty="0">
                  <a:solidFill>
                    <a:schemeClr val="bg1"/>
                  </a:solidFill>
                </a:rPr>
                <a:t>Search for Happiness </a:t>
              </a:r>
              <a:br>
                <a:rPr lang="en-US" sz="1600" b="1" dirty="0">
                  <a:solidFill>
                    <a:schemeClr val="bg1"/>
                  </a:solidFill>
                </a:rPr>
              </a:br>
              <a:r>
                <a:rPr lang="en-US" sz="1600" b="1" dirty="0">
                  <a:solidFill>
                    <a:schemeClr val="bg1"/>
                  </a:solidFill>
                </a:rPr>
                <a:t>&amp; Meaning</a:t>
              </a:r>
              <a:endParaRPr lang="en-US" sz="1600" dirty="0"/>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075" name="Text Box 6"/>
          <p:cNvSpPr txBox="1">
            <a:spLocks noChangeArrowheads="1"/>
          </p:cNvSpPr>
          <p:nvPr/>
        </p:nvSpPr>
        <p:spPr bwMode="auto">
          <a:xfrm>
            <a:off x="914400" y="805656"/>
            <a:ext cx="5943600" cy="954107"/>
          </a:xfrm>
          <a:prstGeom prst="rect">
            <a:avLst/>
          </a:prstGeom>
          <a:noFill/>
          <a:ln w="9525">
            <a:noFill/>
            <a:miter lim="800000"/>
            <a:headEnd/>
            <a:tailEnd/>
          </a:ln>
        </p:spPr>
        <p:txBody>
          <a:bodyPr>
            <a:spAutoFit/>
          </a:bodyPr>
          <a:lstStyle/>
          <a:p>
            <a:pPr>
              <a:spcBef>
                <a:spcPct val="50000"/>
              </a:spcBef>
            </a:pPr>
            <a:r>
              <a:rPr lang="en-US" sz="2800" b="1" dirty="0"/>
              <a:t>God </a:t>
            </a:r>
            <a:r>
              <a:rPr lang="en-US" sz="2800" b="1" dirty="0" smtClean="0"/>
              <a:t>Invites Us to Live in Communion with Him</a:t>
            </a:r>
            <a:endParaRPr lang="en-US" sz="2800" b="1" dirty="0"/>
          </a:p>
        </p:txBody>
      </p:sp>
      <p:sp>
        <p:nvSpPr>
          <p:cNvPr id="2" name="Text Box 11"/>
          <p:cNvSpPr txBox="1">
            <a:spLocks noChangeArrowheads="1"/>
          </p:cNvSpPr>
          <p:nvPr/>
        </p:nvSpPr>
        <p:spPr bwMode="auto">
          <a:xfrm>
            <a:off x="1044641" y="2117725"/>
            <a:ext cx="7239000" cy="1616075"/>
          </a:xfrm>
          <a:prstGeom prst="rect">
            <a:avLst/>
          </a:prstGeom>
          <a:noFill/>
          <a:ln w="9525">
            <a:noFill/>
            <a:miter lim="800000"/>
            <a:headEnd/>
            <a:tailEnd/>
          </a:ln>
        </p:spPr>
        <p:txBody>
          <a:bodyPr lIns="0" rIns="0">
            <a:spAutoFit/>
          </a:bodyPr>
          <a:lstStyle/>
          <a:p>
            <a:pPr marL="282575" lvl="1" indent="-285750">
              <a:spcBef>
                <a:spcPct val="50000"/>
              </a:spcBef>
              <a:buFont typeface="Times" charset="0"/>
              <a:buChar char="•"/>
            </a:pPr>
            <a:r>
              <a:rPr lang="en-US" sz="2000" dirty="0"/>
              <a:t>God constantly calls us to relationship with him.</a:t>
            </a:r>
          </a:p>
          <a:p>
            <a:pPr marL="282575" lvl="1" indent="-285750">
              <a:spcBef>
                <a:spcPct val="50000"/>
              </a:spcBef>
              <a:buFont typeface="Times" charset="0"/>
              <a:buChar char="•"/>
            </a:pPr>
            <a:r>
              <a:rPr lang="en-US" sz="2000" dirty="0"/>
              <a:t>We are invited into communion with God in order to experience the grace of his saving love.</a:t>
            </a:r>
          </a:p>
          <a:p>
            <a:pPr marL="227013" indent="-227013" algn="ctr">
              <a:spcBef>
                <a:spcPct val="50000"/>
              </a:spcBef>
              <a:buFont typeface="Times" charset="0"/>
              <a:buChar char="•"/>
            </a:pPr>
            <a:endParaRPr lang="en-US" sz="2000" dirty="0"/>
          </a:p>
        </p:txBody>
      </p:sp>
      <p:pic>
        <p:nvPicPr>
          <p:cNvPr id="3077" name="Picture 11"/>
          <p:cNvPicPr>
            <a:picLocks noChangeAspect="1" noChangeArrowheads="1"/>
          </p:cNvPicPr>
          <p:nvPr/>
        </p:nvPicPr>
        <p:blipFill>
          <a:blip r:embed="rId4" cstate="print"/>
          <a:srcRect/>
          <a:stretch>
            <a:fillRect/>
          </a:stretch>
        </p:blipFill>
        <p:spPr bwMode="auto">
          <a:xfrm>
            <a:off x="2664685" y="3632819"/>
            <a:ext cx="3998913" cy="2665413"/>
          </a:xfrm>
          <a:prstGeom prst="rect">
            <a:avLst/>
          </a:prstGeom>
          <a:noFill/>
          <a:ln w="9525">
            <a:solidFill>
              <a:schemeClr val="tx1"/>
            </a:solidFill>
            <a:miter lim="800000"/>
            <a:headEnd/>
            <a:tailEnd/>
          </a:ln>
        </p:spPr>
      </p:pic>
      <p:sp>
        <p:nvSpPr>
          <p:cNvPr id="3078" name="Text Box 10"/>
          <p:cNvSpPr txBox="1">
            <a:spLocks noChangeArrowheads="1"/>
          </p:cNvSpPr>
          <p:nvPr/>
        </p:nvSpPr>
        <p:spPr bwMode="auto">
          <a:xfrm>
            <a:off x="2664685" y="6307138"/>
            <a:ext cx="2362200" cy="169862"/>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Leigh Prather/Shutterstock.com</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1866900" y="2209800"/>
            <a:ext cx="4914900" cy="16764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866900" y="2209800"/>
            <a:ext cx="55245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0" name="Text Box 6"/>
          <p:cNvSpPr txBox="1">
            <a:spLocks noChangeArrowheads="1"/>
          </p:cNvSpPr>
          <p:nvPr/>
        </p:nvSpPr>
        <p:spPr bwMode="auto">
          <a:xfrm>
            <a:off x="1914525" y="4629214"/>
            <a:ext cx="5314950" cy="947952"/>
          </a:xfrm>
          <a:prstGeom prst="rect">
            <a:avLst/>
          </a:prstGeom>
          <a:noFill/>
          <a:ln w="9525">
            <a:noFill/>
            <a:miter lim="800000"/>
            <a:headEnd/>
            <a:tailEnd/>
          </a:ln>
        </p:spPr>
        <p:txBody>
          <a:bodyPr wrap="square">
            <a:spAutoFit/>
          </a:bodyPr>
          <a:lstStyle/>
          <a:p>
            <a:pPr marL="457200" indent="-411163">
              <a:lnSpc>
                <a:spcPct val="114000"/>
              </a:lnSpc>
              <a:spcBef>
                <a:spcPct val="50000"/>
              </a:spcBef>
              <a:buFont typeface="Times" charset="0"/>
              <a:buAutoNum type="arabicPeriod"/>
            </a:pPr>
            <a:r>
              <a:rPr lang="en-US" sz="2000" dirty="0"/>
              <a:t>What </a:t>
            </a:r>
            <a:r>
              <a:rPr lang="en-US" sz="2000" dirty="0" smtClean="0"/>
              <a:t>do you think </a:t>
            </a:r>
            <a:r>
              <a:rPr lang="en-US" sz="2000" dirty="0"/>
              <a:t>this quotation </a:t>
            </a:r>
            <a:r>
              <a:rPr lang="en-US" sz="2000" dirty="0" smtClean="0"/>
              <a:t>means?</a:t>
            </a:r>
            <a:endParaRPr lang="en-US" sz="2000" dirty="0"/>
          </a:p>
          <a:p>
            <a:pPr marL="457200" indent="-411163">
              <a:lnSpc>
                <a:spcPct val="114000"/>
              </a:lnSpc>
              <a:spcBef>
                <a:spcPct val="50000"/>
              </a:spcBef>
              <a:buFont typeface="Times" charset="0"/>
              <a:buAutoNum type="arabicPeriod"/>
            </a:pPr>
            <a:r>
              <a:rPr lang="en-US" sz="2000" dirty="0"/>
              <a:t>How </a:t>
            </a:r>
            <a:r>
              <a:rPr lang="en-US" sz="2000" dirty="0" smtClean="0"/>
              <a:t>might we find God finding us?</a:t>
            </a:r>
          </a:p>
        </p:txBody>
      </p:sp>
      <p:sp>
        <p:nvSpPr>
          <p:cNvPr id="4" name="Rectangle 3"/>
          <p:cNvSpPr/>
          <p:nvPr/>
        </p:nvSpPr>
        <p:spPr>
          <a:xfrm>
            <a:off x="1524000" y="2020609"/>
            <a:ext cx="5867400" cy="1843881"/>
          </a:xfrm>
          <a:prstGeom prst="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101" name="TextBox 4"/>
          <p:cNvSpPr txBox="1">
            <a:spLocks noChangeArrowheads="1"/>
          </p:cNvSpPr>
          <p:nvPr/>
        </p:nvSpPr>
        <p:spPr bwMode="auto">
          <a:xfrm>
            <a:off x="1047750" y="1049394"/>
            <a:ext cx="6553200" cy="519113"/>
          </a:xfrm>
          <a:prstGeom prst="rect">
            <a:avLst/>
          </a:prstGeom>
          <a:noFill/>
          <a:ln w="9525">
            <a:noFill/>
            <a:miter lim="800000"/>
            <a:headEnd/>
            <a:tailEnd/>
          </a:ln>
        </p:spPr>
        <p:txBody>
          <a:bodyPr wrap="square">
            <a:spAutoFit/>
          </a:bodyPr>
          <a:lstStyle/>
          <a:p>
            <a:pPr algn="ctr"/>
            <a:r>
              <a:rPr lang="en-US" sz="2800" b="1" dirty="0"/>
              <a:t>Finding God or Being Found by God?</a:t>
            </a:r>
          </a:p>
        </p:txBody>
      </p:sp>
      <p:sp>
        <p:nvSpPr>
          <p:cNvPr id="4102" name="Rectangle 5"/>
          <p:cNvSpPr>
            <a:spLocks noChangeArrowheads="1"/>
          </p:cNvSpPr>
          <p:nvPr/>
        </p:nvSpPr>
        <p:spPr bwMode="auto">
          <a:xfrm>
            <a:off x="1524000" y="3871634"/>
            <a:ext cx="4572000" cy="169277"/>
          </a:xfrm>
          <a:prstGeom prst="rect">
            <a:avLst/>
          </a:prstGeom>
          <a:noFill/>
          <a:ln w="9525">
            <a:noFill/>
            <a:miter lim="800000"/>
            <a:headEnd/>
            <a:tailEnd/>
          </a:ln>
        </p:spPr>
        <p:txBody>
          <a:bodyPr>
            <a:spAutoFit/>
          </a:bodyPr>
          <a:lstStyle/>
          <a:p>
            <a:r>
              <a:rPr lang="en-US" sz="500" dirty="0">
                <a:solidFill>
                  <a:schemeClr val="bg1">
                    <a:lumMod val="50000"/>
                  </a:schemeClr>
                </a:solidFill>
              </a:rPr>
              <a:t>Quotation is from a free, downloadable audio retreat at </a:t>
            </a:r>
            <a:r>
              <a:rPr lang="en-US" sz="500" i="1" dirty="0" smtClean="0">
                <a:solidFill>
                  <a:schemeClr val="bg1">
                    <a:lumMod val="50000"/>
                  </a:schemeClr>
                </a:solidFill>
              </a:rPr>
              <a:t>onlineministries.creighton.edu/</a:t>
            </a:r>
            <a:r>
              <a:rPr lang="en-US" sz="500" i="1" dirty="0" err="1" smtClean="0">
                <a:solidFill>
                  <a:schemeClr val="bg1">
                    <a:lumMod val="50000"/>
                  </a:schemeClr>
                </a:solidFill>
              </a:rPr>
              <a:t>CollaborativeMinistry</a:t>
            </a:r>
            <a:r>
              <a:rPr lang="en-US" sz="500" i="1" dirty="0" smtClean="0">
                <a:solidFill>
                  <a:schemeClr val="bg1">
                    <a:lumMod val="50000"/>
                  </a:schemeClr>
                </a:solidFill>
              </a:rPr>
              <a:t>/</a:t>
            </a:r>
            <a:r>
              <a:rPr lang="en-US" sz="500" i="1" dirty="0" err="1" smtClean="0">
                <a:solidFill>
                  <a:schemeClr val="bg1">
                    <a:lumMod val="50000"/>
                  </a:schemeClr>
                </a:solidFill>
              </a:rPr>
              <a:t>AudioRetreat</a:t>
            </a:r>
            <a:r>
              <a:rPr lang="en-US" sz="500" i="1" dirty="0" smtClean="0">
                <a:solidFill>
                  <a:schemeClr val="bg1">
                    <a:lumMod val="50000"/>
                  </a:schemeClr>
                </a:solidFill>
              </a:rPr>
              <a:t>/AudioRetreats.html</a:t>
            </a:r>
            <a:endParaRPr lang="en-US" i="1" dirty="0">
              <a:solidFill>
                <a:schemeClr val="bg1">
                  <a:lumMod val="50000"/>
                </a:schemeClr>
              </a:solidFill>
            </a:endParaRPr>
          </a:p>
        </p:txBody>
      </p:sp>
      <p:sp>
        <p:nvSpPr>
          <p:cNvPr id="4099" name="Text Box 4"/>
          <p:cNvSpPr txBox="1">
            <a:spLocks noChangeArrowheads="1"/>
          </p:cNvSpPr>
          <p:nvPr/>
        </p:nvSpPr>
        <p:spPr bwMode="auto">
          <a:xfrm>
            <a:off x="1619250" y="2311400"/>
            <a:ext cx="5410200" cy="1316038"/>
          </a:xfrm>
          <a:prstGeom prst="rect">
            <a:avLst/>
          </a:prstGeom>
          <a:noFill/>
          <a:ln w="9525">
            <a:noFill/>
            <a:miter lim="800000"/>
            <a:headEnd/>
            <a:tailEnd/>
          </a:ln>
        </p:spPr>
        <p:txBody>
          <a:bodyPr>
            <a:spAutoFit/>
          </a:bodyPr>
          <a:lstStyle/>
          <a:p>
            <a:pPr algn="ctr">
              <a:lnSpc>
                <a:spcPct val="114000"/>
              </a:lnSpc>
              <a:spcBef>
                <a:spcPct val="50000"/>
              </a:spcBef>
            </a:pPr>
            <a:r>
              <a:rPr lang="en-US" sz="2600" dirty="0">
                <a:solidFill>
                  <a:srgbClr val="332082"/>
                </a:solidFill>
              </a:rPr>
              <a:t>“</a:t>
            </a:r>
            <a:r>
              <a:rPr lang="en-US" sz="2600" dirty="0">
                <a:solidFill>
                  <a:srgbClr val="4D3ACF"/>
                </a:solidFill>
              </a:rPr>
              <a:t>We don’t</a:t>
            </a:r>
            <a:r>
              <a:rPr lang="en-US" sz="2600" b="1" dirty="0">
                <a:solidFill>
                  <a:srgbClr val="4D3ACF"/>
                </a:solidFill>
              </a:rPr>
              <a:t> </a:t>
            </a:r>
            <a:r>
              <a:rPr lang="en-US" sz="2600" b="1" i="1" dirty="0">
                <a:solidFill>
                  <a:srgbClr val="332082"/>
                </a:solidFill>
              </a:rPr>
              <a:t>‘find’ God</a:t>
            </a:r>
            <a:r>
              <a:rPr lang="en-US" sz="2600" b="1" dirty="0">
                <a:solidFill>
                  <a:srgbClr val="4D3ACF"/>
                </a:solidFill>
              </a:rPr>
              <a:t>, </a:t>
            </a:r>
            <a:r>
              <a:rPr lang="en-US" sz="2600" dirty="0">
                <a:solidFill>
                  <a:srgbClr val="4D3ACF"/>
                </a:solidFill>
              </a:rPr>
              <a:t>rather we</a:t>
            </a:r>
            <a:r>
              <a:rPr lang="en-US" sz="2600" b="1" dirty="0">
                <a:solidFill>
                  <a:srgbClr val="4D3ACF"/>
                </a:solidFill>
              </a:rPr>
              <a:t> </a:t>
            </a:r>
            <a:r>
              <a:rPr lang="en-US" sz="2600" b="1" i="1" dirty="0">
                <a:solidFill>
                  <a:srgbClr val="332082"/>
                </a:solidFill>
              </a:rPr>
              <a:t>find God finding us</a:t>
            </a:r>
            <a:r>
              <a:rPr lang="en-US" sz="2600" dirty="0">
                <a:solidFill>
                  <a:srgbClr val="332082"/>
                </a:solidFill>
              </a:rPr>
              <a:t>.” </a:t>
            </a:r>
            <a:endParaRPr lang="en-US" sz="2600" dirty="0"/>
          </a:p>
          <a:p>
            <a:pPr algn="ctr">
              <a:spcBef>
                <a:spcPct val="50000"/>
              </a:spcBef>
            </a:pPr>
            <a:r>
              <a:rPr lang="en-US" sz="1400" i="1" dirty="0" smtClean="0"/>
              <a:t>			</a:t>
            </a:r>
            <a:r>
              <a:rPr lang="en-US" sz="1400" dirty="0" smtClean="0"/>
              <a:t>– </a:t>
            </a:r>
            <a:r>
              <a:rPr lang="en-US" sz="1400" dirty="0"/>
              <a:t>Fr. Larry </a:t>
            </a:r>
            <a:r>
              <a:rPr lang="en-US" sz="1400" dirty="0" err="1"/>
              <a:t>Gillick</a:t>
            </a:r>
            <a:r>
              <a:rPr lang="en-US" sz="1400" dirty="0"/>
              <a:t>, SJ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123" name="TextBox 4"/>
          <p:cNvSpPr txBox="1">
            <a:spLocks noChangeArrowheads="1"/>
          </p:cNvSpPr>
          <p:nvPr/>
        </p:nvSpPr>
        <p:spPr bwMode="auto">
          <a:xfrm>
            <a:off x="609600" y="1066800"/>
            <a:ext cx="7315200" cy="519113"/>
          </a:xfrm>
          <a:prstGeom prst="rect">
            <a:avLst/>
          </a:prstGeom>
          <a:noFill/>
          <a:ln w="9525">
            <a:noFill/>
            <a:miter lim="800000"/>
            <a:headEnd/>
            <a:tailEnd/>
          </a:ln>
        </p:spPr>
        <p:txBody>
          <a:bodyPr>
            <a:spAutoFit/>
          </a:bodyPr>
          <a:lstStyle/>
          <a:p>
            <a:r>
              <a:rPr lang="en-US" sz="2800" b="1" dirty="0"/>
              <a:t>God Reveals Himself to Us</a:t>
            </a:r>
          </a:p>
        </p:txBody>
      </p:sp>
      <p:grpSp>
        <p:nvGrpSpPr>
          <p:cNvPr id="2" name="Group 11"/>
          <p:cNvGrpSpPr>
            <a:grpSpLocks/>
          </p:cNvGrpSpPr>
          <p:nvPr/>
        </p:nvGrpSpPr>
        <p:grpSpPr bwMode="auto">
          <a:xfrm rot="518674">
            <a:off x="5656624" y="2143409"/>
            <a:ext cx="2607310" cy="1048198"/>
            <a:chOff x="5474622" y="3258220"/>
            <a:chExt cx="2607310" cy="1048198"/>
          </a:xfrm>
          <a:effectLst>
            <a:outerShdw blurRad="50800" dist="38100" dir="5400000" algn="t" rotWithShape="0">
              <a:prstClr val="black">
                <a:alpha val="40000"/>
              </a:prstClr>
            </a:outerShdw>
          </a:effectLst>
        </p:grpSpPr>
        <p:sp>
          <p:nvSpPr>
            <p:cNvPr id="5141" name="Text Box 10"/>
            <p:cNvSpPr txBox="1">
              <a:spLocks noChangeArrowheads="1"/>
            </p:cNvSpPr>
            <p:nvPr/>
          </p:nvSpPr>
          <p:spPr bwMode="auto">
            <a:xfrm>
              <a:off x="5474622" y="3302025"/>
              <a:ext cx="2590800" cy="923330"/>
            </a:xfrm>
            <a:prstGeom prst="rect">
              <a:avLst/>
            </a:prstGeom>
            <a:noFill/>
            <a:ln w="9525">
              <a:noFill/>
              <a:miter lim="800000"/>
              <a:headEnd/>
              <a:tailEnd/>
            </a:ln>
          </p:spPr>
          <p:txBody>
            <a:bodyPr>
              <a:spAutoFit/>
            </a:bodyPr>
            <a:lstStyle/>
            <a:p>
              <a:pPr algn="ctr">
                <a:spcBef>
                  <a:spcPct val="50000"/>
                </a:spcBef>
              </a:pPr>
              <a:r>
                <a:rPr lang="en-US" dirty="0" smtClean="0"/>
                <a:t>The word </a:t>
              </a:r>
              <a:r>
                <a:rPr lang="en-US" i="1" dirty="0" smtClean="0"/>
                <a:t>revelation</a:t>
              </a:r>
              <a:r>
                <a:rPr lang="en-US" dirty="0" smtClean="0"/>
                <a:t> means “to </a:t>
              </a:r>
              <a:r>
                <a:rPr lang="en-US" dirty="0"/>
                <a:t>unveil or </a:t>
              </a:r>
              <a:r>
                <a:rPr lang="en-US" dirty="0" smtClean="0"/>
                <a:t>disclose”</a:t>
              </a:r>
              <a:endParaRPr lang="en-US" dirty="0"/>
            </a:p>
          </p:txBody>
        </p:sp>
        <p:sp>
          <p:nvSpPr>
            <p:cNvPr id="5142" name="Rectangle 16"/>
            <p:cNvSpPr>
              <a:spLocks noChangeArrowheads="1"/>
            </p:cNvSpPr>
            <p:nvPr/>
          </p:nvSpPr>
          <p:spPr bwMode="auto">
            <a:xfrm>
              <a:off x="5491132" y="3258220"/>
              <a:ext cx="2590800" cy="1048198"/>
            </a:xfrm>
            <a:prstGeom prst="rect">
              <a:avLst/>
            </a:prstGeom>
            <a:noFill/>
            <a:ln w="38100">
              <a:solidFill>
                <a:srgbClr val="C00000"/>
              </a:solidFill>
              <a:miter lim="800000"/>
              <a:headEnd/>
              <a:tailEnd/>
            </a:ln>
          </p:spPr>
          <p:txBody>
            <a:bodyPr wrap="none" anchor="ctr"/>
            <a:lstStyle/>
            <a:p>
              <a:endParaRPr lang="en-US"/>
            </a:p>
          </p:txBody>
        </p:sp>
      </p:grpSp>
      <p:grpSp>
        <p:nvGrpSpPr>
          <p:cNvPr id="3" name="Group 41"/>
          <p:cNvGrpSpPr>
            <a:grpSpLocks/>
          </p:cNvGrpSpPr>
          <p:nvPr/>
        </p:nvGrpSpPr>
        <p:grpSpPr bwMode="auto">
          <a:xfrm>
            <a:off x="5562600" y="5181600"/>
            <a:ext cx="2743200" cy="660400"/>
            <a:chOff x="4800600" y="4038600"/>
            <a:chExt cx="2743200" cy="660400"/>
          </a:xfrm>
        </p:grpSpPr>
        <p:sp>
          <p:nvSpPr>
            <p:cNvPr id="5139"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p>
              <a:pPr algn="ctr"/>
              <a:endParaRPr lang="en-US"/>
            </a:p>
          </p:txBody>
        </p:sp>
        <p:sp>
          <p:nvSpPr>
            <p:cNvPr id="5140" name="Text Box 16"/>
            <p:cNvSpPr txBox="1">
              <a:spLocks noChangeArrowheads="1"/>
            </p:cNvSpPr>
            <p:nvPr/>
          </p:nvSpPr>
          <p:spPr bwMode="auto">
            <a:xfrm>
              <a:off x="4800600" y="4178300"/>
              <a:ext cx="2743200" cy="393700"/>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Thought &amp; Reason</a:t>
              </a:r>
              <a:endParaRPr lang="en-US" sz="2400"/>
            </a:p>
          </p:txBody>
        </p:sp>
      </p:grpSp>
      <p:grpSp>
        <p:nvGrpSpPr>
          <p:cNvPr id="4" name="Group 42"/>
          <p:cNvGrpSpPr>
            <a:grpSpLocks/>
          </p:cNvGrpSpPr>
          <p:nvPr/>
        </p:nvGrpSpPr>
        <p:grpSpPr bwMode="auto">
          <a:xfrm>
            <a:off x="4419600" y="4343400"/>
            <a:ext cx="2743200" cy="660400"/>
            <a:chOff x="4800600" y="3302000"/>
            <a:chExt cx="2743200" cy="660400"/>
          </a:xfrm>
        </p:grpSpPr>
        <p:sp>
          <p:nvSpPr>
            <p:cNvPr id="5137"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p>
              <a:pPr algn="ctr"/>
              <a:endParaRPr lang="en-US"/>
            </a:p>
          </p:txBody>
        </p:sp>
        <p:sp>
          <p:nvSpPr>
            <p:cNvPr id="5138" name="Text Box 16"/>
            <p:cNvSpPr txBox="1">
              <a:spLocks noChangeArrowheads="1"/>
            </p:cNvSpPr>
            <p:nvPr/>
          </p:nvSpPr>
          <p:spPr bwMode="auto">
            <a:xfrm>
              <a:off x="4800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Creation</a:t>
              </a:r>
              <a:endParaRPr lang="en-US" sz="2400"/>
            </a:p>
          </p:txBody>
        </p:sp>
      </p:grpSp>
      <p:grpSp>
        <p:nvGrpSpPr>
          <p:cNvPr id="5" name="Group 43"/>
          <p:cNvGrpSpPr>
            <a:grpSpLocks/>
          </p:cNvGrpSpPr>
          <p:nvPr/>
        </p:nvGrpSpPr>
        <p:grpSpPr bwMode="auto">
          <a:xfrm>
            <a:off x="1752600" y="2743200"/>
            <a:ext cx="2743200" cy="660400"/>
            <a:chOff x="1752600" y="3302000"/>
            <a:chExt cx="2743200" cy="660400"/>
          </a:xfrm>
        </p:grpSpPr>
        <p:sp>
          <p:nvSpPr>
            <p:cNvPr id="5135"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p>
              <a:pPr algn="ctr"/>
              <a:endParaRPr lang="en-US"/>
            </a:p>
          </p:txBody>
        </p:sp>
        <p:sp>
          <p:nvSpPr>
            <p:cNvPr id="5136" name="Text Box 16"/>
            <p:cNvSpPr txBox="1">
              <a:spLocks noChangeArrowheads="1"/>
            </p:cNvSpPr>
            <p:nvPr/>
          </p:nvSpPr>
          <p:spPr bwMode="auto">
            <a:xfrm>
              <a:off x="1752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The Bible</a:t>
              </a:r>
              <a:endParaRPr lang="en-US" sz="2400"/>
            </a:p>
          </p:txBody>
        </p:sp>
      </p:grpSp>
      <p:grpSp>
        <p:nvGrpSpPr>
          <p:cNvPr id="6" name="Group 45"/>
          <p:cNvGrpSpPr>
            <a:grpSpLocks/>
          </p:cNvGrpSpPr>
          <p:nvPr/>
        </p:nvGrpSpPr>
        <p:grpSpPr bwMode="auto">
          <a:xfrm>
            <a:off x="3048000" y="3505200"/>
            <a:ext cx="2743200" cy="660400"/>
            <a:chOff x="1752600" y="4038600"/>
            <a:chExt cx="2743200" cy="660400"/>
          </a:xfrm>
        </p:grpSpPr>
        <p:sp>
          <p:nvSpPr>
            <p:cNvPr id="5133"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p>
              <a:pPr algn="ctr"/>
              <a:endParaRPr lang="en-US"/>
            </a:p>
          </p:txBody>
        </p:sp>
        <p:sp>
          <p:nvSpPr>
            <p:cNvPr id="5134" name="Text Box 16"/>
            <p:cNvSpPr>
              <a:spLocks noChangeArrowheads="1"/>
            </p:cNvSpPr>
            <p:nvPr/>
          </p:nvSpPr>
          <p:spPr bwMode="auto">
            <a:xfrm>
              <a:off x="1752600" y="4089400"/>
              <a:ext cx="2743200" cy="558800"/>
            </a:xfrm>
            <a:prstGeom prst="ellipse">
              <a:avLst/>
            </a:prstGeom>
            <a:noFill/>
            <a:ln w="9525">
              <a:noFill/>
              <a:miter lim="800000"/>
              <a:headEnd/>
              <a:tailEnd/>
            </a:ln>
          </p:spPr>
          <p:txBody>
            <a:bodyPr>
              <a:spAutoFit/>
            </a:bodyPr>
            <a:lstStyle/>
            <a:p>
              <a:pPr marL="0" lvl="1" indent="-285750" algn="ctr">
                <a:lnSpc>
                  <a:spcPct val="80000"/>
                </a:lnSpc>
                <a:spcBef>
                  <a:spcPct val="50000"/>
                </a:spcBef>
              </a:pPr>
              <a:r>
                <a:rPr lang="en-US" b="1">
                  <a:solidFill>
                    <a:schemeClr val="bg1"/>
                  </a:solidFill>
                </a:rPr>
                <a:t>Love</a:t>
              </a:r>
              <a:endParaRPr lang="en-US" sz="2400"/>
            </a:p>
          </p:txBody>
        </p:sp>
      </p:grpSp>
      <p:grpSp>
        <p:nvGrpSpPr>
          <p:cNvPr id="7" name="Group 21"/>
          <p:cNvGrpSpPr>
            <a:grpSpLocks/>
          </p:cNvGrpSpPr>
          <p:nvPr/>
        </p:nvGrpSpPr>
        <p:grpSpPr bwMode="auto">
          <a:xfrm>
            <a:off x="838200" y="1905000"/>
            <a:ext cx="2743200" cy="685800"/>
            <a:chOff x="1752600" y="4876800"/>
            <a:chExt cx="2743200" cy="685800"/>
          </a:xfrm>
        </p:grpSpPr>
        <p:sp>
          <p:nvSpPr>
            <p:cNvPr id="5131"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p>
              <a:pPr algn="ctr"/>
              <a:endParaRPr lang="en-US"/>
            </a:p>
          </p:txBody>
        </p:sp>
        <p:sp>
          <p:nvSpPr>
            <p:cNvPr id="5132" name="Text Box 16"/>
            <p:cNvSpPr txBox="1">
              <a:spLocks noChangeArrowheads="1"/>
            </p:cNvSpPr>
            <p:nvPr/>
          </p:nvSpPr>
          <p:spPr bwMode="auto">
            <a:xfrm>
              <a:off x="1752600" y="5029200"/>
              <a:ext cx="2743200" cy="485775"/>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a:solidFill>
                    <a:schemeClr val="bg1"/>
                  </a:solidFill>
                </a:rPr>
                <a:t>Search for Happiness </a:t>
              </a:r>
              <a:br>
                <a:rPr lang="en-US" sz="1600" b="1">
                  <a:solidFill>
                    <a:schemeClr val="bg1"/>
                  </a:solidFill>
                </a:rPr>
              </a:br>
              <a:r>
                <a:rPr lang="en-US" sz="1600" b="1">
                  <a:solidFill>
                    <a:schemeClr val="bg1"/>
                  </a:solidFill>
                </a:rPr>
                <a:t>&amp; Meaning</a:t>
              </a:r>
              <a:endParaRPr lang="en-US" sz="1600"/>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147" name="TextBox 4"/>
          <p:cNvSpPr txBox="1">
            <a:spLocks noChangeArrowheads="1"/>
          </p:cNvSpPr>
          <p:nvPr/>
        </p:nvSpPr>
        <p:spPr bwMode="auto">
          <a:xfrm>
            <a:off x="1143000" y="1260198"/>
            <a:ext cx="7848600" cy="519113"/>
          </a:xfrm>
          <a:prstGeom prst="rect">
            <a:avLst/>
          </a:prstGeom>
          <a:noFill/>
          <a:ln w="9525">
            <a:noFill/>
            <a:miter lim="800000"/>
            <a:headEnd/>
            <a:tailEnd/>
          </a:ln>
        </p:spPr>
        <p:txBody>
          <a:bodyPr>
            <a:spAutoFit/>
          </a:bodyPr>
          <a:lstStyle/>
          <a:p>
            <a:r>
              <a:rPr lang="en-US" sz="2800" b="1" dirty="0"/>
              <a:t>God Reveals Himself To Us</a:t>
            </a:r>
          </a:p>
        </p:txBody>
      </p:sp>
      <p:pic>
        <p:nvPicPr>
          <p:cNvPr id="6148" name="Picture 8" descr="&#10;Cross(lr).jpg                                                  00000026DISK_IMG                       8EF45680:"/>
          <p:cNvPicPr>
            <a:picLocks noChangeAspect="1" noChangeArrowheads="1"/>
          </p:cNvPicPr>
          <p:nvPr/>
        </p:nvPicPr>
        <p:blipFill>
          <a:blip r:embed="rId4" cstate="print"/>
          <a:srcRect/>
          <a:stretch>
            <a:fillRect/>
          </a:stretch>
        </p:blipFill>
        <p:spPr bwMode="auto">
          <a:xfrm rot="265440">
            <a:off x="5918420" y="1305511"/>
            <a:ext cx="2428875" cy="4945062"/>
          </a:xfrm>
          <a:prstGeom prst="rect">
            <a:avLst/>
          </a:prstGeom>
          <a:noFill/>
          <a:ln w="9525">
            <a:noFill/>
            <a:miter lim="800000"/>
            <a:headEnd/>
            <a:tailEnd/>
          </a:ln>
        </p:spPr>
      </p:pic>
      <p:sp>
        <p:nvSpPr>
          <p:cNvPr id="6149" name="Text Box 10"/>
          <p:cNvSpPr txBox="1">
            <a:spLocks noChangeArrowheads="1"/>
          </p:cNvSpPr>
          <p:nvPr/>
        </p:nvSpPr>
        <p:spPr bwMode="auto">
          <a:xfrm rot="-761898">
            <a:off x="6208632" y="3132707"/>
            <a:ext cx="1482725" cy="168275"/>
          </a:xfrm>
          <a:prstGeom prst="rect">
            <a:avLst/>
          </a:prstGeom>
          <a:noFill/>
          <a:ln w="9525">
            <a:noFill/>
            <a:miter lim="800000"/>
            <a:headEnd/>
            <a:tailEnd/>
          </a:ln>
        </p:spPr>
        <p:txBody>
          <a:bodyPr>
            <a:spAutoFit/>
          </a:bodyPr>
          <a:lstStyle/>
          <a:p>
            <a:pPr algn="r">
              <a:spcBef>
                <a:spcPct val="50000"/>
              </a:spcBef>
            </a:pPr>
            <a:r>
              <a:rPr lang="en-US" sz="500" dirty="0">
                <a:solidFill>
                  <a:schemeClr val="bg1">
                    <a:lumMod val="50000"/>
                  </a:schemeClr>
                </a:solidFill>
              </a:rPr>
              <a:t>© </a:t>
            </a:r>
            <a:r>
              <a:rPr lang="en-US" sz="500" dirty="0" err="1">
                <a:solidFill>
                  <a:schemeClr val="bg1">
                    <a:lumMod val="50000"/>
                  </a:schemeClr>
                </a:solidFill>
              </a:rPr>
              <a:t>Bragin</a:t>
            </a:r>
            <a:r>
              <a:rPr lang="en-US" sz="500" dirty="0">
                <a:solidFill>
                  <a:schemeClr val="bg1">
                    <a:lumMod val="50000"/>
                  </a:schemeClr>
                </a:solidFill>
              </a:rPr>
              <a:t> Alexey/Shutterstock.com </a:t>
            </a:r>
          </a:p>
        </p:txBody>
      </p:sp>
      <p:sp>
        <p:nvSpPr>
          <p:cNvPr id="9225" name="Text Box 9"/>
          <p:cNvSpPr txBox="1">
            <a:spLocks noChangeArrowheads="1"/>
          </p:cNvSpPr>
          <p:nvPr/>
        </p:nvSpPr>
        <p:spPr bwMode="auto">
          <a:xfrm>
            <a:off x="1245334" y="2308017"/>
            <a:ext cx="5257800" cy="2482850"/>
          </a:xfrm>
          <a:prstGeom prst="rect">
            <a:avLst/>
          </a:prstGeom>
          <a:noFill/>
          <a:ln w="9525">
            <a:noFill/>
            <a:miter lim="800000"/>
            <a:headEnd/>
            <a:tailEnd/>
          </a:ln>
        </p:spPr>
        <p:txBody>
          <a:bodyPr>
            <a:spAutoFit/>
          </a:bodyPr>
          <a:lstStyle/>
          <a:p>
            <a:pPr marL="457200" indent="-411163">
              <a:lnSpc>
                <a:spcPct val="114000"/>
              </a:lnSpc>
              <a:spcBef>
                <a:spcPct val="50000"/>
              </a:spcBef>
              <a:buFont typeface="Wingdings" pitchFamily="2" charset="2"/>
              <a:buAutoNum type="arabicPeriod"/>
              <a:tabLst>
                <a:tab pos="287338" algn="l"/>
              </a:tabLst>
            </a:pPr>
            <a:r>
              <a:rPr lang="en-US" sz="2000" dirty="0"/>
              <a:t>How have you experienced God?</a:t>
            </a:r>
            <a:br>
              <a:rPr lang="en-US" sz="2000" dirty="0"/>
            </a:br>
            <a:r>
              <a:rPr lang="en-US" sz="2000" dirty="0"/>
              <a:t>Briefly describe.</a:t>
            </a:r>
          </a:p>
          <a:p>
            <a:pPr marL="457200" indent="-411163">
              <a:lnSpc>
                <a:spcPct val="114000"/>
              </a:lnSpc>
              <a:spcBef>
                <a:spcPct val="50000"/>
              </a:spcBef>
              <a:buFont typeface="Wingdings" pitchFamily="2" charset="2"/>
              <a:buAutoNum type="arabicPeriod"/>
              <a:tabLst>
                <a:tab pos="287338" algn="l"/>
              </a:tabLst>
            </a:pPr>
            <a:r>
              <a:rPr lang="en-US" sz="2000" dirty="0"/>
              <a:t>Are any of these means of revelation</a:t>
            </a:r>
            <a:br>
              <a:rPr lang="en-US" sz="2000" dirty="0"/>
            </a:br>
            <a:r>
              <a:rPr lang="en-US" sz="2000" dirty="0"/>
              <a:t>unfamiliar to you?</a:t>
            </a:r>
          </a:p>
          <a:p>
            <a:pPr marL="457200" indent="-411163">
              <a:lnSpc>
                <a:spcPct val="114000"/>
              </a:lnSpc>
              <a:spcBef>
                <a:spcPct val="50000"/>
              </a:spcBef>
              <a:buFont typeface="Wingdings" pitchFamily="2" charset="2"/>
              <a:buAutoNum type="arabicPeriod"/>
              <a:tabLst>
                <a:tab pos="287338" algn="l"/>
              </a:tabLst>
            </a:pPr>
            <a:r>
              <a:rPr lang="en-US" sz="2000" dirty="0"/>
              <a:t>Why do you think these are </a:t>
            </a:r>
            <a:br>
              <a:rPr lang="en-US" sz="2000" dirty="0"/>
            </a:br>
            <a:r>
              <a:rPr lang="en-US" sz="2000" dirty="0"/>
              <a:t>unfamiliar to you?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171" name="TextBox 4"/>
          <p:cNvSpPr txBox="1">
            <a:spLocks noChangeArrowheads="1"/>
          </p:cNvSpPr>
          <p:nvPr/>
        </p:nvSpPr>
        <p:spPr bwMode="auto">
          <a:xfrm>
            <a:off x="914400" y="949266"/>
            <a:ext cx="7720013" cy="946150"/>
          </a:xfrm>
          <a:prstGeom prst="rect">
            <a:avLst/>
          </a:prstGeom>
          <a:noFill/>
          <a:ln w="9525">
            <a:noFill/>
            <a:miter lim="800000"/>
            <a:headEnd/>
            <a:tailEnd/>
          </a:ln>
        </p:spPr>
        <p:txBody>
          <a:bodyPr>
            <a:spAutoFit/>
          </a:bodyPr>
          <a:lstStyle/>
          <a:p>
            <a:pPr>
              <a:spcBef>
                <a:spcPct val="50000"/>
              </a:spcBef>
            </a:pPr>
            <a:r>
              <a:rPr lang="en-US" sz="2800" b="1" dirty="0"/>
              <a:t>Encountering God in the</a:t>
            </a:r>
          </a:p>
          <a:p>
            <a:r>
              <a:rPr lang="en-US" sz="2800" b="1" dirty="0" smtClean="0">
                <a:solidFill>
                  <a:srgbClr val="3366FF"/>
                </a:solidFill>
              </a:rPr>
              <a:t>Search </a:t>
            </a:r>
            <a:r>
              <a:rPr lang="en-US" sz="2800" b="1" dirty="0">
                <a:solidFill>
                  <a:srgbClr val="3366FF"/>
                </a:solidFill>
              </a:rPr>
              <a:t>for Happiness and Meaning</a:t>
            </a:r>
          </a:p>
        </p:txBody>
      </p:sp>
      <p:sp>
        <p:nvSpPr>
          <p:cNvPr id="7172" name="Text Box 6"/>
          <p:cNvSpPr txBox="1">
            <a:spLocks noChangeArrowheads="1"/>
          </p:cNvSpPr>
          <p:nvPr/>
        </p:nvSpPr>
        <p:spPr bwMode="auto">
          <a:xfrm>
            <a:off x="1066800" y="0"/>
            <a:ext cx="762000" cy="366713"/>
          </a:xfrm>
          <a:prstGeom prst="rect">
            <a:avLst/>
          </a:prstGeom>
          <a:noFill/>
          <a:ln w="9525">
            <a:noFill/>
            <a:miter lim="800000"/>
            <a:headEnd/>
            <a:tailEnd/>
          </a:ln>
        </p:spPr>
        <p:txBody>
          <a:bodyPr>
            <a:spAutoFit/>
          </a:bodyPr>
          <a:lstStyle/>
          <a:p>
            <a:pPr>
              <a:spcBef>
                <a:spcPct val="50000"/>
              </a:spcBef>
            </a:pPr>
            <a:endParaRPr lang="en-US"/>
          </a:p>
        </p:txBody>
      </p:sp>
      <p:sp>
        <p:nvSpPr>
          <p:cNvPr id="7173" name="Text Box 7"/>
          <p:cNvSpPr txBox="1">
            <a:spLocks noChangeArrowheads="1"/>
          </p:cNvSpPr>
          <p:nvPr/>
        </p:nvSpPr>
        <p:spPr bwMode="auto">
          <a:xfrm>
            <a:off x="2057400" y="381000"/>
            <a:ext cx="1524000" cy="457200"/>
          </a:xfrm>
          <a:prstGeom prst="rect">
            <a:avLst/>
          </a:prstGeom>
          <a:noFill/>
          <a:ln w="9525">
            <a:noFill/>
            <a:miter lim="800000"/>
            <a:headEnd/>
            <a:tailEnd/>
          </a:ln>
        </p:spPr>
        <p:txBody>
          <a:bodyPr>
            <a:spAutoFit/>
          </a:bodyPr>
          <a:lstStyle/>
          <a:p>
            <a:pPr algn="ctr">
              <a:spcBef>
                <a:spcPct val="50000"/>
              </a:spcBef>
            </a:pPr>
            <a:endParaRPr lang="en-US" sz="2400"/>
          </a:p>
        </p:txBody>
      </p:sp>
      <p:sp>
        <p:nvSpPr>
          <p:cNvPr id="7174" name="Text Box 11"/>
          <p:cNvSpPr txBox="1">
            <a:spLocks noChangeArrowheads="1"/>
          </p:cNvSpPr>
          <p:nvPr/>
        </p:nvSpPr>
        <p:spPr bwMode="auto">
          <a:xfrm>
            <a:off x="5867400" y="4938315"/>
            <a:ext cx="3048000" cy="923330"/>
          </a:xfrm>
          <a:prstGeom prst="rect">
            <a:avLst/>
          </a:prstGeom>
          <a:noFill/>
          <a:ln w="9525">
            <a:noFill/>
            <a:miter lim="800000"/>
            <a:headEnd/>
            <a:tailEnd/>
          </a:ln>
        </p:spPr>
        <p:txBody>
          <a:bodyPr wrap="square">
            <a:spAutoFit/>
          </a:bodyPr>
          <a:lstStyle/>
          <a:p>
            <a:pPr>
              <a:spcBef>
                <a:spcPct val="50000"/>
              </a:spcBef>
            </a:pPr>
            <a:r>
              <a:rPr lang="en-US" b="1" dirty="0">
                <a:solidFill>
                  <a:srgbClr val="3366FF"/>
                </a:solidFill>
              </a:rPr>
              <a:t>How </a:t>
            </a:r>
            <a:r>
              <a:rPr lang="en-US" b="1" dirty="0" smtClean="0">
                <a:solidFill>
                  <a:srgbClr val="3366FF"/>
                </a:solidFill>
              </a:rPr>
              <a:t>does the search for happiness help us to know God?</a:t>
            </a:r>
            <a:r>
              <a:rPr lang="en-US" dirty="0" smtClean="0">
                <a:solidFill>
                  <a:srgbClr val="3366FF"/>
                </a:solidFill>
              </a:rPr>
              <a:t> </a:t>
            </a:r>
            <a:endParaRPr lang="en-US" dirty="0">
              <a:solidFill>
                <a:srgbClr val="3366FF"/>
              </a:solidFill>
            </a:endParaRPr>
          </a:p>
        </p:txBody>
      </p:sp>
      <p:sp>
        <p:nvSpPr>
          <p:cNvPr id="7181" name="Text Box 13"/>
          <p:cNvSpPr txBox="1">
            <a:spLocks noChangeArrowheads="1"/>
          </p:cNvSpPr>
          <p:nvPr/>
        </p:nvSpPr>
        <p:spPr bwMode="auto">
          <a:xfrm>
            <a:off x="990600" y="2102959"/>
            <a:ext cx="7162800" cy="1135063"/>
          </a:xfrm>
          <a:prstGeom prst="rect">
            <a:avLst/>
          </a:prstGeom>
          <a:noFill/>
          <a:ln w="9525">
            <a:noFill/>
            <a:miter lim="800000"/>
            <a:headEnd/>
            <a:tailEnd/>
          </a:ln>
        </p:spPr>
        <p:txBody>
          <a:bodyPr>
            <a:spAutoFit/>
          </a:bodyPr>
          <a:lstStyle/>
          <a:p>
            <a:pPr>
              <a:lnSpc>
                <a:spcPct val="114000"/>
              </a:lnSpc>
              <a:spcBef>
                <a:spcPct val="50000"/>
              </a:spcBef>
            </a:pPr>
            <a:r>
              <a:rPr lang="en-US" sz="2000" dirty="0"/>
              <a:t>Songs, art, movies, literature, and poetry often </a:t>
            </a:r>
            <a:r>
              <a:rPr lang="en-US" sz="2000" dirty="0" smtClean="0"/>
              <a:t>speak to the human </a:t>
            </a:r>
            <a:r>
              <a:rPr lang="en-US" sz="2000" dirty="0"/>
              <a:t>recognition that there is more to life than what is </a:t>
            </a:r>
            <a:r>
              <a:rPr lang="en-US" sz="2000" dirty="0" smtClean="0"/>
              <a:t>only experienced </a:t>
            </a:r>
            <a:r>
              <a:rPr lang="en-US" sz="2000" dirty="0"/>
              <a:t>through the five </a:t>
            </a:r>
            <a:r>
              <a:rPr lang="en-US" sz="2000" dirty="0" smtClean="0"/>
              <a:t>senses. </a:t>
            </a:r>
            <a:endParaRPr lang="en-US" sz="2000" dirty="0"/>
          </a:p>
        </p:txBody>
      </p:sp>
      <p:sp>
        <p:nvSpPr>
          <p:cNvPr id="2" name="Text Box 14"/>
          <p:cNvSpPr txBox="1">
            <a:spLocks noChangeArrowheads="1"/>
          </p:cNvSpPr>
          <p:nvPr/>
        </p:nvSpPr>
        <p:spPr bwMode="auto">
          <a:xfrm>
            <a:off x="1295400" y="3488004"/>
            <a:ext cx="6705600" cy="1200329"/>
          </a:xfrm>
          <a:prstGeom prst="rect">
            <a:avLst/>
          </a:prstGeom>
          <a:noFill/>
          <a:ln w="9525">
            <a:noFill/>
            <a:miter lim="800000"/>
            <a:headEnd/>
            <a:tailEnd/>
          </a:ln>
        </p:spPr>
        <p:txBody>
          <a:bodyPr>
            <a:spAutoFit/>
          </a:bodyPr>
          <a:lstStyle/>
          <a:p>
            <a:pPr marL="0" lvl="1" indent="-285750">
              <a:spcBef>
                <a:spcPct val="50000"/>
              </a:spcBef>
              <a:buFont typeface="Arial" charset="0"/>
              <a:buChar char="•"/>
            </a:pPr>
            <a:r>
              <a:rPr lang="en-US" dirty="0" smtClean="0"/>
              <a:t>We came from God and are going toward him. </a:t>
            </a:r>
          </a:p>
          <a:p>
            <a:pPr marL="0" lvl="1" indent="-285750">
              <a:spcBef>
                <a:spcPct val="50000"/>
              </a:spcBef>
              <a:buFont typeface="Arial" charset="0"/>
              <a:buChar char="•"/>
            </a:pPr>
            <a:r>
              <a:rPr lang="en-US" dirty="0" smtClean="0"/>
              <a:t>Our ultimate desire is union with God.</a:t>
            </a:r>
            <a:endParaRPr lang="en-US" dirty="0"/>
          </a:p>
          <a:p>
            <a:pPr marL="0" lvl="1" indent="-285750">
              <a:spcBef>
                <a:spcPct val="50000"/>
              </a:spcBef>
              <a:buFont typeface="Arial" charset="0"/>
              <a:buChar char="•"/>
            </a:pPr>
            <a:r>
              <a:rPr lang="en-US" dirty="0" smtClean="0"/>
              <a:t>Happiness is </a:t>
            </a:r>
            <a:r>
              <a:rPr lang="en-US" dirty="0"/>
              <a:t>found only in a life fully committed to God.</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195"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dirty="0"/>
              <a:t>Encountering God in </a:t>
            </a:r>
            <a:r>
              <a:rPr lang="en-US" sz="2800" b="1" dirty="0">
                <a:solidFill>
                  <a:srgbClr val="3366FF"/>
                </a:solidFill>
              </a:rPr>
              <a:t>the Bible</a:t>
            </a:r>
          </a:p>
        </p:txBody>
      </p:sp>
      <p:sp>
        <p:nvSpPr>
          <p:cNvPr id="8198" name="Text Box 11"/>
          <p:cNvSpPr txBox="1">
            <a:spLocks noChangeArrowheads="1"/>
          </p:cNvSpPr>
          <p:nvPr/>
        </p:nvSpPr>
        <p:spPr bwMode="auto">
          <a:xfrm>
            <a:off x="5588724" y="4829346"/>
            <a:ext cx="2667000" cy="646331"/>
          </a:xfrm>
          <a:prstGeom prst="rect">
            <a:avLst/>
          </a:prstGeom>
          <a:noFill/>
          <a:ln w="9525">
            <a:noFill/>
            <a:miter lim="800000"/>
            <a:headEnd/>
            <a:tailEnd/>
          </a:ln>
        </p:spPr>
        <p:txBody>
          <a:bodyPr wrap="square">
            <a:spAutoFit/>
          </a:bodyPr>
          <a:lstStyle/>
          <a:p>
            <a:pPr>
              <a:spcBef>
                <a:spcPct val="50000"/>
              </a:spcBef>
            </a:pPr>
            <a:r>
              <a:rPr lang="en-US" b="1" dirty="0">
                <a:solidFill>
                  <a:srgbClr val="3366FF"/>
                </a:solidFill>
              </a:rPr>
              <a:t>How </a:t>
            </a:r>
            <a:r>
              <a:rPr lang="en-US" b="1" dirty="0" smtClean="0">
                <a:solidFill>
                  <a:srgbClr val="3366FF"/>
                </a:solidFill>
              </a:rPr>
              <a:t>does the Bible help us to know God?</a:t>
            </a:r>
            <a:r>
              <a:rPr lang="en-US" dirty="0" smtClean="0">
                <a:solidFill>
                  <a:srgbClr val="3366FF"/>
                </a:solidFill>
              </a:rPr>
              <a:t> </a:t>
            </a:r>
            <a:endParaRPr lang="en-US" dirty="0">
              <a:solidFill>
                <a:srgbClr val="3366FF"/>
              </a:solidFill>
            </a:endParaRPr>
          </a:p>
        </p:txBody>
      </p:sp>
      <p:pic>
        <p:nvPicPr>
          <p:cNvPr id="8197" name="Picture 9" descr="John.jpg                                                       00000026DISK_IMG                       8EF45680:"/>
          <p:cNvPicPr>
            <a:picLocks noChangeAspect="1" noChangeArrowheads="1"/>
          </p:cNvPicPr>
          <p:nvPr/>
        </p:nvPicPr>
        <p:blipFill>
          <a:blip r:embed="rId4" cstate="print"/>
          <a:srcRect/>
          <a:stretch>
            <a:fillRect/>
          </a:stretch>
        </p:blipFill>
        <p:spPr bwMode="auto">
          <a:xfrm rot="-367904">
            <a:off x="298970" y="2798022"/>
            <a:ext cx="4038600" cy="2960687"/>
          </a:xfrm>
          <a:prstGeom prst="rect">
            <a:avLst/>
          </a:prstGeom>
          <a:noFill/>
          <a:ln w="9525">
            <a:noFill/>
            <a:miter lim="800000"/>
            <a:headEnd/>
            <a:tailEnd/>
          </a:ln>
        </p:spPr>
      </p:pic>
      <p:sp>
        <p:nvSpPr>
          <p:cNvPr id="2" name="Text Box 8"/>
          <p:cNvSpPr txBox="1">
            <a:spLocks noChangeArrowheads="1"/>
          </p:cNvSpPr>
          <p:nvPr/>
        </p:nvSpPr>
        <p:spPr bwMode="auto">
          <a:xfrm>
            <a:off x="4484141" y="2661087"/>
            <a:ext cx="3886200" cy="1495425"/>
          </a:xfrm>
          <a:prstGeom prst="rect">
            <a:avLst/>
          </a:prstGeom>
          <a:noFill/>
          <a:ln w="9525">
            <a:noFill/>
            <a:miter lim="800000"/>
            <a:headEnd/>
            <a:tailEnd/>
          </a:ln>
        </p:spPr>
        <p:txBody>
          <a:bodyPr>
            <a:spAutoFit/>
          </a:bodyPr>
          <a:lstStyle/>
          <a:p>
            <a:pPr>
              <a:lnSpc>
                <a:spcPct val="114000"/>
              </a:lnSpc>
              <a:spcBef>
                <a:spcPct val="50000"/>
              </a:spcBef>
            </a:pPr>
            <a:r>
              <a:rPr lang="en-US" sz="2000" dirty="0"/>
              <a:t>The Holy Spirit inspired the Bible’s human authors in writing what God wanted to reveal for our salvation.</a:t>
            </a:r>
          </a:p>
        </p:txBody>
      </p:sp>
      <p:sp>
        <p:nvSpPr>
          <p:cNvPr id="8200" name="Text Box 10"/>
          <p:cNvSpPr txBox="1">
            <a:spLocks noChangeArrowheads="1"/>
          </p:cNvSpPr>
          <p:nvPr/>
        </p:nvSpPr>
        <p:spPr bwMode="auto">
          <a:xfrm rot="-274665">
            <a:off x="2811824" y="5435650"/>
            <a:ext cx="1450975" cy="168275"/>
          </a:xfrm>
          <a:prstGeom prst="rect">
            <a:avLst/>
          </a:prstGeom>
          <a:noFill/>
          <a:ln w="9525">
            <a:noFill/>
            <a:miter lim="800000"/>
            <a:headEnd/>
            <a:tailEnd/>
          </a:ln>
        </p:spPr>
        <p:txBody>
          <a:bodyPr>
            <a:spAutoFit/>
          </a:bodyPr>
          <a:lstStyle/>
          <a:p>
            <a:pPr>
              <a:spcBef>
                <a:spcPct val="50000"/>
              </a:spcBef>
            </a:pPr>
            <a:r>
              <a:rPr lang="en-US" sz="500" dirty="0"/>
              <a:t>© Margaret </a:t>
            </a:r>
            <a:r>
              <a:rPr lang="en-US" sz="500" dirty="0" smtClean="0"/>
              <a:t>M. </a:t>
            </a:r>
            <a:r>
              <a:rPr lang="en-US" sz="500" dirty="0"/>
              <a:t>Stewart /Shutterstock.com</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219"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dirty="0"/>
              <a:t>Encountering God Through </a:t>
            </a:r>
            <a:r>
              <a:rPr lang="en-US" sz="2800" b="1" dirty="0">
                <a:solidFill>
                  <a:srgbClr val="3366FF"/>
                </a:solidFill>
              </a:rPr>
              <a:t>Love</a:t>
            </a:r>
          </a:p>
        </p:txBody>
      </p:sp>
      <p:sp>
        <p:nvSpPr>
          <p:cNvPr id="9220" name="Text Box 6"/>
          <p:cNvSpPr txBox="1">
            <a:spLocks noChangeArrowheads="1"/>
          </p:cNvSpPr>
          <p:nvPr/>
        </p:nvSpPr>
        <p:spPr bwMode="auto">
          <a:xfrm>
            <a:off x="914400" y="1752600"/>
            <a:ext cx="7162800" cy="701675"/>
          </a:xfrm>
          <a:prstGeom prst="rect">
            <a:avLst/>
          </a:prstGeom>
          <a:noFill/>
          <a:ln w="9525">
            <a:noFill/>
            <a:miter lim="800000"/>
            <a:headEnd/>
            <a:tailEnd/>
          </a:ln>
        </p:spPr>
        <p:txBody>
          <a:bodyPr>
            <a:spAutoFit/>
          </a:bodyPr>
          <a:lstStyle/>
          <a:p>
            <a:pPr>
              <a:spcBef>
                <a:spcPct val="50000"/>
              </a:spcBef>
            </a:pPr>
            <a:r>
              <a:rPr lang="en-US" sz="2000"/>
              <a:t>Saint Augustine of Hippo (354</a:t>
            </a:r>
            <a:r>
              <a:rPr lang="en-US" sz="2000">
                <a:cs typeface="Arial" charset="0"/>
              </a:rPr>
              <a:t>–</a:t>
            </a:r>
            <a:r>
              <a:rPr lang="en-US" sz="2000"/>
              <a:t>430) proposed four “objects” </a:t>
            </a:r>
            <a:br>
              <a:rPr lang="en-US" sz="2000"/>
            </a:br>
            <a:r>
              <a:rPr lang="en-US" sz="2000"/>
              <a:t>that we should love:</a:t>
            </a:r>
          </a:p>
        </p:txBody>
      </p:sp>
      <p:sp>
        <p:nvSpPr>
          <p:cNvPr id="13323" name="Text Box 11"/>
          <p:cNvSpPr txBox="1">
            <a:spLocks noChangeArrowheads="1"/>
          </p:cNvSpPr>
          <p:nvPr/>
        </p:nvSpPr>
        <p:spPr bwMode="auto">
          <a:xfrm>
            <a:off x="1295400" y="2743200"/>
            <a:ext cx="6934200" cy="1768475"/>
          </a:xfrm>
          <a:prstGeom prst="rect">
            <a:avLst/>
          </a:prstGeom>
          <a:noFill/>
          <a:ln w="9525">
            <a:noFill/>
            <a:miter lim="800000"/>
            <a:headEnd/>
            <a:tailEnd/>
          </a:ln>
        </p:spPr>
        <p:txBody>
          <a:bodyPr>
            <a:spAutoFit/>
          </a:bodyPr>
          <a:lstStyle/>
          <a:p>
            <a:pPr marL="0" lvl="1" indent="-285750">
              <a:spcBef>
                <a:spcPct val="50000"/>
              </a:spcBef>
              <a:buFontTx/>
              <a:buChar char="•"/>
            </a:pPr>
            <a:r>
              <a:rPr lang="en-US" sz="2000" b="1"/>
              <a:t>God </a:t>
            </a:r>
            <a:r>
              <a:rPr lang="en-US" sz="2000"/>
              <a:t>deserves love above all created things.</a:t>
            </a:r>
          </a:p>
          <a:p>
            <a:pPr marL="0" lvl="1" indent="-285750">
              <a:spcBef>
                <a:spcPct val="50000"/>
              </a:spcBef>
              <a:buFontTx/>
              <a:buChar char="•"/>
            </a:pPr>
            <a:r>
              <a:rPr lang="en-US" sz="2000"/>
              <a:t>Love of </a:t>
            </a:r>
            <a:r>
              <a:rPr lang="en-US" sz="2000" b="1"/>
              <a:t>neighbor</a:t>
            </a:r>
            <a:r>
              <a:rPr lang="en-US" sz="2000"/>
              <a:t> is inseparable from love of God.</a:t>
            </a:r>
          </a:p>
          <a:p>
            <a:pPr marL="0" lvl="1" indent="-285750">
              <a:spcBef>
                <a:spcPct val="50000"/>
              </a:spcBef>
              <a:buFontTx/>
              <a:buChar char="•"/>
            </a:pPr>
            <a:r>
              <a:rPr lang="en-US" sz="2000" b="1"/>
              <a:t>Self-love</a:t>
            </a:r>
            <a:r>
              <a:rPr lang="en-US" sz="2000"/>
              <a:t> knows God is imprinted on our hearts.</a:t>
            </a:r>
          </a:p>
          <a:p>
            <a:pPr marL="0" lvl="1" indent="-285750">
              <a:spcBef>
                <a:spcPct val="50000"/>
              </a:spcBef>
              <a:buFontTx/>
              <a:buChar char="•"/>
            </a:pPr>
            <a:r>
              <a:rPr lang="en-US" sz="2000" b="1"/>
              <a:t>Our body</a:t>
            </a:r>
            <a:r>
              <a:rPr lang="en-US" sz="2000"/>
              <a:t> is one of God’s masterpieces.</a:t>
            </a:r>
          </a:p>
        </p:txBody>
      </p:sp>
      <p:sp>
        <p:nvSpPr>
          <p:cNvPr id="9222" name="Text Box 11"/>
          <p:cNvSpPr txBox="1">
            <a:spLocks noChangeArrowheads="1"/>
          </p:cNvSpPr>
          <p:nvPr/>
        </p:nvSpPr>
        <p:spPr bwMode="auto">
          <a:xfrm>
            <a:off x="5943600" y="5029200"/>
            <a:ext cx="2590800" cy="646331"/>
          </a:xfrm>
          <a:prstGeom prst="rect">
            <a:avLst/>
          </a:prstGeom>
          <a:noFill/>
          <a:ln w="9525">
            <a:noFill/>
            <a:miter lim="800000"/>
            <a:headEnd/>
            <a:tailEnd/>
          </a:ln>
        </p:spPr>
        <p:txBody>
          <a:bodyPr wrap="square">
            <a:spAutoFit/>
          </a:bodyPr>
          <a:lstStyle/>
          <a:p>
            <a:pPr>
              <a:spcBef>
                <a:spcPct val="50000"/>
              </a:spcBef>
            </a:pPr>
            <a:r>
              <a:rPr lang="en-US" b="1" dirty="0">
                <a:solidFill>
                  <a:srgbClr val="3366FF"/>
                </a:solidFill>
              </a:rPr>
              <a:t>How </a:t>
            </a:r>
            <a:r>
              <a:rPr lang="en-US" b="1" dirty="0" smtClean="0">
                <a:solidFill>
                  <a:srgbClr val="3366FF"/>
                </a:solidFill>
              </a:rPr>
              <a:t>does love help us to know God?</a:t>
            </a:r>
            <a:r>
              <a:rPr lang="en-US" dirty="0" smtClean="0">
                <a:solidFill>
                  <a:srgbClr val="3366FF"/>
                </a:solidFill>
              </a:rPr>
              <a:t> </a:t>
            </a:r>
            <a:endParaRPr lang="en-US" dirty="0">
              <a:solidFill>
                <a:srgbClr val="3366FF"/>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243" name="Text Box 9"/>
          <p:cNvSpPr txBox="1">
            <a:spLocks noChangeArrowheads="1"/>
          </p:cNvSpPr>
          <p:nvPr/>
        </p:nvSpPr>
        <p:spPr bwMode="auto">
          <a:xfrm>
            <a:off x="1600200" y="1949136"/>
            <a:ext cx="6553200" cy="794064"/>
          </a:xfrm>
          <a:prstGeom prst="rect">
            <a:avLst/>
          </a:prstGeom>
          <a:noFill/>
          <a:ln w="9525">
            <a:noFill/>
            <a:miter lim="800000"/>
            <a:headEnd/>
            <a:tailEnd/>
          </a:ln>
        </p:spPr>
        <p:txBody>
          <a:bodyPr>
            <a:spAutoFit/>
          </a:bodyPr>
          <a:lstStyle/>
          <a:p>
            <a:pPr marL="0" lvl="1">
              <a:lnSpc>
                <a:spcPct val="114000"/>
              </a:lnSpc>
              <a:spcBef>
                <a:spcPct val="50000"/>
              </a:spcBef>
            </a:pPr>
            <a:r>
              <a:rPr lang="en-US" sz="2000" dirty="0" smtClean="0"/>
              <a:t>The Church </a:t>
            </a:r>
            <a:r>
              <a:rPr lang="en-US" sz="2000" dirty="0"/>
              <a:t>Fathers saw God through “natural revelation” with humanity as the summit.</a:t>
            </a:r>
          </a:p>
        </p:txBody>
      </p:sp>
      <p:sp>
        <p:nvSpPr>
          <p:cNvPr id="10244" name="TextBox 4"/>
          <p:cNvSpPr txBox="1">
            <a:spLocks noChangeArrowheads="1"/>
          </p:cNvSpPr>
          <p:nvPr/>
        </p:nvSpPr>
        <p:spPr bwMode="auto">
          <a:xfrm>
            <a:off x="609600" y="947318"/>
            <a:ext cx="7848600" cy="519113"/>
          </a:xfrm>
          <a:prstGeom prst="rect">
            <a:avLst/>
          </a:prstGeom>
          <a:noFill/>
          <a:ln w="9525">
            <a:noFill/>
            <a:miter lim="800000"/>
            <a:headEnd/>
            <a:tailEnd/>
          </a:ln>
        </p:spPr>
        <p:txBody>
          <a:bodyPr>
            <a:spAutoFit/>
          </a:bodyPr>
          <a:lstStyle/>
          <a:p>
            <a:pPr algn="ctr">
              <a:spcBef>
                <a:spcPct val="50000"/>
              </a:spcBef>
            </a:pPr>
            <a:r>
              <a:rPr lang="en-US" sz="2800" b="1" dirty="0"/>
              <a:t>Encountering God in </a:t>
            </a:r>
            <a:r>
              <a:rPr lang="en-US" sz="2800" b="1" dirty="0">
                <a:solidFill>
                  <a:srgbClr val="3366FF"/>
                </a:solidFill>
              </a:rPr>
              <a:t>Creation</a:t>
            </a:r>
          </a:p>
        </p:txBody>
      </p:sp>
      <p:sp>
        <p:nvSpPr>
          <p:cNvPr id="10246" name="Text Box 11"/>
          <p:cNvSpPr txBox="1">
            <a:spLocks noChangeArrowheads="1"/>
          </p:cNvSpPr>
          <p:nvPr/>
        </p:nvSpPr>
        <p:spPr bwMode="auto">
          <a:xfrm>
            <a:off x="3810000" y="5029200"/>
            <a:ext cx="2209800" cy="923330"/>
          </a:xfrm>
          <a:prstGeom prst="rect">
            <a:avLst/>
          </a:prstGeom>
          <a:noFill/>
          <a:ln w="9525">
            <a:noFill/>
            <a:miter lim="800000"/>
            <a:headEnd/>
            <a:tailEnd/>
          </a:ln>
        </p:spPr>
        <p:txBody>
          <a:bodyPr>
            <a:spAutoFit/>
          </a:bodyPr>
          <a:lstStyle/>
          <a:p>
            <a:pPr>
              <a:spcBef>
                <a:spcPct val="50000"/>
              </a:spcBef>
            </a:pPr>
            <a:r>
              <a:rPr lang="en-US" b="1" dirty="0">
                <a:solidFill>
                  <a:srgbClr val="3366FF"/>
                </a:solidFill>
              </a:rPr>
              <a:t>How </a:t>
            </a:r>
            <a:r>
              <a:rPr lang="en-US" b="1" dirty="0" smtClean="0">
                <a:solidFill>
                  <a:srgbClr val="3366FF"/>
                </a:solidFill>
              </a:rPr>
              <a:t>does creation help us to know God?</a:t>
            </a:r>
            <a:r>
              <a:rPr lang="en-US" dirty="0" smtClean="0">
                <a:solidFill>
                  <a:srgbClr val="3366FF"/>
                </a:solidFill>
              </a:rPr>
              <a:t> </a:t>
            </a:r>
            <a:endParaRPr lang="en-US" dirty="0">
              <a:solidFill>
                <a:srgbClr val="3366FF"/>
              </a:solidFill>
            </a:endParaRPr>
          </a:p>
        </p:txBody>
      </p:sp>
      <p:grpSp>
        <p:nvGrpSpPr>
          <p:cNvPr id="2" name="Group 11"/>
          <p:cNvGrpSpPr>
            <a:grpSpLocks/>
          </p:cNvGrpSpPr>
          <p:nvPr/>
        </p:nvGrpSpPr>
        <p:grpSpPr bwMode="auto">
          <a:xfrm>
            <a:off x="2803463" y="3093180"/>
            <a:ext cx="3943303" cy="1596865"/>
            <a:chOff x="719296" y="3429737"/>
            <a:chExt cx="4267200" cy="1219200"/>
          </a:xfrm>
          <a:solidFill>
            <a:srgbClr val="FFC000"/>
          </a:solidFill>
        </p:grpSpPr>
        <p:sp>
          <p:nvSpPr>
            <p:cNvPr id="10253" name="Rectangle 16"/>
            <p:cNvSpPr>
              <a:spLocks noChangeArrowheads="1"/>
            </p:cNvSpPr>
            <p:nvPr/>
          </p:nvSpPr>
          <p:spPr bwMode="auto">
            <a:xfrm>
              <a:off x="719296" y="3429737"/>
              <a:ext cx="4267200" cy="1219200"/>
            </a:xfrm>
            <a:prstGeom prst="rect">
              <a:avLst/>
            </a:prstGeom>
            <a:grpFill/>
            <a:ln>
              <a:headEnd/>
              <a:tailEnd/>
            </a:ln>
          </p:spPr>
          <p:style>
            <a:lnRef idx="1">
              <a:schemeClr val="accent4"/>
            </a:lnRef>
            <a:fillRef idx="2">
              <a:schemeClr val="accent4"/>
            </a:fillRef>
            <a:effectRef idx="1">
              <a:schemeClr val="accent4"/>
            </a:effectRef>
            <a:fontRef idx="minor">
              <a:schemeClr val="dk1"/>
            </a:fontRef>
          </p:style>
          <p:txBody>
            <a:bodyPr wrap="none" anchor="ctr"/>
            <a:lstStyle/>
            <a:p>
              <a:endParaRPr lang="en-US"/>
            </a:p>
          </p:txBody>
        </p:sp>
        <p:sp>
          <p:nvSpPr>
            <p:cNvPr id="10252" name="Text Box 13"/>
            <p:cNvSpPr txBox="1">
              <a:spLocks noChangeArrowheads="1"/>
            </p:cNvSpPr>
            <p:nvPr/>
          </p:nvSpPr>
          <p:spPr bwMode="auto">
            <a:xfrm>
              <a:off x="795496" y="3524193"/>
              <a:ext cx="4114800" cy="1030287"/>
            </a:xfrm>
            <a:prstGeom prst="rect">
              <a:avLst/>
            </a:prstGeom>
            <a:grpFill/>
            <a:ln w="9525">
              <a:noFill/>
              <a:miter lim="800000"/>
              <a:headEnd/>
              <a:tailEnd/>
            </a:ln>
          </p:spPr>
          <p:txBody>
            <a:bodyPr>
              <a:spAutoFit/>
            </a:bodyPr>
            <a:lstStyle/>
            <a:p>
              <a:pPr algn="ctr">
                <a:lnSpc>
                  <a:spcPct val="114000"/>
                </a:lnSpc>
                <a:spcBef>
                  <a:spcPct val="50000"/>
                </a:spcBef>
              </a:pPr>
              <a:r>
                <a:rPr lang="en-US" dirty="0"/>
                <a:t>According to Saint Augustine, nothing created by God </a:t>
              </a:r>
              <a:r>
                <a:rPr lang="en-US" dirty="0" smtClean="0"/>
                <a:t/>
              </a:r>
              <a:br>
                <a:rPr lang="en-US" dirty="0" smtClean="0"/>
              </a:br>
              <a:r>
                <a:rPr lang="en-US" dirty="0" smtClean="0"/>
                <a:t>is </a:t>
              </a:r>
              <a:r>
                <a:rPr lang="en-US" dirty="0"/>
                <a:t>insignificant, not even </a:t>
              </a:r>
              <a:r>
                <a:rPr lang="en-US" dirty="0" smtClean="0"/>
                <a:t/>
              </a:r>
              <a:br>
                <a:rPr lang="en-US" dirty="0" smtClean="0"/>
              </a:br>
              <a:r>
                <a:rPr lang="en-US" dirty="0" smtClean="0"/>
                <a:t>the </a:t>
              </a:r>
              <a:r>
                <a:rPr lang="en-US" dirty="0"/>
                <a:t>tiniest insect.</a:t>
              </a:r>
            </a:p>
          </p:txBody>
        </p:sp>
      </p:grpSp>
      <p:sp>
        <p:nvSpPr>
          <p:cNvPr id="10247" name="Text Box 10"/>
          <p:cNvSpPr txBox="1">
            <a:spLocks noChangeArrowheads="1"/>
          </p:cNvSpPr>
          <p:nvPr/>
        </p:nvSpPr>
        <p:spPr bwMode="auto">
          <a:xfrm rot="21098755">
            <a:off x="1010525" y="4653155"/>
            <a:ext cx="1327150" cy="168275"/>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MilousSK/Shutterstock.com</a:t>
            </a:r>
          </a:p>
        </p:txBody>
      </p:sp>
      <p:pic>
        <p:nvPicPr>
          <p:cNvPr id="10248" name="Picture 12" descr="&#10;EarthMoon.jpg                                                  00000026DISK_IMG                       8EF45680:"/>
          <p:cNvPicPr>
            <a:picLocks noChangeAspect="1" noChangeArrowheads="1"/>
          </p:cNvPicPr>
          <p:nvPr/>
        </p:nvPicPr>
        <p:blipFill>
          <a:blip r:embed="rId4" cstate="print"/>
          <a:srcRect/>
          <a:stretch>
            <a:fillRect/>
          </a:stretch>
        </p:blipFill>
        <p:spPr bwMode="auto">
          <a:xfrm rot="818790">
            <a:off x="7068198" y="3514612"/>
            <a:ext cx="1414538" cy="1253158"/>
          </a:xfrm>
          <a:prstGeom prst="rect">
            <a:avLst/>
          </a:prstGeom>
          <a:noFill/>
          <a:ln w="9525">
            <a:solidFill>
              <a:schemeClr val="tx1"/>
            </a:solidFill>
            <a:miter lim="800000"/>
            <a:headEnd/>
            <a:tailEnd/>
          </a:ln>
          <a:effectLst>
            <a:reflection blurRad="6350" stA="52000" endA="300" endPos="35000" dir="5400000" sy="-100000" algn="bl" rotWithShape="0"/>
          </a:effectLst>
        </p:spPr>
      </p:pic>
      <p:pic>
        <p:nvPicPr>
          <p:cNvPr id="10249" name="Picture 13" descr="HoneyBee.jpg                                                   00000026DISK_IMG                       8EF45680:"/>
          <p:cNvPicPr>
            <a:picLocks noChangeAspect="1" noChangeArrowheads="1"/>
          </p:cNvPicPr>
          <p:nvPr/>
        </p:nvPicPr>
        <p:blipFill>
          <a:blip r:embed="rId5" cstate="print"/>
          <a:srcRect/>
          <a:stretch>
            <a:fillRect/>
          </a:stretch>
        </p:blipFill>
        <p:spPr bwMode="auto">
          <a:xfrm rot="21095508">
            <a:off x="723815" y="3449443"/>
            <a:ext cx="1819733" cy="1213155"/>
          </a:xfrm>
          <a:prstGeom prst="rect">
            <a:avLst/>
          </a:prstGeom>
          <a:noFill/>
          <a:ln w="9525">
            <a:solidFill>
              <a:schemeClr val="tx1"/>
            </a:solidFill>
            <a:miter lim="800000"/>
            <a:headEnd/>
            <a:tailEnd/>
          </a:ln>
          <a:effectLst>
            <a:reflection blurRad="6350" stA="52000" endA="300" endPos="35000" dir="5400000" sy="-100000" algn="bl" rotWithShape="0"/>
          </a:effectLst>
        </p:spPr>
      </p:pic>
      <p:sp>
        <p:nvSpPr>
          <p:cNvPr id="10250" name="Text Box 10"/>
          <p:cNvSpPr txBox="1">
            <a:spLocks noChangeArrowheads="1"/>
          </p:cNvSpPr>
          <p:nvPr/>
        </p:nvSpPr>
        <p:spPr bwMode="auto">
          <a:xfrm rot="828446">
            <a:off x="6826993" y="4704987"/>
            <a:ext cx="1327150" cy="168275"/>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a:t>
            </a:r>
            <a:r>
              <a:rPr lang="en-US" sz="500" dirty="0" err="1">
                <a:solidFill>
                  <a:schemeClr val="bg1">
                    <a:lumMod val="50000"/>
                  </a:schemeClr>
                </a:solidFill>
              </a:rPr>
              <a:t>Beneda</a:t>
            </a:r>
            <a:r>
              <a:rPr lang="en-US" sz="500" dirty="0">
                <a:solidFill>
                  <a:schemeClr val="bg1">
                    <a:lumMod val="50000"/>
                  </a:schemeClr>
                </a:solidFill>
              </a:rPr>
              <a:t> Miroslav/Shutterstock.com</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3382</TotalTime>
  <Words>1364</Words>
  <Application>Microsoft Office PowerPoint</Application>
  <PresentationFormat>On-screen Show (4:3)</PresentationFormat>
  <Paragraphs>118</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vt:lpstr>
      <vt:lpstr>Wingdings</vt:lpstr>
      <vt:lpstr>Default Design</vt:lpstr>
      <vt:lpstr>Finding God and Being Found by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Independent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God &amp; Being Found by God</dc:title>
  <dc:creator>Caren Yang</dc:creator>
  <cp:lastModifiedBy>Brooke Saron</cp:lastModifiedBy>
  <cp:revision>340</cp:revision>
  <dcterms:created xsi:type="dcterms:W3CDTF">2009-06-22T14:27:32Z</dcterms:created>
  <dcterms:modified xsi:type="dcterms:W3CDTF">2015-04-02T17:16:13Z</dcterms:modified>
</cp:coreProperties>
</file>