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376568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Note the three stages of sanctification, as listed in article 21 of the student book. Ask the questions that conclude article 21, “How do those who have died benefit from your prayers? How do you benefit from theirs?” Consider sharing your answers.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the connection between the saints in Heaven and those on earth in the Eucharistic prayers, as in article 22 of the student book. Ask the questions that conclude article 22, “Have you chosen a Confirmation name based on the example of a saint? Who is the saint, and why is he or she meaningful to you?”</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some aspects of Mary’s life and character that come to mind when we say she is “full of grace.”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knot mentioned in the last bullet point means that we were bound by sin, but have been released by Christ.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Mary is the Mother of God because Jesus Christ is the Eternal Son of God who became man. Ask what the Marian feasts of the Immaculate Conception and the Assumption celebrate.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Sum up the chapter by reading and discussing the sidebar in article 19 of the student book, “The Desire to Be Holy.”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invisible dimension of the Church can be seen only with the eyes of faith. Remind the students that Jesus commissioned his Apostles to carry on his work; the Holy Spirit helps the Church to do this, despite the sins of the members.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Explain that the Church is God’s instrument of salvation. Ask how the Church carries out Christ’s saving work (through the Sacraments, preaching, call to community, and so on). Point out that the holiness of the Church on earth is real, but imperfect.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list of ways that we encounter the love of God, found in article 19 of the student book: in Sacred Scripture, in the Sacraments, in personal prayer, in relationships with loved ones, and in learning about the faith. Ask the students how each of these ways could lead us toward holiness.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first and second conversions, as at the end of article 19 of the student book. Ask the students to read the second sidebar in article 19, “Pope Saint John Paul II and the Purification of Memories.” Note that admitting errors and wrongdoing, and asking for and receiving forgiveness, is a lifelong process for each individual as well as for the Church as a whole.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paradox seen in the last two bullet points. Ask why personal efforts and God’s free gift of grace work together in the lives of holy people.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next slide explores this point.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when we choose to cooperate with grace, we can actually contribute to the work of salvation. Ask how our own cooperation with grace can help to sanctify others and build up the Church.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Share an example of actual grace, perhaps from the life of your school’s patron saint or a saint whose memorial is coming up. Or, share an example from your own life.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examples of sacramental graces and graces of state, as in article 20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Is Holy</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t>The Church</a:t>
            </a:r>
          </a:p>
          <a:p>
            <a:pPr marL="0" indent="0" algn="ctr">
              <a:buNone/>
            </a:pPr>
            <a:r>
              <a:rPr lang="en-US" dirty="0"/>
              <a:t>Unit </a:t>
            </a:r>
            <a:r>
              <a:rPr lang="en-US" dirty="0" smtClean="0"/>
              <a:t>2, </a:t>
            </a:r>
            <a:r>
              <a:rPr lang="en-US" dirty="0"/>
              <a:t>Chapter </a:t>
            </a:r>
            <a:r>
              <a:rPr lang="en-US" dirty="0" smtClean="0"/>
              <a:t>5</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TX005555</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Communion of Saints</a:t>
            </a:r>
            <a:endParaRPr lang="en-US" dirty="0"/>
          </a:p>
        </p:txBody>
      </p:sp>
      <p:sp>
        <p:nvSpPr>
          <p:cNvPr id="7" name="Text Placeholder 3"/>
          <p:cNvSpPr>
            <a:spLocks noGrp="1"/>
          </p:cNvSpPr>
          <p:nvPr>
            <p:ph idx="1"/>
          </p:nvPr>
        </p:nvSpPr>
        <p:spPr>
          <a:prstGeom prst="rect">
            <a:avLst/>
          </a:prstGeom>
        </p:spPr>
        <p:txBody>
          <a:bodyPr/>
          <a:lstStyle/>
          <a:p>
            <a:r>
              <a:rPr lang="en-US" dirty="0" smtClean="0"/>
              <a:t>This term refers to the </a:t>
            </a:r>
            <a:br>
              <a:rPr lang="en-US" dirty="0" smtClean="0"/>
            </a:br>
            <a:r>
              <a:rPr lang="en-US" dirty="0" smtClean="0"/>
              <a:t>Church, a communion </a:t>
            </a:r>
            <a:br>
              <a:rPr lang="en-US" dirty="0" smtClean="0"/>
            </a:br>
            <a:r>
              <a:rPr lang="en-US" dirty="0" smtClean="0"/>
              <a:t>of holy people,  .  .  .</a:t>
            </a:r>
          </a:p>
          <a:p>
            <a:r>
              <a:rPr lang="en-US" dirty="0" smtClean="0"/>
              <a:t>those living and those </a:t>
            </a:r>
            <a:br>
              <a:rPr lang="en-US" dirty="0" smtClean="0"/>
            </a:br>
            <a:r>
              <a:rPr lang="en-US" dirty="0" smtClean="0"/>
              <a:t>who are dead but </a:t>
            </a:r>
            <a:br>
              <a:rPr lang="en-US" dirty="0" smtClean="0"/>
            </a:br>
            <a:r>
              <a:rPr lang="en-US" dirty="0" smtClean="0"/>
              <a:t>alive with God.</a:t>
            </a:r>
          </a:p>
          <a:p>
            <a:r>
              <a:rPr lang="en-US" dirty="0" smtClean="0"/>
              <a:t>Love, by its very </a:t>
            </a:r>
            <a:br>
              <a:rPr lang="en-US" dirty="0" smtClean="0"/>
            </a:br>
            <a:r>
              <a:rPr lang="en-US" dirty="0" smtClean="0"/>
              <a:t>nature, brings us </a:t>
            </a:r>
            <a:br>
              <a:rPr lang="en-US" dirty="0" smtClean="0"/>
            </a:br>
            <a:r>
              <a:rPr lang="en-US" dirty="0" smtClean="0"/>
              <a:t>into communion in the Body of Christ. </a:t>
            </a:r>
          </a:p>
          <a:p>
            <a:endParaRPr lang="en-US" dirty="0"/>
          </a:p>
        </p:txBody>
      </p:sp>
      <p:sp>
        <p:nvSpPr>
          <p:cNvPr id="6" name="TextBox 5"/>
          <p:cNvSpPr txBox="1"/>
          <p:nvPr/>
        </p:nvSpPr>
        <p:spPr bwMode="auto">
          <a:xfrm>
            <a:off x="4953000" y="4402723"/>
            <a:ext cx="3304451" cy="169277"/>
          </a:xfrm>
          <a:prstGeom prst="rect">
            <a:avLst/>
          </a:prstGeom>
          <a:noFill/>
          <a:ln w="9525">
            <a:noFill/>
            <a:miter lim="800000"/>
            <a:headEnd/>
            <a:tailEnd/>
          </a:ln>
        </p:spPr>
        <p:txBody>
          <a:bodyPr wrap="square" tIns="0" rtlCol="0">
            <a:spAutoFit/>
          </a:bodyPr>
          <a:lstStyle/>
          <a:p>
            <a:r>
              <a:rPr lang="en-US" sz="800" dirty="0" smtClean="0">
                <a:solidFill>
                  <a:schemeClr val="bg1">
                    <a:lumMod val="65000"/>
                  </a:schemeClr>
                </a:solidFill>
              </a:rPr>
              <a:t>© John Roman Images / Shutterstock.com</a:t>
            </a:r>
            <a:endParaRPr lang="en-US" sz="800" dirty="0">
              <a:solidFill>
                <a:schemeClr val="bg1">
                  <a:lumMod val="65000"/>
                </a:schemeClr>
              </a:solidFill>
            </a:endParaRPr>
          </a:p>
        </p:txBody>
      </p:sp>
      <p:pic>
        <p:nvPicPr>
          <p:cNvPr id="6146" name="Picture 2" descr="C:\Users\bmartinka\Google Drive\SMP files\Church Chapter PPTs\New folder (2)\PPT_Images\C5S10-103855484Shutterstock.jpg"/>
          <p:cNvPicPr>
            <a:picLocks noChangeAspect="1" noChangeArrowheads="1"/>
          </p:cNvPicPr>
          <p:nvPr/>
        </p:nvPicPr>
        <p:blipFill>
          <a:blip r:embed="rId3" cstate="print"/>
          <a:srcRect/>
          <a:stretch>
            <a:fillRect/>
          </a:stretch>
        </p:blipFill>
        <p:spPr bwMode="auto">
          <a:xfrm>
            <a:off x="5084060" y="2027367"/>
            <a:ext cx="3450340" cy="22860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Saints: Models and Intercessors</a:t>
            </a:r>
            <a:endParaRPr lang="en-US" dirty="0"/>
          </a:p>
        </p:txBody>
      </p:sp>
      <p:sp>
        <p:nvSpPr>
          <p:cNvPr id="7" name="Text Placeholder 3"/>
          <p:cNvSpPr>
            <a:spLocks noGrp="1"/>
          </p:cNvSpPr>
          <p:nvPr>
            <p:ph idx="1"/>
          </p:nvPr>
        </p:nvSpPr>
        <p:spPr>
          <a:prstGeom prst="rect">
            <a:avLst/>
          </a:prstGeom>
        </p:spPr>
        <p:txBody>
          <a:bodyPr/>
          <a:lstStyle/>
          <a:p>
            <a:r>
              <a:rPr lang="en-US" dirty="0" smtClean="0"/>
              <a:t>As models of holiness, saints encourage others.</a:t>
            </a:r>
          </a:p>
          <a:p>
            <a:r>
              <a:rPr lang="en-US" dirty="0" smtClean="0"/>
              <a:t>They can pray to God </a:t>
            </a:r>
            <a:br>
              <a:rPr lang="en-US" dirty="0" smtClean="0"/>
            </a:br>
            <a:r>
              <a:rPr lang="en-US" dirty="0" smtClean="0"/>
              <a:t>on our behalf in a </a:t>
            </a:r>
            <a:br>
              <a:rPr lang="en-US" dirty="0" smtClean="0"/>
            </a:br>
            <a:r>
              <a:rPr lang="en-US" dirty="0" smtClean="0"/>
              <a:t>special way.</a:t>
            </a:r>
          </a:p>
          <a:p>
            <a:r>
              <a:rPr lang="en-US" dirty="0" smtClean="0"/>
              <a:t>The Church honors </a:t>
            </a:r>
            <a:br>
              <a:rPr lang="en-US" dirty="0" smtClean="0"/>
            </a:br>
            <a:r>
              <a:rPr lang="en-US" dirty="0" smtClean="0"/>
              <a:t>saints on fixed </a:t>
            </a:r>
            <a:br>
              <a:rPr lang="en-US" dirty="0" smtClean="0"/>
            </a:br>
            <a:r>
              <a:rPr lang="en-US" dirty="0" smtClean="0"/>
              <a:t>days of the year. </a:t>
            </a:r>
          </a:p>
          <a:p>
            <a:endParaRPr lang="en-US" dirty="0"/>
          </a:p>
        </p:txBody>
      </p:sp>
      <p:sp>
        <p:nvSpPr>
          <p:cNvPr id="6" name="TextBox 5"/>
          <p:cNvSpPr txBox="1"/>
          <p:nvPr/>
        </p:nvSpPr>
        <p:spPr bwMode="auto">
          <a:xfrm>
            <a:off x="5181600" y="4966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 Reel / Shutterstock.com</a:t>
            </a:r>
            <a:endParaRPr lang="en-US" sz="800" dirty="0">
              <a:solidFill>
                <a:schemeClr val="bg1">
                  <a:lumMod val="65000"/>
                </a:schemeClr>
              </a:solidFill>
            </a:endParaRPr>
          </a:p>
        </p:txBody>
      </p:sp>
      <p:pic>
        <p:nvPicPr>
          <p:cNvPr id="5122" name="Picture 2" descr="C:\Users\bmartinka\Google Drive\SMP files\Church Chapter PPTs\New folder (2)\PPT_Images\C5S11-43634827Shutterstock.jpg"/>
          <p:cNvPicPr>
            <a:picLocks noChangeAspect="1" noChangeArrowheads="1"/>
          </p:cNvPicPr>
          <p:nvPr/>
        </p:nvPicPr>
        <p:blipFill>
          <a:blip r:embed="rId3" cstate="print"/>
          <a:srcRect l="5863" r="14007"/>
          <a:stretch>
            <a:fillRect/>
          </a:stretch>
        </p:blipFill>
        <p:spPr bwMode="auto">
          <a:xfrm>
            <a:off x="5257800" y="2438400"/>
            <a:ext cx="3124200" cy="2589375"/>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Holiness </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 honors Mary above all other saints.</a:t>
            </a:r>
          </a:p>
          <a:p>
            <a:r>
              <a:rPr lang="en-US" dirty="0" smtClean="0"/>
              <a:t>She was born free </a:t>
            </a:r>
            <a:br>
              <a:rPr lang="en-US" dirty="0" smtClean="0"/>
            </a:br>
            <a:r>
              <a:rPr lang="en-US" dirty="0" smtClean="0"/>
              <a:t>of Original Sin and </a:t>
            </a:r>
            <a:br>
              <a:rPr lang="en-US" dirty="0" smtClean="0"/>
            </a:br>
            <a:r>
              <a:rPr lang="en-US" dirty="0" smtClean="0"/>
              <a:t>remained pure </a:t>
            </a:r>
            <a:br>
              <a:rPr lang="en-US" dirty="0" smtClean="0"/>
            </a:br>
            <a:r>
              <a:rPr lang="en-US" dirty="0" smtClean="0"/>
              <a:t>from personal sin. </a:t>
            </a:r>
          </a:p>
          <a:p>
            <a:r>
              <a:rPr lang="en-US" dirty="0" smtClean="0"/>
              <a:t>Mary’s life is a </a:t>
            </a:r>
            <a:br>
              <a:rPr lang="en-US" dirty="0" smtClean="0"/>
            </a:br>
            <a:r>
              <a:rPr lang="en-US" dirty="0" smtClean="0"/>
              <a:t>model of holiness. </a:t>
            </a:r>
          </a:p>
          <a:p>
            <a:endParaRPr lang="en-US" dirty="0"/>
          </a:p>
        </p:txBody>
      </p:sp>
      <p:sp>
        <p:nvSpPr>
          <p:cNvPr id="6" name="TextBox 5"/>
          <p:cNvSpPr txBox="1"/>
          <p:nvPr/>
        </p:nvSpPr>
        <p:spPr bwMode="auto">
          <a:xfrm>
            <a:off x="5060317" y="54102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OndroM</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5S12-225198148Shutterstock.jpg"/>
          <p:cNvPicPr>
            <a:picLocks noChangeAspect="1" noChangeArrowheads="1"/>
          </p:cNvPicPr>
          <p:nvPr/>
        </p:nvPicPr>
        <p:blipFill>
          <a:blip r:embed="rId3" cstate="print"/>
          <a:srcRect l="6402" t="2460" r="5569"/>
          <a:stretch>
            <a:fillRect/>
          </a:stretch>
        </p:blipFill>
        <p:spPr bwMode="auto">
          <a:xfrm>
            <a:off x="4630968" y="2514600"/>
            <a:ext cx="3979632" cy="2869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Yes</a:t>
            </a:r>
            <a:endParaRPr lang="en-US" dirty="0"/>
          </a:p>
        </p:txBody>
      </p:sp>
      <p:sp>
        <p:nvSpPr>
          <p:cNvPr id="7" name="Text Placeholder 3"/>
          <p:cNvSpPr>
            <a:spLocks noGrp="1"/>
          </p:cNvSpPr>
          <p:nvPr>
            <p:ph idx="1"/>
          </p:nvPr>
        </p:nvSpPr>
        <p:spPr>
          <a:prstGeom prst="rect">
            <a:avLst/>
          </a:prstGeom>
        </p:spPr>
        <p:txBody>
          <a:bodyPr/>
          <a:lstStyle/>
          <a:p>
            <a:r>
              <a:rPr lang="en-US" dirty="0" smtClean="0"/>
              <a:t>Mary modeled the perfect response to God by saying yes to him. </a:t>
            </a:r>
          </a:p>
          <a:p>
            <a:r>
              <a:rPr lang="en-US" dirty="0" smtClean="0"/>
              <a:t>The Church calls Mary the New Eve.</a:t>
            </a:r>
          </a:p>
          <a:p>
            <a:r>
              <a:rPr lang="en-US" dirty="0" smtClean="0"/>
              <a:t>“The knot of Eve’s disobedience was untied by Mary’s obedience.”</a:t>
            </a:r>
          </a:p>
          <a:p>
            <a:endParaRPr lang="en-US" dirty="0"/>
          </a:p>
        </p:txBody>
      </p:sp>
      <p:sp>
        <p:nvSpPr>
          <p:cNvPr id="6" name="TextBox 5"/>
          <p:cNvSpPr txBox="1"/>
          <p:nvPr/>
        </p:nvSpPr>
        <p:spPr bwMode="auto">
          <a:xfrm>
            <a:off x="28194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©Peter </a:t>
            </a:r>
            <a:r>
              <a:rPr lang="en-US" sz="800" dirty="0" err="1" smtClean="0">
                <a:solidFill>
                  <a:schemeClr val="bg1">
                    <a:lumMod val="65000"/>
                  </a:schemeClr>
                </a:solidFill>
              </a:rPr>
              <a:t>Zelei</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3074" name="Picture 2" descr="C:\Users\bmartinka\Google Drive\SMP files\Church Chapter PPTs\New folder (2)\PPT_Images\C5S13-20576108iStock.jpg"/>
          <p:cNvPicPr>
            <a:picLocks noChangeAspect="1" noChangeArrowheads="1"/>
          </p:cNvPicPr>
          <p:nvPr/>
        </p:nvPicPr>
        <p:blipFill>
          <a:blip r:embed="rId3" cstate="print"/>
          <a:srcRect/>
          <a:stretch>
            <a:fillRect/>
          </a:stretch>
        </p:blipFill>
        <p:spPr bwMode="auto">
          <a:xfrm>
            <a:off x="2895600" y="3962400"/>
            <a:ext cx="3691319" cy="25527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Is </a:t>
            </a:r>
            <a:r>
              <a:rPr lang="en-US" i="1" dirty="0" err="1" smtClean="0"/>
              <a:t>Theotokos</a:t>
            </a:r>
            <a:endParaRPr lang="en-US" i="1" dirty="0"/>
          </a:p>
        </p:txBody>
      </p:sp>
      <p:sp>
        <p:nvSpPr>
          <p:cNvPr id="7" name="Text Placeholder 3"/>
          <p:cNvSpPr>
            <a:spLocks noGrp="1"/>
          </p:cNvSpPr>
          <p:nvPr>
            <p:ph idx="1"/>
          </p:nvPr>
        </p:nvSpPr>
        <p:spPr>
          <a:prstGeom prst="rect">
            <a:avLst/>
          </a:prstGeom>
        </p:spPr>
        <p:txBody>
          <a:bodyPr/>
          <a:lstStyle/>
          <a:p>
            <a:r>
              <a:rPr lang="en-US" i="1" dirty="0" err="1" smtClean="0"/>
              <a:t>Theotokos</a:t>
            </a:r>
            <a:r>
              <a:rPr lang="en-US" i="1" dirty="0" smtClean="0"/>
              <a:t> </a:t>
            </a:r>
            <a:r>
              <a:rPr lang="en-US" dirty="0" smtClean="0"/>
              <a:t>means “God-bearer.”</a:t>
            </a:r>
          </a:p>
          <a:p>
            <a:r>
              <a:rPr lang="en-US" dirty="0" smtClean="0"/>
              <a:t>Mary was prepared in her own mother’s womb to be the holy Mother of God.</a:t>
            </a:r>
          </a:p>
          <a:p>
            <a:r>
              <a:rPr lang="en-US" dirty="0" smtClean="0"/>
              <a:t>When Mary’s earthly life </a:t>
            </a:r>
            <a:br>
              <a:rPr lang="en-US" dirty="0" smtClean="0"/>
            </a:br>
            <a:r>
              <a:rPr lang="en-US" dirty="0" smtClean="0"/>
              <a:t>was over, she was taken </a:t>
            </a:r>
            <a:br>
              <a:rPr lang="en-US" dirty="0" smtClean="0"/>
            </a:br>
            <a:r>
              <a:rPr lang="en-US" dirty="0" smtClean="0"/>
              <a:t>up, body and soul, into </a:t>
            </a:r>
            <a:br>
              <a:rPr lang="en-US" dirty="0" smtClean="0"/>
            </a:br>
            <a:r>
              <a:rPr lang="en-US" dirty="0" smtClean="0"/>
              <a:t>Heaven.</a:t>
            </a:r>
          </a:p>
          <a:p>
            <a:endParaRPr lang="en-US" dirty="0"/>
          </a:p>
        </p:txBody>
      </p:sp>
      <p:sp>
        <p:nvSpPr>
          <p:cNvPr id="6" name="TextBox 5"/>
          <p:cNvSpPr txBox="1"/>
          <p:nvPr/>
        </p:nvSpPr>
        <p:spPr bwMode="auto">
          <a:xfrm>
            <a:off x="5181600" y="5638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duncan1890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2050" name="Picture 2" descr="C:\Users\bmartinka\Google Drive\SMP files\Church Chapter PPTs\New folder (2)\PPT_Images\C5S14-34927332iStock.jpg"/>
          <p:cNvPicPr>
            <a:picLocks noChangeAspect="1" noChangeArrowheads="1"/>
          </p:cNvPicPr>
          <p:nvPr/>
        </p:nvPicPr>
        <p:blipFill>
          <a:blip r:embed="rId3" cstate="print"/>
          <a:srcRect/>
          <a:stretch>
            <a:fillRect/>
          </a:stretch>
        </p:blipFill>
        <p:spPr bwMode="auto">
          <a:xfrm>
            <a:off x="5267380" y="3048000"/>
            <a:ext cx="3343220" cy="2602458"/>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Our Mother </a:t>
            </a:r>
            <a:endParaRPr lang="en-US" dirty="0"/>
          </a:p>
        </p:txBody>
      </p:sp>
      <p:sp>
        <p:nvSpPr>
          <p:cNvPr id="7" name="Text Placeholder 3"/>
          <p:cNvSpPr>
            <a:spLocks noGrp="1"/>
          </p:cNvSpPr>
          <p:nvPr>
            <p:ph idx="1"/>
          </p:nvPr>
        </p:nvSpPr>
        <p:spPr>
          <a:xfrm>
            <a:off x="1371600" y="1752600"/>
            <a:ext cx="4648200" cy="4373563"/>
          </a:xfrm>
          <a:prstGeom prst="rect">
            <a:avLst/>
          </a:prstGeom>
        </p:spPr>
        <p:txBody>
          <a:bodyPr/>
          <a:lstStyle/>
          <a:p>
            <a:r>
              <a:rPr lang="en-US" dirty="0" smtClean="0"/>
              <a:t>Mary is the Mother of the Church because of her role in God’s plan of salvation.</a:t>
            </a:r>
          </a:p>
          <a:p>
            <a:r>
              <a:rPr lang="en-US" dirty="0" smtClean="0"/>
              <a:t>We know we can pray for Mary’s intercession.</a:t>
            </a:r>
          </a:p>
          <a:p>
            <a:r>
              <a:rPr lang="en-US" dirty="0" smtClean="0"/>
              <a:t>Because of her assistance, we call her our Advocate, Helper, and Benefactress.</a:t>
            </a:r>
          </a:p>
          <a:p>
            <a:endParaRPr lang="en-US" dirty="0"/>
          </a:p>
        </p:txBody>
      </p:sp>
      <p:sp>
        <p:nvSpPr>
          <p:cNvPr id="6" name="TextBox 5"/>
          <p:cNvSpPr txBox="1"/>
          <p:nvPr/>
        </p:nvSpPr>
        <p:spPr bwMode="auto">
          <a:xfrm>
            <a:off x="6182061" y="527685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Blend Images / Shutterstock.com</a:t>
            </a:r>
            <a:endParaRPr lang="en-US" sz="800" dirty="0">
              <a:solidFill>
                <a:schemeClr val="bg1">
                  <a:lumMod val="65000"/>
                </a:schemeClr>
              </a:solidFill>
            </a:endParaRPr>
          </a:p>
        </p:txBody>
      </p:sp>
      <p:pic>
        <p:nvPicPr>
          <p:cNvPr id="1026" name="Picture 2" descr="C:\Users\bmartinka\Google Drive\SMP files\Church Chapter PPTs\New folder (2)\PPT_Images\C5S15-67157899Shutterstock.jpg"/>
          <p:cNvPicPr>
            <a:picLocks noChangeAspect="1" noChangeArrowheads="1"/>
          </p:cNvPicPr>
          <p:nvPr/>
        </p:nvPicPr>
        <p:blipFill>
          <a:blip r:embed="rId3" cstate="print"/>
          <a:srcRect/>
          <a:stretch>
            <a:fillRect/>
          </a:stretch>
        </p:blipFill>
        <p:spPr bwMode="auto">
          <a:xfrm>
            <a:off x="6172200" y="1752600"/>
            <a:ext cx="2298700" cy="34480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Holiness</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 is one but is made up of two elements, one human and one divine.</a:t>
            </a:r>
          </a:p>
          <a:p>
            <a:r>
              <a:rPr lang="en-US" dirty="0" smtClean="0"/>
              <a:t>We see the human, visible reality of the Church in the people and buildings.</a:t>
            </a:r>
          </a:p>
          <a:p>
            <a:r>
              <a:rPr lang="en-US" dirty="0" smtClean="0"/>
              <a:t>She also has an invisible dimension, always carrying out Christ’s mission.</a:t>
            </a:r>
          </a:p>
          <a:p>
            <a:endParaRPr lang="en-US" dirty="0"/>
          </a:p>
        </p:txBody>
      </p:sp>
      <p:sp>
        <p:nvSpPr>
          <p:cNvPr id="6" name="TextBox 5"/>
          <p:cNvSpPr txBox="1"/>
          <p:nvPr/>
        </p:nvSpPr>
        <p:spPr bwMode="auto">
          <a:xfrm>
            <a:off x="2715349" y="6490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Felix </a:t>
            </a:r>
            <a:r>
              <a:rPr lang="en-US" sz="800" dirty="0" err="1" smtClean="0">
                <a:solidFill>
                  <a:schemeClr val="bg1">
                    <a:lumMod val="65000"/>
                  </a:schemeClr>
                </a:solidFill>
              </a:rPr>
              <a:t>Lipov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4338" name="Picture 2" descr="C:\Users\bmartinka\Google Drive\SMP files\Church Chapter PPTs\New folder (2)\PPT_Images\C5S2-168616037Shutterstock.jpg"/>
          <p:cNvPicPr>
            <a:picLocks noChangeAspect="1" noChangeArrowheads="1"/>
          </p:cNvPicPr>
          <p:nvPr/>
        </p:nvPicPr>
        <p:blipFill>
          <a:blip r:embed="rId4" cstate="print"/>
          <a:srcRect/>
          <a:stretch>
            <a:fillRect/>
          </a:stretch>
        </p:blipFill>
        <p:spPr bwMode="auto">
          <a:xfrm>
            <a:off x="2715349" y="4186991"/>
            <a:ext cx="3778696" cy="2410887"/>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Holy Because  .  .  .</a:t>
            </a:r>
            <a:endParaRPr lang="en-US" dirty="0"/>
          </a:p>
        </p:txBody>
      </p:sp>
      <p:sp>
        <p:nvSpPr>
          <p:cNvPr id="7" name="Text Placeholder 3"/>
          <p:cNvSpPr>
            <a:spLocks noGrp="1"/>
          </p:cNvSpPr>
          <p:nvPr>
            <p:ph idx="1"/>
          </p:nvPr>
        </p:nvSpPr>
        <p:spPr>
          <a:xfrm>
            <a:off x="1371600" y="1752600"/>
            <a:ext cx="4191000" cy="4373563"/>
          </a:xfrm>
          <a:prstGeom prst="rect">
            <a:avLst/>
          </a:prstGeom>
        </p:spPr>
        <p:txBody>
          <a:bodyPr/>
          <a:lstStyle/>
          <a:p>
            <a:r>
              <a:rPr lang="en-US" dirty="0" smtClean="0"/>
              <a:t>God created her</a:t>
            </a:r>
          </a:p>
          <a:p>
            <a:r>
              <a:rPr lang="en-US" dirty="0" smtClean="0"/>
              <a:t>she is united with Christ</a:t>
            </a:r>
          </a:p>
          <a:p>
            <a:r>
              <a:rPr lang="en-US" dirty="0" smtClean="0"/>
              <a:t>God has given her everything that we require for salvation</a:t>
            </a:r>
          </a:p>
          <a:p>
            <a:endParaRPr lang="en-US" dirty="0"/>
          </a:p>
        </p:txBody>
      </p:sp>
      <p:sp>
        <p:nvSpPr>
          <p:cNvPr id="6" name="TextBox 5"/>
          <p:cNvSpPr txBox="1"/>
          <p:nvPr/>
        </p:nvSpPr>
        <p:spPr bwMode="auto">
          <a:xfrm>
            <a:off x="5410200" y="5728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Chad Zuber / Shutterstock.com</a:t>
            </a:r>
            <a:endParaRPr lang="en-US" sz="800" dirty="0">
              <a:solidFill>
                <a:schemeClr val="bg1">
                  <a:lumMod val="65000"/>
                </a:schemeClr>
              </a:solidFill>
            </a:endParaRPr>
          </a:p>
        </p:txBody>
      </p:sp>
      <p:pic>
        <p:nvPicPr>
          <p:cNvPr id="13314" name="Picture 2" descr="C:\Users\bmartinka\Google Drive\SMP files\Church Chapter PPTs\New folder (2)\PPT_Images\C5S3-77008435Shutterstock.jpg"/>
          <p:cNvPicPr>
            <a:picLocks noChangeAspect="1" noChangeArrowheads="1"/>
          </p:cNvPicPr>
          <p:nvPr/>
        </p:nvPicPr>
        <p:blipFill>
          <a:blip r:embed="rId4" cstate="print"/>
          <a:srcRect/>
          <a:stretch>
            <a:fillRect/>
          </a:stretch>
        </p:blipFill>
        <p:spPr bwMode="auto">
          <a:xfrm>
            <a:off x="5562600" y="1865312"/>
            <a:ext cx="2524924" cy="3773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Call to Holiness </a:t>
            </a:r>
            <a:endParaRPr lang="en-US" dirty="0"/>
          </a:p>
        </p:txBody>
      </p:sp>
      <p:sp>
        <p:nvSpPr>
          <p:cNvPr id="7" name="Text Placeholder 3"/>
          <p:cNvSpPr>
            <a:spLocks noGrp="1"/>
          </p:cNvSpPr>
          <p:nvPr>
            <p:ph idx="1"/>
          </p:nvPr>
        </p:nvSpPr>
        <p:spPr>
          <a:prstGeom prst="rect">
            <a:avLst/>
          </a:prstGeom>
        </p:spPr>
        <p:txBody>
          <a:bodyPr/>
          <a:lstStyle/>
          <a:p>
            <a:r>
              <a:rPr lang="en-US" dirty="0" smtClean="0"/>
              <a:t>Christ calls all members of the Church to perfect holiness  .  .  .</a:t>
            </a:r>
          </a:p>
          <a:p>
            <a:r>
              <a:rPr lang="en-US" dirty="0" smtClean="0"/>
              <a:t>but this perfection </a:t>
            </a:r>
            <a:br>
              <a:rPr lang="en-US" dirty="0" smtClean="0"/>
            </a:br>
            <a:r>
              <a:rPr lang="en-US" dirty="0" smtClean="0"/>
              <a:t>always lies in the future.</a:t>
            </a:r>
          </a:p>
          <a:p>
            <a:r>
              <a:rPr lang="en-US" dirty="0" smtClean="0"/>
              <a:t>Love is at the heart of </a:t>
            </a:r>
            <a:br>
              <a:rPr lang="en-US" dirty="0" smtClean="0"/>
            </a:br>
            <a:r>
              <a:rPr lang="en-US" dirty="0" smtClean="0"/>
              <a:t>holiness  .  .  .</a:t>
            </a:r>
          </a:p>
          <a:p>
            <a:r>
              <a:rPr lang="en-US" dirty="0" smtClean="0"/>
              <a:t>and is the principle </a:t>
            </a:r>
            <a:br>
              <a:rPr lang="en-US" dirty="0" smtClean="0"/>
            </a:br>
            <a:r>
              <a:rPr lang="en-US" dirty="0" smtClean="0"/>
              <a:t>vocation, or calling, </a:t>
            </a:r>
            <a:br>
              <a:rPr lang="en-US" dirty="0" smtClean="0"/>
            </a:br>
            <a:r>
              <a:rPr lang="en-US" dirty="0" smtClean="0"/>
              <a:t>of each person. </a:t>
            </a:r>
          </a:p>
          <a:p>
            <a:endParaRPr lang="en-US" dirty="0"/>
          </a:p>
        </p:txBody>
      </p:sp>
      <p:sp>
        <p:nvSpPr>
          <p:cNvPr id="6" name="TextBox 5"/>
          <p:cNvSpPr txBox="1"/>
          <p:nvPr/>
        </p:nvSpPr>
        <p:spPr bwMode="auto">
          <a:xfrm>
            <a:off x="5181600" y="48899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wavebreakmedia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2290" name="Picture 2" descr="C:\Users\bmartinka\Google Drive\SMP files\Church Chapter PPTs\New folder (2)\PPT_Images\C5S4-90375967Shutterstock.jpg"/>
          <p:cNvPicPr>
            <a:picLocks noChangeAspect="1" noChangeArrowheads="1"/>
          </p:cNvPicPr>
          <p:nvPr/>
        </p:nvPicPr>
        <p:blipFill>
          <a:blip r:embed="rId3" cstate="print"/>
          <a:srcRect/>
          <a:stretch>
            <a:fillRect/>
          </a:stretch>
        </p:blipFill>
        <p:spPr bwMode="auto">
          <a:xfrm>
            <a:off x="5181600" y="2514600"/>
            <a:ext cx="3543300" cy="2362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Holiness and Sinners</a:t>
            </a:r>
            <a:endParaRPr lang="en-US" dirty="0"/>
          </a:p>
        </p:txBody>
      </p:sp>
      <p:sp>
        <p:nvSpPr>
          <p:cNvPr id="7" name="Text Placeholder 3"/>
          <p:cNvSpPr>
            <a:spLocks noGrp="1"/>
          </p:cNvSpPr>
          <p:nvPr>
            <p:ph idx="1"/>
          </p:nvPr>
        </p:nvSpPr>
        <p:spPr>
          <a:prstGeom prst="rect">
            <a:avLst/>
          </a:prstGeom>
        </p:spPr>
        <p:txBody>
          <a:bodyPr/>
          <a:lstStyle/>
          <a:p>
            <a:r>
              <a:rPr lang="en-US" dirty="0" smtClean="0"/>
              <a:t>All of the members of the Church, including her leaders, are sinners. </a:t>
            </a:r>
          </a:p>
          <a:p>
            <a:r>
              <a:rPr lang="en-US" dirty="0" smtClean="0"/>
              <a:t>With Christ and in Christ, the Church is fully focused on saving people from sin.</a:t>
            </a:r>
          </a:p>
          <a:p>
            <a:r>
              <a:rPr lang="en-US" dirty="0" smtClean="0"/>
              <a:t>Repentance and conversion are important means for us to grow in holiness.</a:t>
            </a:r>
          </a:p>
          <a:p>
            <a:endParaRPr lang="en-US" dirty="0"/>
          </a:p>
        </p:txBody>
      </p:sp>
      <p:sp>
        <p:nvSpPr>
          <p:cNvPr id="6" name="TextBox 5"/>
          <p:cNvSpPr txBox="1"/>
          <p:nvPr/>
        </p:nvSpPr>
        <p:spPr bwMode="auto">
          <a:xfrm>
            <a:off x="28194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Martchan</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1266" name="Picture 2" descr="C:\Users\bmartinka\Google Drive\SMP files\Church Chapter PPTs\New folder (2)\PPT_Images\C5S5-149885546Shutterstock.jpg"/>
          <p:cNvPicPr>
            <a:picLocks noChangeAspect="1" noChangeArrowheads="1"/>
          </p:cNvPicPr>
          <p:nvPr/>
        </p:nvPicPr>
        <p:blipFill>
          <a:blip r:embed="rId3" cstate="print"/>
          <a:srcRect/>
          <a:stretch>
            <a:fillRect/>
          </a:stretch>
        </p:blipFill>
        <p:spPr bwMode="auto">
          <a:xfrm>
            <a:off x="2971800" y="4419600"/>
            <a:ext cx="3031062" cy="2020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through God’s Grace</a:t>
            </a:r>
            <a:endParaRPr lang="en-US" dirty="0"/>
          </a:p>
        </p:txBody>
      </p:sp>
      <p:sp>
        <p:nvSpPr>
          <p:cNvPr id="7" name="Text Placeholder 3"/>
          <p:cNvSpPr>
            <a:spLocks noGrp="1"/>
          </p:cNvSpPr>
          <p:nvPr>
            <p:ph idx="1"/>
          </p:nvPr>
        </p:nvSpPr>
        <p:spPr>
          <a:prstGeom prst="rect">
            <a:avLst/>
          </a:prstGeom>
        </p:spPr>
        <p:txBody>
          <a:bodyPr/>
          <a:lstStyle/>
          <a:p>
            <a:r>
              <a:rPr lang="en-US" dirty="0" smtClean="0"/>
              <a:t>Each member of the </a:t>
            </a:r>
            <a:br>
              <a:rPr lang="en-US" dirty="0" smtClean="0"/>
            </a:br>
            <a:r>
              <a:rPr lang="en-US" dirty="0" smtClean="0"/>
              <a:t>Church is called to </a:t>
            </a:r>
            <a:br>
              <a:rPr lang="en-US" dirty="0" smtClean="0"/>
            </a:br>
            <a:r>
              <a:rPr lang="en-US" dirty="0" smtClean="0"/>
              <a:t>be holy.</a:t>
            </a:r>
          </a:p>
          <a:p>
            <a:r>
              <a:rPr lang="en-US" dirty="0" smtClean="0"/>
              <a:t>We make conscious </a:t>
            </a:r>
            <a:br>
              <a:rPr lang="en-US" dirty="0" smtClean="0"/>
            </a:br>
            <a:r>
              <a:rPr lang="en-US" dirty="0" smtClean="0"/>
              <a:t>choices to respond to </a:t>
            </a:r>
            <a:br>
              <a:rPr lang="en-US" dirty="0" smtClean="0"/>
            </a:br>
            <a:r>
              <a:rPr lang="en-US" dirty="0" smtClean="0"/>
              <a:t>the Holy Spirit  .  .  .</a:t>
            </a:r>
          </a:p>
          <a:p>
            <a:r>
              <a:rPr lang="en-US" dirty="0" smtClean="0"/>
              <a:t>but our holiness is the </a:t>
            </a:r>
            <a:br>
              <a:rPr lang="en-US" dirty="0" smtClean="0"/>
            </a:br>
            <a:r>
              <a:rPr lang="en-US" dirty="0" smtClean="0"/>
              <a:t>result of God’s grace, </a:t>
            </a:r>
            <a:br>
              <a:rPr lang="en-US" dirty="0" smtClean="0"/>
            </a:br>
            <a:r>
              <a:rPr lang="en-US" dirty="0" smtClean="0"/>
              <a:t>not of our human efforts.</a:t>
            </a:r>
          </a:p>
          <a:p>
            <a:endParaRPr lang="en-US" dirty="0"/>
          </a:p>
        </p:txBody>
      </p:sp>
      <p:sp>
        <p:nvSpPr>
          <p:cNvPr id="6" name="TextBox 5"/>
          <p:cNvSpPr txBox="1"/>
          <p:nvPr/>
        </p:nvSpPr>
        <p:spPr bwMode="auto">
          <a:xfrm>
            <a:off x="5334000" y="4495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JHershPhoto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42" name="Picture 2" descr="C:\Users\bmartinka\Google Drive\SMP files\Church Chapter PPTs\New folder (2)\PPT_Images\C5S6-71409784Shutterstock.jpg"/>
          <p:cNvPicPr>
            <a:picLocks noChangeAspect="1" noChangeArrowheads="1"/>
          </p:cNvPicPr>
          <p:nvPr/>
        </p:nvPicPr>
        <p:blipFill>
          <a:blip r:embed="rId3" cstate="print"/>
          <a:srcRect l="4405"/>
          <a:stretch>
            <a:fillRect/>
          </a:stretch>
        </p:blipFill>
        <p:spPr bwMode="auto">
          <a:xfrm>
            <a:off x="4953000" y="1828801"/>
            <a:ext cx="3824288"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Grace</a:t>
            </a:r>
            <a:endParaRPr lang="en-US" dirty="0"/>
          </a:p>
        </p:txBody>
      </p:sp>
      <p:sp>
        <p:nvSpPr>
          <p:cNvPr id="7" name="Text Placeholder 3"/>
          <p:cNvSpPr>
            <a:spLocks noGrp="1"/>
          </p:cNvSpPr>
          <p:nvPr>
            <p:ph idx="1"/>
          </p:nvPr>
        </p:nvSpPr>
        <p:spPr>
          <a:prstGeom prst="rect">
            <a:avLst/>
          </a:prstGeom>
        </p:spPr>
        <p:txBody>
          <a:bodyPr/>
          <a:lstStyle/>
          <a:p>
            <a:r>
              <a:rPr lang="en-US" dirty="0" smtClean="0"/>
              <a:t>God placed in our hearts the desire for God alone.</a:t>
            </a:r>
          </a:p>
          <a:p>
            <a:r>
              <a:rPr lang="en-US" dirty="0" smtClean="0"/>
              <a:t>Grace enables us to avoid things that separate us from God.</a:t>
            </a:r>
          </a:p>
          <a:p>
            <a:r>
              <a:rPr lang="en-US" dirty="0" smtClean="0"/>
              <a:t>How we respond to grace is up to us.</a:t>
            </a:r>
          </a:p>
          <a:p>
            <a:endParaRPr lang="en-US" dirty="0"/>
          </a:p>
        </p:txBody>
      </p:sp>
      <p:sp>
        <p:nvSpPr>
          <p:cNvPr id="6" name="TextBox 5"/>
          <p:cNvSpPr txBox="1"/>
          <p:nvPr/>
        </p:nvSpPr>
        <p:spPr bwMode="auto">
          <a:xfrm>
            <a:off x="1905000" y="6282009"/>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Nikki </a:t>
            </a:r>
            <a:r>
              <a:rPr lang="en-US" sz="800" dirty="0" err="1" smtClean="0">
                <a:solidFill>
                  <a:schemeClr val="bg1">
                    <a:lumMod val="65000"/>
                  </a:schemeClr>
                </a:solidFill>
              </a:rPr>
              <a:t>Zalewski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9218" name="Picture 2" descr="C:\Users\bmartinka\Google Drive\SMP files\Church Chapter PPTs\New folder (2)\PPT_Images\C5S7-247744987Shutterstock.jpg"/>
          <p:cNvPicPr>
            <a:picLocks noChangeAspect="1" noChangeArrowheads="1"/>
          </p:cNvPicPr>
          <p:nvPr/>
        </p:nvPicPr>
        <p:blipFill>
          <a:blip r:embed="rId3" cstate="print"/>
          <a:srcRect t="49971"/>
          <a:stretch>
            <a:fillRect/>
          </a:stretch>
        </p:blipFill>
        <p:spPr bwMode="auto">
          <a:xfrm>
            <a:off x="1981200" y="4267200"/>
            <a:ext cx="5029200" cy="2014809"/>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Types of Grace</a:t>
            </a:r>
            <a:endParaRPr lang="en-US" dirty="0"/>
          </a:p>
        </p:txBody>
      </p:sp>
      <p:sp>
        <p:nvSpPr>
          <p:cNvPr id="7" name="Text Placeholder 3"/>
          <p:cNvSpPr>
            <a:spLocks noGrp="1"/>
          </p:cNvSpPr>
          <p:nvPr>
            <p:ph idx="1"/>
          </p:nvPr>
        </p:nvSpPr>
        <p:spPr>
          <a:prstGeom prst="rect">
            <a:avLst/>
          </a:prstGeom>
        </p:spPr>
        <p:txBody>
          <a:bodyPr/>
          <a:lstStyle/>
          <a:p>
            <a:r>
              <a:rPr lang="en-US" dirty="0" smtClean="0"/>
              <a:t>Sanctifying grace orients us to God and helps us to respond to his call.</a:t>
            </a:r>
          </a:p>
          <a:p>
            <a:r>
              <a:rPr lang="en-US" dirty="0" smtClean="0"/>
              <a:t>It is a habitual grace, supernatural and always with us.</a:t>
            </a:r>
          </a:p>
          <a:p>
            <a:r>
              <a:rPr lang="en-US" dirty="0" smtClean="0"/>
              <a:t>Actual grace is God’s </a:t>
            </a:r>
            <a:br>
              <a:rPr lang="en-US" dirty="0" smtClean="0"/>
            </a:br>
            <a:r>
              <a:rPr lang="en-US" dirty="0" smtClean="0"/>
              <a:t>intervention that </a:t>
            </a:r>
            <a:br>
              <a:rPr lang="en-US" dirty="0" smtClean="0"/>
            </a:br>
            <a:r>
              <a:rPr lang="en-US" dirty="0" smtClean="0"/>
              <a:t>comes throughout </a:t>
            </a:r>
            <a:br>
              <a:rPr lang="en-US" dirty="0" smtClean="0"/>
            </a:br>
            <a:r>
              <a:rPr lang="en-US" dirty="0" smtClean="0"/>
              <a:t>our lives.</a:t>
            </a:r>
          </a:p>
          <a:p>
            <a:endParaRPr lang="en-US" dirty="0"/>
          </a:p>
        </p:txBody>
      </p:sp>
      <p:sp>
        <p:nvSpPr>
          <p:cNvPr id="6" name="TextBox 5"/>
          <p:cNvSpPr txBox="1"/>
          <p:nvPr/>
        </p:nvSpPr>
        <p:spPr bwMode="auto">
          <a:xfrm rot="21288499">
            <a:off x="5032170" y="5713561"/>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Lissandra</a:t>
            </a:r>
            <a:r>
              <a:rPr lang="en-US" sz="800" dirty="0" smtClean="0">
                <a:solidFill>
                  <a:schemeClr val="bg1">
                    <a:lumMod val="65000"/>
                  </a:schemeClr>
                </a:solidFill>
              </a:rPr>
              <a:t> </a:t>
            </a:r>
            <a:r>
              <a:rPr lang="en-US" sz="800" dirty="0" err="1" smtClean="0">
                <a:solidFill>
                  <a:schemeClr val="bg1">
                    <a:lumMod val="65000"/>
                  </a:schemeClr>
                </a:solidFill>
              </a:rPr>
              <a:t>Melo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5S8-236157313Shutterstock.jpg"/>
          <p:cNvPicPr>
            <a:picLocks noChangeAspect="1" noChangeArrowheads="1"/>
          </p:cNvPicPr>
          <p:nvPr/>
        </p:nvPicPr>
        <p:blipFill>
          <a:blip r:embed="rId3" cstate="print"/>
          <a:srcRect/>
          <a:stretch>
            <a:fillRect/>
          </a:stretch>
        </p:blipFill>
        <p:spPr bwMode="auto">
          <a:xfrm>
            <a:off x="5082967" y="3296426"/>
            <a:ext cx="3451433"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Types of Grace</a:t>
            </a:r>
            <a:endParaRPr lang="en-US" dirty="0"/>
          </a:p>
        </p:txBody>
      </p:sp>
      <p:sp>
        <p:nvSpPr>
          <p:cNvPr id="7" name="Text Placeholder 3"/>
          <p:cNvSpPr>
            <a:spLocks noGrp="1"/>
          </p:cNvSpPr>
          <p:nvPr>
            <p:ph idx="1"/>
          </p:nvPr>
        </p:nvSpPr>
        <p:spPr>
          <a:xfrm>
            <a:off x="1371600" y="1752600"/>
            <a:ext cx="4419600" cy="4373563"/>
          </a:xfrm>
          <a:prstGeom prst="rect">
            <a:avLst/>
          </a:prstGeom>
        </p:spPr>
        <p:txBody>
          <a:bodyPr/>
          <a:lstStyle/>
          <a:p>
            <a:r>
              <a:rPr lang="en-US" dirty="0" smtClean="0"/>
              <a:t>Sacramental graces are gifts that come from the particular Sacraments.</a:t>
            </a:r>
          </a:p>
          <a:p>
            <a:r>
              <a:rPr lang="en-US" dirty="0" err="1" smtClean="0"/>
              <a:t>Charisms</a:t>
            </a:r>
            <a:r>
              <a:rPr lang="en-US" dirty="0" smtClean="0"/>
              <a:t> are special gifts to individuals or communities.</a:t>
            </a:r>
          </a:p>
          <a:p>
            <a:r>
              <a:rPr lang="en-US" dirty="0" smtClean="0"/>
              <a:t>Graces of state help us to minister within the Church through specific vocations.</a:t>
            </a:r>
          </a:p>
          <a:p>
            <a:endParaRPr lang="en-US" dirty="0"/>
          </a:p>
        </p:txBody>
      </p:sp>
      <p:sp>
        <p:nvSpPr>
          <p:cNvPr id="6" name="TextBox 5"/>
          <p:cNvSpPr txBox="1"/>
          <p:nvPr/>
        </p:nvSpPr>
        <p:spPr bwMode="auto">
          <a:xfrm>
            <a:off x="5867400" y="58043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wideonet</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5S9-172769459Shutterstock.jpg"/>
          <p:cNvPicPr>
            <a:picLocks noChangeAspect="1" noChangeArrowheads="1"/>
          </p:cNvPicPr>
          <p:nvPr/>
        </p:nvPicPr>
        <p:blipFill>
          <a:blip r:embed="rId3" cstate="print"/>
          <a:srcRect/>
          <a:stretch>
            <a:fillRect/>
          </a:stretch>
        </p:blipFill>
        <p:spPr bwMode="auto">
          <a:xfrm>
            <a:off x="6019800" y="1905000"/>
            <a:ext cx="2590971" cy="3886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716</TotalTime>
  <Words>1257</Words>
  <Application>Microsoft Office PowerPoint</Application>
  <PresentationFormat>On-screen Show (4:3)</PresentationFormat>
  <Paragraphs>134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Regular</vt:lpstr>
      <vt:lpstr>Calibri</vt:lpstr>
      <vt:lpstr>LIC Presentation template</vt:lpstr>
      <vt:lpstr>The Church Is Holy</vt:lpstr>
      <vt:lpstr>The Church’s Holiness</vt:lpstr>
      <vt:lpstr>The Church: Holy Because  .  .  .</vt:lpstr>
      <vt:lpstr>Our Call to Holiness </vt:lpstr>
      <vt:lpstr>Holiness and Sinners</vt:lpstr>
      <vt:lpstr>Holy through God’s Grace</vt:lpstr>
      <vt:lpstr>It’s All about Grace</vt:lpstr>
      <vt:lpstr>Some Types of Grace</vt:lpstr>
      <vt:lpstr>More Types of Grace</vt:lpstr>
      <vt:lpstr>The Communion of Saints</vt:lpstr>
      <vt:lpstr>The Saints: Models and Intercessors</vt:lpstr>
      <vt:lpstr>Mary’s Holiness </vt:lpstr>
      <vt:lpstr>Mary’s Yes</vt:lpstr>
      <vt:lpstr>Mary Is Theotokos</vt:lpstr>
      <vt:lpstr>Mary, Our Mother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50</cp:revision>
  <dcterms:created xsi:type="dcterms:W3CDTF">2011-01-10T17:35:40Z</dcterms:created>
  <dcterms:modified xsi:type="dcterms:W3CDTF">2016-04-22T18:08:46Z</dcterms:modified>
</cp:coreProperties>
</file>