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5" r:id="rId9"/>
    <p:sldId id="3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encourage personal sharing about the effects of Confirmation covered in chapter 19.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34256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about their own Confirmation. Have they been confirmed yet, or will they be confirmed soon? What was the experience like, or what do they look forward to?</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47153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this and the next five slides, line students up two-by-two, arranging the lines so that there are two circles around the classroom, with each student in the inner circle facing someone in the outer circle. Students may be widely spaced, with one group of three if there is an uneven number of students. Partners discuss the action item on the slide.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09032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Before showing the last statement, advance the outer circle by one or more students, so that new partners discuss the action item on this slide.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71311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Continue advancing the outer circle by one or more students, varying the number each time.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30870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Continue advancing the outer circle.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66378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Continue advancing the outer circle.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97984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Continue advancing the circle. After the students have discussed the action item on this slide, ask them to return to their seats.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10708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a volunteer to read the Did You Know? sidebar “Sacred Chrism,” on page 208 of the student handbook. </a:t>
            </a:r>
            <a:r>
              <a:rPr lang="en-US" sz="1200" kern="1200" smtClean="0">
                <a:solidFill>
                  <a:schemeClr val="tx1"/>
                </a:solidFill>
                <a:effectLst/>
                <a:latin typeface="+mn-lt"/>
                <a:ea typeface="+mn-ea"/>
                <a:cs typeface="+mn-cs"/>
              </a:rPr>
              <a:t>Then ask the students to respond to the reflection question on page 211 (about Sacred Chrism).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769934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Confirmation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TX003150</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19</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E:\powerpoint images\chapter19\shutterstock_847353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728562"/>
            <a:ext cx="2971800" cy="2519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3048000" y="63077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Tischenko</a:t>
            </a:r>
            <a:r>
              <a:rPr lang="en-US" sz="500" dirty="0">
                <a:latin typeface="Arial" pitchFamily="34" charset="0"/>
                <a:cs typeface="Arial" pitchFamily="34" charset="0"/>
              </a:rPr>
              <a:t> Irina / www.shutterstock.com</a:t>
            </a:r>
          </a:p>
        </p:txBody>
      </p:sp>
      <p:sp>
        <p:nvSpPr>
          <p:cNvPr id="19" name="Content Placeholder 6"/>
          <p:cNvSpPr txBox="1">
            <a:spLocks/>
          </p:cNvSpPr>
          <p:nvPr/>
        </p:nvSpPr>
        <p:spPr>
          <a:xfrm>
            <a:off x="1673304" y="1257300"/>
            <a:ext cx="5565696" cy="876300"/>
          </a:xfrm>
          <a:prstGeom prst="rect">
            <a:avLst/>
          </a:prstGeom>
        </p:spPr>
        <p:txBody>
          <a:bodyPr>
            <a:noAutofit/>
          </a:bodyPr>
          <a:lstStyle/>
          <a:p>
            <a:pPr algn="ctr"/>
            <a:r>
              <a:rPr lang="en-US" sz="2400" b="1" dirty="0">
                <a:latin typeface="Arial" pitchFamily="34" charset="0"/>
                <a:cs typeface="Arial" pitchFamily="34" charset="0"/>
              </a:rPr>
              <a:t>Confirmation</a:t>
            </a:r>
          </a:p>
        </p:txBody>
      </p:sp>
      <p:sp>
        <p:nvSpPr>
          <p:cNvPr id="20" name="TextBox 19"/>
          <p:cNvSpPr txBox="1"/>
          <p:nvPr/>
        </p:nvSpPr>
        <p:spPr bwMode="auto">
          <a:xfrm>
            <a:off x="1414118" y="2184354"/>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One of the Sacraments of Christian Initiation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414118" y="3059668"/>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Builds on the gifts already received in Baptism</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1414118" y="2620281"/>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Binds us more closely to the Church</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048000" y="6477000"/>
            <a:ext cx="273411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design36 / www.shutterstock.com</a:t>
            </a:r>
          </a:p>
        </p:txBody>
      </p:sp>
      <p:sp>
        <p:nvSpPr>
          <p:cNvPr id="4" name="Content Placeholder 6"/>
          <p:cNvSpPr txBox="1">
            <a:spLocks/>
          </p:cNvSpPr>
          <p:nvPr/>
        </p:nvSpPr>
        <p:spPr>
          <a:xfrm>
            <a:off x="1825704" y="1253342"/>
            <a:ext cx="5565696" cy="663326"/>
          </a:xfrm>
          <a:prstGeom prst="rect">
            <a:avLst/>
          </a:prstGeom>
        </p:spPr>
        <p:txBody>
          <a:bodyPr>
            <a:noAutofit/>
          </a:bodyPr>
          <a:lstStyle/>
          <a:p>
            <a:pPr algn="ctr"/>
            <a:r>
              <a:rPr lang="en-US" sz="2400" b="1" dirty="0">
                <a:latin typeface="Arial" pitchFamily="34" charset="0"/>
                <a:cs typeface="Arial" pitchFamily="34" charset="0"/>
              </a:rPr>
              <a:t>United More Firmly with Christ</a:t>
            </a:r>
          </a:p>
        </p:txBody>
      </p:sp>
      <p:sp>
        <p:nvSpPr>
          <p:cNvPr id="6" name="TextBox 5"/>
          <p:cNvSpPr txBox="1"/>
          <p:nvPr/>
        </p:nvSpPr>
        <p:spPr bwMode="auto">
          <a:xfrm>
            <a:off x="1518663" y="2181217"/>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more closely identify with Jesus Christ.</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518663" y="2602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reach out to serve others in need.</a:t>
            </a:r>
            <a:endParaRPr lang="en-US" dirty="0">
              <a:solidFill>
                <a:schemeClr val="bg1">
                  <a:lumMod val="65000"/>
                </a:schemeClr>
              </a:solidFill>
              <a:latin typeface="Arial" pitchFamily="34" charset="0"/>
              <a:cs typeface="Arial" pitchFamily="34" charset="0"/>
            </a:endParaRPr>
          </a:p>
        </p:txBody>
      </p:sp>
      <p:pic>
        <p:nvPicPr>
          <p:cNvPr id="2058" name="Picture 10" descr="E:\powerpoint images\chapter19\shutterstock_100199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4419601"/>
            <a:ext cx="2853043" cy="190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8" name="TextBox 17"/>
          <p:cNvSpPr txBox="1"/>
          <p:nvPr/>
        </p:nvSpPr>
        <p:spPr bwMode="auto">
          <a:xfrm>
            <a:off x="1518663" y="3059668"/>
            <a:ext cx="68633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words and actions reflect Christ acting in the world today</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756662" y="3657600"/>
            <a:ext cx="8006338"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Share a story about a confirmed teen that fits this description.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E:\powerpoint images\chapter19\shutterstock_2453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1676400"/>
            <a:ext cx="2392361"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6477000" y="50885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chris</a:t>
            </a:r>
            <a:r>
              <a:rPr lang="en-US" sz="500" dirty="0">
                <a:latin typeface="Arial" pitchFamily="34" charset="0"/>
                <a:cs typeface="Arial" pitchFamily="34" charset="0"/>
              </a:rPr>
              <a:t> May / www.shutterstock.com</a:t>
            </a:r>
          </a:p>
        </p:txBody>
      </p:sp>
      <p:sp>
        <p:nvSpPr>
          <p:cNvPr id="19" name="Content Placeholder 6"/>
          <p:cNvSpPr txBox="1">
            <a:spLocks/>
          </p:cNvSpPr>
          <p:nvPr/>
        </p:nvSpPr>
        <p:spPr>
          <a:xfrm>
            <a:off x="911304" y="1600200"/>
            <a:ext cx="5565696" cy="663326"/>
          </a:xfrm>
          <a:prstGeom prst="rect">
            <a:avLst/>
          </a:prstGeom>
        </p:spPr>
        <p:txBody>
          <a:bodyPr>
            <a:noAutofit/>
          </a:bodyPr>
          <a:lstStyle/>
          <a:p>
            <a:r>
              <a:rPr lang="en-US" sz="2400" b="1" dirty="0">
                <a:latin typeface="Arial" pitchFamily="34" charset="0"/>
                <a:cs typeface="Arial" pitchFamily="34" charset="0"/>
              </a:rPr>
              <a:t>Deeper Participation in the Church</a:t>
            </a:r>
          </a:p>
        </p:txBody>
      </p:sp>
      <p:sp>
        <p:nvSpPr>
          <p:cNvPr id="20" name="TextBox 19"/>
          <p:cNvSpPr txBox="1"/>
          <p:nvPr/>
        </p:nvSpPr>
        <p:spPr bwMode="auto">
          <a:xfrm>
            <a:off x="909063" y="2590800"/>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have a desire to be active in ministry.</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909063" y="3097431"/>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not afraid to be identified as a member of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a:t>
            </a:r>
            <a:r>
              <a:rPr lang="en-US" dirty="0">
                <a:latin typeface="Arial" pitchFamily="34" charset="0"/>
                <a:cs typeface="Arial" pitchFamily="34" charset="0"/>
              </a:rPr>
              <a:t>Church.</a:t>
            </a:r>
            <a:endParaRPr lang="en-US" dirty="0">
              <a:solidFill>
                <a:schemeClr val="bg1">
                  <a:lumMod val="65000"/>
                </a:schemeClr>
              </a:solidFill>
              <a:latin typeface="Arial" pitchFamily="34" charset="0"/>
              <a:cs typeface="Arial" pitchFamily="34" charset="0"/>
            </a:endParaRPr>
          </a:p>
        </p:txBody>
      </p:sp>
      <p:sp>
        <p:nvSpPr>
          <p:cNvPr id="23" name="TextBox 22"/>
          <p:cNvSpPr txBox="1"/>
          <p:nvPr/>
        </p:nvSpPr>
        <p:spPr bwMode="auto">
          <a:xfrm>
            <a:off x="985263" y="4154269"/>
            <a:ext cx="5263137"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Discuss the reasons a teen might want to be involved in ministry.</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2895600" y="63839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FuzzBones</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1033118" y="1409700"/>
            <a:ext cx="7425082" cy="876300"/>
          </a:xfrm>
          <a:prstGeom prst="rect">
            <a:avLst/>
          </a:prstGeom>
        </p:spPr>
        <p:txBody>
          <a:bodyPr>
            <a:noAutofit/>
          </a:bodyPr>
          <a:lstStyle/>
          <a:p>
            <a:pPr algn="ctr"/>
            <a:r>
              <a:rPr lang="en-US" sz="2400" b="1" dirty="0">
                <a:latin typeface="Arial" pitchFamily="34" charset="0"/>
                <a:cs typeface="Arial" pitchFamily="34" charset="0"/>
              </a:rPr>
              <a:t>Strengthened to Spread and Defend the Faith</a:t>
            </a:r>
          </a:p>
        </p:txBody>
      </p:sp>
      <p:sp>
        <p:nvSpPr>
          <p:cNvPr id="18" name="TextBox 17"/>
          <p:cNvSpPr txBox="1"/>
          <p:nvPr/>
        </p:nvSpPr>
        <p:spPr bwMode="auto">
          <a:xfrm>
            <a:off x="1366262" y="2297667"/>
            <a:ext cx="65585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want to share with others the joy and support we experience as members of the Church. </a:t>
            </a:r>
            <a:r>
              <a:rPr lang="en-US" dirty="0" smtClean="0">
                <a:latin typeface="Arial" pitchFamily="34" charset="0"/>
                <a:cs typeface="Arial" pitchFamily="34" charset="0"/>
              </a:rPr>
              <a:t>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366263" y="3059668"/>
            <a:ext cx="72443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not afraid to let others know about our faith </a:t>
            </a:r>
            <a:r>
              <a:rPr lang="en-US" dirty="0" smtClean="0">
                <a:latin typeface="Arial" pitchFamily="34" charset="0"/>
                <a:cs typeface="Arial" pitchFamily="34" charset="0"/>
              </a:rPr>
              <a:t>in </a:t>
            </a:r>
            <a:r>
              <a:rPr lang="en-US" dirty="0">
                <a:latin typeface="Arial" pitchFamily="34" charset="0"/>
                <a:cs typeface="Arial" pitchFamily="34" charset="0"/>
              </a:rPr>
              <a:t>Christ.</a:t>
            </a:r>
            <a:endParaRPr lang="en-US" dirty="0">
              <a:solidFill>
                <a:schemeClr val="bg1">
                  <a:lumMod val="65000"/>
                </a:schemeClr>
              </a:solidFill>
              <a:latin typeface="Arial" pitchFamily="34" charset="0"/>
              <a:cs typeface="Arial" pitchFamily="34" charset="0"/>
            </a:endParaRPr>
          </a:p>
        </p:txBody>
      </p:sp>
      <p:pic>
        <p:nvPicPr>
          <p:cNvPr id="4104" name="Picture 8" descr="E:\powerpoint images\chapter19\shutterstock_818614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4419600"/>
            <a:ext cx="2870957"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TextBox 20"/>
          <p:cNvSpPr txBox="1"/>
          <p:nvPr/>
        </p:nvSpPr>
        <p:spPr bwMode="auto">
          <a:xfrm>
            <a:off x="961512" y="3821668"/>
            <a:ext cx="7725288"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Discuss ways you have seen others do this effectively.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295400" y="2090724"/>
            <a:ext cx="8686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experience a growth in the spiritual Gifts of the Holy Spirit.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295400" y="2508455"/>
            <a:ext cx="7772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gifts help us to live holy, happy, and healthy lives.</a:t>
            </a:r>
          </a:p>
        </p:txBody>
      </p:sp>
      <p:sp>
        <p:nvSpPr>
          <p:cNvPr id="16" name="Content Placeholder 6"/>
          <p:cNvSpPr txBox="1">
            <a:spLocks/>
          </p:cNvSpPr>
          <p:nvPr/>
        </p:nvSpPr>
        <p:spPr>
          <a:xfrm>
            <a:off x="1980215" y="1219200"/>
            <a:ext cx="5030185" cy="685800"/>
          </a:xfrm>
          <a:prstGeom prst="rect">
            <a:avLst/>
          </a:prstGeom>
        </p:spPr>
        <p:txBody>
          <a:bodyPr>
            <a:noAutofit/>
          </a:bodyPr>
          <a:lstStyle/>
          <a:p>
            <a:pPr algn="ctr"/>
            <a:r>
              <a:rPr lang="en-US" sz="2400" b="1" dirty="0">
                <a:latin typeface="Arial" pitchFamily="34" charset="0"/>
                <a:cs typeface="Arial" pitchFamily="34" charset="0"/>
              </a:rPr>
              <a:t>Increased Gifts of the Holy Spirit</a:t>
            </a:r>
          </a:p>
        </p:txBody>
      </p:sp>
      <p:pic>
        <p:nvPicPr>
          <p:cNvPr id="5129" name="Picture 9" descr="E:\powerpoint images\chapter19\shutterstock_542454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3962400"/>
            <a:ext cx="4191000" cy="27896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2971800" y="6172200"/>
            <a:ext cx="204311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Ouverture</a:t>
            </a:r>
            <a:r>
              <a:rPr lang="en-US" sz="500" dirty="0">
                <a:latin typeface="Arial" pitchFamily="34" charset="0"/>
                <a:cs typeface="Arial" pitchFamily="34" charset="0"/>
              </a:rPr>
              <a:t> / www.shutterstock.com</a:t>
            </a:r>
          </a:p>
        </p:txBody>
      </p:sp>
      <p:sp>
        <p:nvSpPr>
          <p:cNvPr id="19" name="TextBox 18"/>
          <p:cNvSpPr txBox="1"/>
          <p:nvPr/>
        </p:nvSpPr>
        <p:spPr bwMode="auto">
          <a:xfrm>
            <a:off x="1307275" y="2983468"/>
            <a:ext cx="7772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gifts prepare us for being of service to others. </a:t>
            </a:r>
          </a:p>
        </p:txBody>
      </p:sp>
      <p:sp>
        <p:nvSpPr>
          <p:cNvPr id="20" name="TextBox 19"/>
          <p:cNvSpPr txBox="1"/>
          <p:nvPr/>
        </p:nvSpPr>
        <p:spPr bwMode="auto">
          <a:xfrm>
            <a:off x="762000" y="3745468"/>
            <a:ext cx="7772400"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Discuss how the Gifts of the Holy Spirit can be helpful for teens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143000" y="1256970"/>
            <a:ext cx="6629400" cy="724230"/>
          </a:xfrm>
          <a:prstGeom prst="rect">
            <a:avLst/>
          </a:prstGeom>
        </p:spPr>
        <p:txBody>
          <a:bodyPr>
            <a:noAutofit/>
          </a:bodyPr>
          <a:lstStyle/>
          <a:p>
            <a:pPr algn="ctr"/>
            <a:r>
              <a:rPr lang="en-US" sz="2400" b="1" dirty="0">
                <a:latin typeface="Arial" pitchFamily="34" charset="0"/>
                <a:cs typeface="Arial" pitchFamily="34" charset="0"/>
              </a:rPr>
              <a:t>Discernment of God’s call</a:t>
            </a:r>
          </a:p>
        </p:txBody>
      </p:sp>
      <p:sp>
        <p:nvSpPr>
          <p:cNvPr id="2" name="TextBox 1"/>
          <p:cNvSpPr txBox="1"/>
          <p:nvPr/>
        </p:nvSpPr>
        <p:spPr bwMode="auto">
          <a:xfrm>
            <a:off x="920379" y="2135652"/>
            <a:ext cx="738542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believe God has a plan for us, and we ask for guidance from the Holy Spirit.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715000" y="6079123"/>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Pincasso</a:t>
            </a:r>
            <a:r>
              <a:rPr lang="en-US" sz="500" dirty="0">
                <a:latin typeface="Arial" pitchFamily="34" charset="0"/>
                <a:cs typeface="Arial" pitchFamily="34" charset="0"/>
              </a:rPr>
              <a:t> / www.shutterstock.com</a:t>
            </a:r>
          </a:p>
        </p:txBody>
      </p:sp>
      <p:sp>
        <p:nvSpPr>
          <p:cNvPr id="13" name="TextBox 12"/>
          <p:cNvSpPr txBox="1"/>
          <p:nvPr/>
        </p:nvSpPr>
        <p:spPr bwMode="auto">
          <a:xfrm>
            <a:off x="920378" y="2907268"/>
            <a:ext cx="738542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know the Holy Spirit will guide us to the right decisions.</a:t>
            </a:r>
            <a:endParaRPr lang="en-US" dirty="0">
              <a:solidFill>
                <a:schemeClr val="bg1">
                  <a:lumMod val="65000"/>
                </a:schemeClr>
              </a:solidFill>
              <a:latin typeface="Arial" pitchFamily="34" charset="0"/>
              <a:cs typeface="Arial" pitchFamily="34" charset="0"/>
            </a:endParaRPr>
          </a:p>
        </p:txBody>
      </p:sp>
      <p:sp>
        <p:nvSpPr>
          <p:cNvPr id="15" name="TextBox 14"/>
          <p:cNvSpPr txBox="1"/>
          <p:nvPr/>
        </p:nvSpPr>
        <p:spPr bwMode="auto">
          <a:xfrm>
            <a:off x="767978" y="3953470"/>
            <a:ext cx="5023222" cy="923330"/>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Tell the story of someone you know, or </a:t>
            </a:r>
            <a:r>
              <a:rPr lang="en-US" dirty="0" smtClean="0">
                <a:latin typeface="Arial" pitchFamily="34" charset="0"/>
                <a:cs typeface="Arial" pitchFamily="34" charset="0"/>
              </a:rPr>
              <a:t>someone </a:t>
            </a:r>
            <a:r>
              <a:rPr lang="en-US" dirty="0">
                <a:latin typeface="Arial" pitchFamily="34" charset="0"/>
                <a:cs typeface="Arial" pitchFamily="34" charset="0"/>
              </a:rPr>
              <a:t>famous, who has talked about God’s plan for </a:t>
            </a:r>
            <a:r>
              <a:rPr lang="en-US" dirty="0" smtClean="0">
                <a:latin typeface="Arial" pitchFamily="34" charset="0"/>
                <a:cs typeface="Arial" pitchFamily="34" charset="0"/>
              </a:rPr>
              <a:t>her </a:t>
            </a:r>
            <a:r>
              <a:rPr lang="en-US" dirty="0">
                <a:latin typeface="Arial" pitchFamily="34" charset="0"/>
                <a:cs typeface="Arial" pitchFamily="34" charset="0"/>
              </a:rPr>
              <a:t>or his life. </a:t>
            </a:r>
            <a:endParaRPr lang="en-US" dirty="0">
              <a:solidFill>
                <a:schemeClr val="bg1">
                  <a:lumMod val="65000"/>
                </a:schemeClr>
              </a:solidFill>
              <a:latin typeface="Arial" pitchFamily="34" charset="0"/>
              <a:cs typeface="Arial" pitchFamily="34" charset="0"/>
            </a:endParaRPr>
          </a:p>
        </p:txBody>
      </p:sp>
      <p:pic>
        <p:nvPicPr>
          <p:cNvPr id="6152" name="Picture 8" descr="E:\powerpoint images\chapter19\shutterstock_46982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33800"/>
            <a:ext cx="3048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bwMode="auto">
          <a:xfrm>
            <a:off x="2781907" y="3276600"/>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good caretakers of the gifts of God.</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2781906" y="3819616"/>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use our gifts in service of the Kingdom of God.</a:t>
            </a:r>
            <a:endParaRPr lang="en-US" dirty="0">
              <a:solidFill>
                <a:schemeClr val="bg1">
                  <a:lumMod val="65000"/>
                </a:schemeClr>
              </a:solidFill>
              <a:latin typeface="Arial" pitchFamily="34" charset="0"/>
              <a:cs typeface="Arial" pitchFamily="34" charset="0"/>
            </a:endParaRPr>
          </a:p>
        </p:txBody>
      </p:sp>
      <p:pic>
        <p:nvPicPr>
          <p:cNvPr id="10245" name="Picture 5" descr="E:\powerpoint images\chapter19\shutterstock_467196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1" y="533400"/>
            <a:ext cx="3997469" cy="26691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bwMode="auto">
          <a:xfrm>
            <a:off x="685800" y="4687669"/>
            <a:ext cx="8039596"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ACTION:  Share an example of someone who has been a good steward of his or her time, treasure, or talent by sharing them with others. </a:t>
            </a:r>
            <a:endParaRPr lang="en-US" dirty="0">
              <a:solidFill>
                <a:schemeClr val="bg1">
                  <a:lumMod val="65000"/>
                </a:schemeClr>
              </a:solidFill>
              <a:latin typeface="Arial" pitchFamily="34" charset="0"/>
              <a:cs typeface="Arial" pitchFamily="34" charset="0"/>
            </a:endParaRPr>
          </a:p>
        </p:txBody>
      </p:sp>
      <p:sp>
        <p:nvSpPr>
          <p:cNvPr id="12" name="Content Placeholder 6"/>
          <p:cNvSpPr txBox="1">
            <a:spLocks/>
          </p:cNvSpPr>
          <p:nvPr/>
        </p:nvSpPr>
        <p:spPr>
          <a:xfrm>
            <a:off x="4229596" y="2057400"/>
            <a:ext cx="4076204" cy="724230"/>
          </a:xfrm>
          <a:prstGeom prst="rect">
            <a:avLst/>
          </a:prstGeom>
        </p:spPr>
        <p:txBody>
          <a:bodyPr>
            <a:noAutofit/>
          </a:bodyPr>
          <a:lstStyle/>
          <a:p>
            <a:r>
              <a:rPr lang="en-US" sz="2400" b="1" dirty="0">
                <a:latin typeface="Arial" pitchFamily="34" charset="0"/>
                <a:cs typeface="Arial" pitchFamily="34" charset="0"/>
              </a:rPr>
              <a:t>Stewardship</a:t>
            </a:r>
          </a:p>
        </p:txBody>
      </p:sp>
      <p:sp>
        <p:nvSpPr>
          <p:cNvPr id="11" name="TextBox 5"/>
          <p:cNvSpPr txBox="1">
            <a:spLocks noChangeArrowheads="1"/>
          </p:cNvSpPr>
          <p:nvPr/>
        </p:nvSpPr>
        <p:spPr bwMode="auto">
          <a:xfrm>
            <a:off x="607256" y="3124200"/>
            <a:ext cx="251694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vovan</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027738" y="5562600"/>
            <a:ext cx="1820862"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Oscar C. Williams / www.shutterstock.com</a:t>
            </a:r>
          </a:p>
        </p:txBody>
      </p:sp>
      <p:sp>
        <p:nvSpPr>
          <p:cNvPr id="12" name="Content Placeholder 6"/>
          <p:cNvSpPr txBox="1">
            <a:spLocks/>
          </p:cNvSpPr>
          <p:nvPr/>
        </p:nvSpPr>
        <p:spPr>
          <a:xfrm>
            <a:off x="1219200" y="1981200"/>
            <a:ext cx="6629400" cy="724230"/>
          </a:xfrm>
          <a:prstGeom prst="rect">
            <a:avLst/>
          </a:prstGeom>
        </p:spPr>
        <p:txBody>
          <a:bodyPr>
            <a:noAutofit/>
          </a:bodyPr>
          <a:lstStyle/>
          <a:p>
            <a:r>
              <a:rPr lang="en-US" sz="2400" b="1" dirty="0">
                <a:latin typeface="Arial" pitchFamily="34" charset="0"/>
                <a:cs typeface="Arial" pitchFamily="34" charset="0"/>
              </a:rPr>
              <a:t>The Rite of Confirmation</a:t>
            </a:r>
          </a:p>
        </p:txBody>
      </p:sp>
      <p:sp>
        <p:nvSpPr>
          <p:cNvPr id="13" name="TextBox 12"/>
          <p:cNvSpPr txBox="1"/>
          <p:nvPr/>
        </p:nvSpPr>
        <p:spPr bwMode="auto">
          <a:xfrm>
            <a:off x="1256805" y="3096923"/>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Renewal of baptismal vows </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256804" y="3563739"/>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Prayer for the Holy Spirit</a:t>
            </a:r>
            <a:endParaRPr lang="en-US" dirty="0">
              <a:solidFill>
                <a:schemeClr val="bg1">
                  <a:lumMod val="65000"/>
                </a:schemeClr>
              </a:solidFill>
              <a:latin typeface="Arial" pitchFamily="34" charset="0"/>
              <a:cs typeface="Arial" pitchFamily="34" charset="0"/>
            </a:endParaRPr>
          </a:p>
        </p:txBody>
      </p:sp>
      <p:pic>
        <p:nvPicPr>
          <p:cNvPr id="11266" name="Picture 2" descr="E:\powerpoint images\chapter19\shutterstock_165698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294" y="1373787"/>
            <a:ext cx="2617506" cy="4112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1256805" y="39740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Anointing with Sacred Chrism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91246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1137</TotalTime>
  <Words>666</Words>
  <Application>Microsoft Office PowerPoint</Application>
  <PresentationFormat>On-screen Show (4:3)</PresentationFormat>
  <Paragraphs>64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Confirmation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228</cp:revision>
  <dcterms:created xsi:type="dcterms:W3CDTF">2011-06-08T19:56:13Z</dcterms:created>
  <dcterms:modified xsi:type="dcterms:W3CDTF">2013-02-05T15:45:06Z</dcterms:modified>
</cp:coreProperties>
</file>