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26009600" cy="19507200"/>
  <p:notesSz cx="6858000" cy="9144000"/>
  <p:defaultTextStyle>
    <a:lvl1pPr>
      <a:defRPr sz="5000">
        <a:latin typeface="Calibri"/>
        <a:ea typeface="Calibri"/>
        <a:cs typeface="Calibri"/>
        <a:sym typeface="Calibri"/>
      </a:defRPr>
    </a:lvl1pPr>
    <a:lvl2pPr indent="457200">
      <a:defRPr sz="5000">
        <a:latin typeface="Calibri"/>
        <a:ea typeface="Calibri"/>
        <a:cs typeface="Calibri"/>
        <a:sym typeface="Calibri"/>
      </a:defRPr>
    </a:lvl2pPr>
    <a:lvl3pPr indent="914400">
      <a:defRPr sz="5000">
        <a:latin typeface="Calibri"/>
        <a:ea typeface="Calibri"/>
        <a:cs typeface="Calibri"/>
        <a:sym typeface="Calibri"/>
      </a:defRPr>
    </a:lvl3pPr>
    <a:lvl4pPr indent="1371600">
      <a:defRPr sz="5000">
        <a:latin typeface="Calibri"/>
        <a:ea typeface="Calibri"/>
        <a:cs typeface="Calibri"/>
        <a:sym typeface="Calibri"/>
      </a:defRPr>
    </a:lvl4pPr>
    <a:lvl5pPr indent="1828800">
      <a:defRPr sz="5000">
        <a:latin typeface="Calibri"/>
        <a:ea typeface="Calibri"/>
        <a:cs typeface="Calibri"/>
        <a:sym typeface="Calibri"/>
      </a:defRPr>
    </a:lvl5pPr>
    <a:lvl6pPr indent="2286000">
      <a:defRPr sz="5000">
        <a:latin typeface="Calibri"/>
        <a:ea typeface="Calibri"/>
        <a:cs typeface="Calibri"/>
        <a:sym typeface="Calibri"/>
      </a:defRPr>
    </a:lvl6pPr>
    <a:lvl7pPr indent="2743200">
      <a:defRPr sz="5000">
        <a:latin typeface="Calibri"/>
        <a:ea typeface="Calibri"/>
        <a:cs typeface="Calibri"/>
        <a:sym typeface="Calibri"/>
      </a:defRPr>
    </a:lvl7pPr>
    <a:lvl8pPr indent="3200400">
      <a:defRPr sz="5000">
        <a:latin typeface="Calibri"/>
        <a:ea typeface="Calibri"/>
        <a:cs typeface="Calibri"/>
        <a:sym typeface="Calibri"/>
      </a:defRPr>
    </a:lvl8pPr>
    <a:lvl9pPr indent="3657600">
      <a:defRPr sz="5000">
        <a:latin typeface="Calibri"/>
        <a:ea typeface="Calibri"/>
        <a:cs typeface="Calibri"/>
        <a:sym typeface="Calibri"/>
      </a:defRPr>
    </a:lvl9pPr>
  </p:defaultTextStyle>
  <p:extLst>
    <p:ext uri="{EFAFB233-063F-42B5-8137-9DF3F51BA10A}">
      <p15:sldGuideLst xmlns:p15="http://schemas.microsoft.com/office/powerpoint/2012/main">
        <p15:guide id="1" orient="horz" pos="6144">
          <p15:clr>
            <a:srgbClr val="A4A3A4"/>
          </p15:clr>
        </p15:guide>
        <p15:guide id="2" pos="819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ry Ruff" initials="J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0703" autoAdjust="0"/>
  </p:normalViewPr>
  <p:slideViewPr>
    <p:cSldViewPr snapToGrid="0" snapToObjects="1">
      <p:cViewPr varScale="1">
        <p:scale>
          <a:sx n="33" d="100"/>
          <a:sy n="33" d="100"/>
        </p:scale>
        <p:origin x="450" y="108"/>
      </p:cViewPr>
      <p:guideLst>
        <p:guide orient="horz" pos="6144"/>
        <p:guide pos="81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6" name="Shape 2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47042639"/>
      </p:ext>
    </p:extLst>
  </p:cSld>
  <p:clrMap bg1="lt1" tx1="dk1" bg2="lt2" tx2="dk2" accent1="accent1" accent2="accent2" accent3="accent3" accent4="accent4" accent5="accent5" accent6="accent6" hlink="hlink" folHlink="folHlink"/>
  <p:notesStyle>
    <a:lvl1pPr defTabSz="457200">
      <a:lnSpc>
        <a:spcPct val="117999"/>
      </a:lnSpc>
      <a:defRPr sz="6200">
        <a:latin typeface="+mn-lt"/>
        <a:ea typeface="+mn-ea"/>
        <a:cs typeface="+mn-cs"/>
        <a:sym typeface="Helvetica Neue"/>
      </a:defRPr>
    </a:lvl1pPr>
    <a:lvl2pPr indent="228600" defTabSz="457200">
      <a:lnSpc>
        <a:spcPct val="117999"/>
      </a:lnSpc>
      <a:defRPr sz="6200">
        <a:latin typeface="+mn-lt"/>
        <a:ea typeface="+mn-ea"/>
        <a:cs typeface="+mn-cs"/>
        <a:sym typeface="Helvetica Neue"/>
      </a:defRPr>
    </a:lvl2pPr>
    <a:lvl3pPr indent="457200" defTabSz="457200">
      <a:lnSpc>
        <a:spcPct val="117999"/>
      </a:lnSpc>
      <a:defRPr sz="6200">
        <a:latin typeface="+mn-lt"/>
        <a:ea typeface="+mn-ea"/>
        <a:cs typeface="+mn-cs"/>
        <a:sym typeface="Helvetica Neue"/>
      </a:defRPr>
    </a:lvl3pPr>
    <a:lvl4pPr indent="685800" defTabSz="457200">
      <a:lnSpc>
        <a:spcPct val="117999"/>
      </a:lnSpc>
      <a:defRPr sz="6200">
        <a:latin typeface="+mn-lt"/>
        <a:ea typeface="+mn-ea"/>
        <a:cs typeface="+mn-cs"/>
        <a:sym typeface="Helvetica Neue"/>
      </a:defRPr>
    </a:lvl4pPr>
    <a:lvl5pPr indent="914400" defTabSz="457200">
      <a:lnSpc>
        <a:spcPct val="117999"/>
      </a:lnSpc>
      <a:defRPr sz="6200">
        <a:latin typeface="+mn-lt"/>
        <a:ea typeface="+mn-ea"/>
        <a:cs typeface="+mn-cs"/>
        <a:sym typeface="Helvetica Neue"/>
      </a:defRPr>
    </a:lvl5pPr>
    <a:lvl6pPr indent="1143000" defTabSz="457200">
      <a:lnSpc>
        <a:spcPct val="117999"/>
      </a:lnSpc>
      <a:defRPr sz="6200">
        <a:latin typeface="+mn-lt"/>
        <a:ea typeface="+mn-ea"/>
        <a:cs typeface="+mn-cs"/>
        <a:sym typeface="Helvetica Neue"/>
      </a:defRPr>
    </a:lvl6pPr>
    <a:lvl7pPr indent="1371600" defTabSz="457200">
      <a:lnSpc>
        <a:spcPct val="117999"/>
      </a:lnSpc>
      <a:defRPr sz="6200">
        <a:latin typeface="+mn-lt"/>
        <a:ea typeface="+mn-ea"/>
        <a:cs typeface="+mn-cs"/>
        <a:sym typeface="Helvetica Neue"/>
      </a:defRPr>
    </a:lvl7pPr>
    <a:lvl8pPr indent="1600200" defTabSz="457200">
      <a:lnSpc>
        <a:spcPct val="117999"/>
      </a:lnSpc>
      <a:defRPr sz="6200">
        <a:latin typeface="+mn-lt"/>
        <a:ea typeface="+mn-ea"/>
        <a:cs typeface="+mn-cs"/>
        <a:sym typeface="Helvetica Neue"/>
      </a:defRPr>
    </a:lvl8pPr>
    <a:lvl9pPr indent="1828800" defTabSz="457200">
      <a:lnSpc>
        <a:spcPct val="117999"/>
      </a:lnSpc>
      <a:defRPr sz="6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Define </a:t>
            </a:r>
            <a:r>
              <a:rPr lang="en-US" sz="6200" i="1" dirty="0" smtClean="0">
                <a:effectLst/>
                <a:latin typeface="+mn-lt"/>
                <a:ea typeface="+mn-ea"/>
                <a:cs typeface="+mn-cs"/>
                <a:sym typeface="Helvetica Neue"/>
              </a:rPr>
              <a:t>Liturgical Year, </a:t>
            </a:r>
            <a:r>
              <a:rPr lang="en-US" sz="6200" dirty="0" smtClean="0">
                <a:effectLst/>
                <a:latin typeface="+mn-lt"/>
                <a:ea typeface="+mn-ea"/>
                <a:cs typeface="+mn-cs"/>
                <a:sym typeface="Helvetica Neue"/>
              </a:rPr>
              <a:t>as found in the section “The Lord’s Day and the Liturgical Year” in article 47 of the student text. Review the major seasons as found in this section as well. Refer to the chart in the section </a:t>
            </a:r>
            <a:r>
              <a:rPr lang="en-US" sz="6200" baseline="0" dirty="0" smtClean="0">
                <a:effectLst/>
                <a:latin typeface="+mn-lt"/>
                <a:ea typeface="+mn-ea"/>
                <a:cs typeface="+mn-cs"/>
                <a:sym typeface="Helvetica Neue"/>
              </a:rPr>
              <a:t>“The Significance of the Triduum.” </a:t>
            </a:r>
            <a:r>
              <a:rPr lang="en-US" sz="6200" dirty="0" smtClean="0">
                <a:effectLst/>
                <a:latin typeface="+mn-lt"/>
                <a:ea typeface="+mn-ea"/>
                <a:cs typeface="+mn-cs"/>
                <a:sym typeface="Helvetica Neue"/>
              </a:rPr>
              <a:t>Remind the students that though some important days of the Liturgical Year (such as Christmas) have fixed dates, others (such as Easter) do not, so the location of the slices on the chart is an approximation.</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47.</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101142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Review the list of suggestions at the close of article 49 in the student text. Explain the practice of praying the Stations of the Cross. (See the definition in this section, and also the Did You Know? sidebar, “Walking in Jesus’ Footsteps,” in article 21.)</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49. </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105697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volunteers to share their favorite part of the Easter Vigil. Ask how the church looks at the Easter Vigil (the church is dark before the Service of Light, but it is often filled with flowers and banners, with the liturgical color of white or gold).</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50. </a:t>
            </a:r>
          </a:p>
          <a:p>
            <a:endParaRPr lang="en-US" dirty="0"/>
          </a:p>
        </p:txBody>
      </p:sp>
    </p:spTree>
    <p:extLst>
      <p:ext uri="{BB962C8B-B14F-4D97-AF65-F5344CB8AC3E}">
        <p14:creationId xmlns:p14="http://schemas.microsoft.com/office/powerpoint/2010/main" val="103810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Consider reviewing the events of salvation history included in the readings. (See the calendar of Lectionary readings on the USCCB website.)</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50.</a:t>
            </a:r>
          </a:p>
          <a:p>
            <a:endParaRPr lang="en-US" dirty="0"/>
          </a:p>
        </p:txBody>
      </p:sp>
    </p:spTree>
    <p:extLst>
      <p:ext uri="{BB962C8B-B14F-4D97-AF65-F5344CB8AC3E}">
        <p14:creationId xmlns:p14="http://schemas.microsoft.com/office/powerpoint/2010/main" val="4226050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Point out that adults have been baptized and confirmed at the Easter Vigil since the earliest days of the Church. Help the students see the connection between Baptism (dying and rising with Christ) and Easter.</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50.</a:t>
            </a:r>
          </a:p>
          <a:p>
            <a:endParaRPr lang="en-US" dirty="0"/>
          </a:p>
        </p:txBody>
      </p:sp>
    </p:spTree>
    <p:extLst>
      <p:ext uri="{BB962C8B-B14F-4D97-AF65-F5344CB8AC3E}">
        <p14:creationId xmlns:p14="http://schemas.microsoft.com/office/powerpoint/2010/main" val="2533188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Review the list of suggestions in the section “Entering into Sacred Time for the Easter Season” in</a:t>
            </a:r>
            <a:r>
              <a:rPr lang="en-US" sz="6200" baseline="0" dirty="0" smtClean="0">
                <a:effectLst/>
                <a:latin typeface="+mn-lt"/>
                <a:ea typeface="+mn-ea"/>
                <a:cs typeface="+mn-cs"/>
                <a:sym typeface="Helvetica Neue"/>
              </a:rPr>
              <a:t> article 50 in</a:t>
            </a:r>
            <a:r>
              <a:rPr lang="en-US" sz="6200" dirty="0" smtClean="0">
                <a:effectLst/>
                <a:latin typeface="+mn-lt"/>
                <a:ea typeface="+mn-ea"/>
                <a:cs typeface="+mn-cs"/>
                <a:sym typeface="Helvetica Neue"/>
              </a:rPr>
              <a:t> the student text. Ask the question that concludes this section: Which of these suggestions would you like to try as a way to enter more deeply into the Easter Vigil and the Easter season?</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Consider sharing the suggestion that has been most meaningful for you.</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50.</a:t>
            </a:r>
          </a:p>
          <a:p>
            <a:endParaRPr lang="en-US" dirty="0"/>
          </a:p>
        </p:txBody>
      </p:sp>
    </p:spTree>
    <p:extLst>
      <p:ext uri="{BB962C8B-B14F-4D97-AF65-F5344CB8AC3E}">
        <p14:creationId xmlns:p14="http://schemas.microsoft.com/office/powerpoint/2010/main" val="1393772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the Trinitarian nature of the liturgy, as found in the section “The Liturgy and the Paschal Mystery” in article 47 of the student text.</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47.</a:t>
            </a:r>
          </a:p>
          <a:p>
            <a:r>
              <a:rPr lang="en-US" sz="6200" dirty="0" smtClean="0">
                <a:effectLst/>
                <a:latin typeface="+mn-lt"/>
                <a:ea typeface="+mn-ea"/>
                <a:cs typeface="+mn-cs"/>
                <a:sym typeface="Helvetica Neue"/>
              </a:rPr>
              <a:t> </a:t>
            </a:r>
          </a:p>
          <a:p>
            <a:endParaRPr lang="en-US" dirty="0"/>
          </a:p>
        </p:txBody>
      </p:sp>
    </p:spTree>
    <p:extLst>
      <p:ext uri="{BB962C8B-B14F-4D97-AF65-F5344CB8AC3E}">
        <p14:creationId xmlns:p14="http://schemas.microsoft.com/office/powerpoint/2010/main" val="387307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when the days are counted beginning in the evening, as in the Jewish culture, Thursday evening to Sunday evening would be three days.</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47.</a:t>
            </a:r>
          </a:p>
          <a:p>
            <a:endParaRPr lang="en-US" dirty="0"/>
          </a:p>
        </p:txBody>
      </p:sp>
    </p:spTree>
    <p:extLst>
      <p:ext uri="{BB962C8B-B14F-4D97-AF65-F5344CB8AC3E}">
        <p14:creationId xmlns:p14="http://schemas.microsoft.com/office/powerpoint/2010/main" val="14781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volunteers to explain the purpose of the Chrism Mass, and to identify the three oils and their uses. If you or any of the students have attended this Mass, discuss the experience.</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48.</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4239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the </a:t>
            </a:r>
            <a:r>
              <a:rPr lang="en-US" sz="6200" dirty="0" err="1" smtClean="0">
                <a:effectLst/>
                <a:latin typeface="+mn-lt"/>
                <a:ea typeface="+mn-ea"/>
                <a:cs typeface="+mn-cs"/>
                <a:sym typeface="Helvetica Neue"/>
              </a:rPr>
              <a:t>Triduum</a:t>
            </a:r>
            <a:r>
              <a:rPr lang="en-US" sz="6200" dirty="0" smtClean="0">
                <a:effectLst/>
                <a:latin typeface="+mn-lt"/>
                <a:ea typeface="+mn-ea"/>
                <a:cs typeface="+mn-cs"/>
                <a:sym typeface="Helvetica Neue"/>
              </a:rPr>
              <a:t> is the last stage in the RCIA process, referred to in the last bullet point. Ask students about their experience with RCIA.</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48.</a:t>
            </a:r>
          </a:p>
          <a:p>
            <a:endParaRPr lang="en-US" dirty="0"/>
          </a:p>
        </p:txBody>
      </p:sp>
    </p:spTree>
    <p:extLst>
      <p:ext uri="{BB962C8B-B14F-4D97-AF65-F5344CB8AC3E}">
        <p14:creationId xmlns:p14="http://schemas.microsoft.com/office/powerpoint/2010/main" val="6901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why the Eucharist is transferred, and discuss the solemn ritual and the devotions that accompany this event, as in the section</a:t>
            </a:r>
            <a:r>
              <a:rPr lang="en-US" sz="6200" baseline="0" dirty="0" smtClean="0">
                <a:effectLst/>
                <a:latin typeface="+mn-lt"/>
                <a:ea typeface="+mn-ea"/>
                <a:cs typeface="+mn-cs"/>
                <a:sym typeface="Helvetica Neue"/>
              </a:rPr>
              <a:t> “The Transfer of the Eucharist” </a:t>
            </a:r>
            <a:r>
              <a:rPr lang="en-US" sz="6200" dirty="0" smtClean="0">
                <a:effectLst/>
                <a:latin typeface="+mn-lt"/>
                <a:ea typeface="+mn-ea"/>
                <a:cs typeface="+mn-cs"/>
                <a:sym typeface="Helvetica Neue"/>
              </a:rPr>
              <a:t>in article 48 of</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the student text.</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48.</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29715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look over the suggestions in the section </a:t>
            </a:r>
            <a:r>
              <a:rPr lang="en-US" sz="6200" baseline="0" dirty="0" smtClean="0">
                <a:effectLst/>
                <a:latin typeface="+mn-lt"/>
                <a:ea typeface="+mn-ea"/>
                <a:cs typeface="+mn-cs"/>
                <a:sym typeface="Helvetica Neue"/>
              </a:rPr>
              <a:t>“Entering into Sacred Time on Holy Thursday” in article 48 </a:t>
            </a:r>
            <a:r>
              <a:rPr lang="en-US" sz="6200" dirty="0" smtClean="0">
                <a:effectLst/>
                <a:latin typeface="+mn-lt"/>
                <a:ea typeface="+mn-ea"/>
                <a:cs typeface="+mn-cs"/>
                <a:sym typeface="Helvetica Neue"/>
              </a:rPr>
              <a:t>of the student text. Ask, “Which of these suggestions would you like to try as a way to enter more deeply into Holy Thursday?” Consider sharing which suggestion has been most meaningful for you.</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48.</a:t>
            </a:r>
          </a:p>
          <a:p>
            <a:endParaRPr lang="en-US" dirty="0"/>
          </a:p>
        </p:txBody>
      </p:sp>
    </p:spTree>
    <p:extLst>
      <p:ext uri="{BB962C8B-B14F-4D97-AF65-F5344CB8AC3E}">
        <p14:creationId xmlns:p14="http://schemas.microsoft.com/office/powerpoint/2010/main" val="49043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Discuss the way the church looks when we enter it for the Good Friday liturgy (the altar is bare, statues are covered, the tabernacle is open and empty, and holy water fonts are empty).  Ask how the appearance of the church might affect the assembly.</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49.</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0241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that the liturgy concludes with a simple Communion Rite where we receive the Body of Christ that was consecrated on Holy Thursday. Discuss the idea behind the caption for the photo in the section “The Veneration</a:t>
            </a:r>
            <a:r>
              <a:rPr lang="en-US" sz="6200" baseline="0" dirty="0" smtClean="0">
                <a:effectLst/>
                <a:latin typeface="+mn-lt"/>
                <a:ea typeface="+mn-ea"/>
                <a:cs typeface="+mn-cs"/>
                <a:sym typeface="Helvetica Neue"/>
              </a:rPr>
              <a:t> of the Cross” in article 49</a:t>
            </a:r>
            <a:r>
              <a:rPr lang="en-US" sz="6200" dirty="0" smtClean="0">
                <a:effectLst/>
                <a:latin typeface="+mn-lt"/>
                <a:ea typeface="+mn-ea"/>
                <a:cs typeface="+mn-cs"/>
                <a:sym typeface="Helvetica Neue"/>
              </a:rPr>
              <a:t>: to truly venerate the cross is to follow Christ’s example of loving sacrifice for others.</a:t>
            </a:r>
          </a:p>
          <a:p>
            <a:endParaRPr lang="en-US" sz="6200" dirty="0" smtClean="0">
              <a:effectLst/>
              <a:latin typeface="+mn-lt"/>
              <a:ea typeface="+mn-ea"/>
              <a:cs typeface="+mn-cs"/>
              <a:sym typeface="Helvetica Neue"/>
            </a:endParaRPr>
          </a:p>
          <a:p>
            <a:r>
              <a:rPr lang="en-US" sz="6200" dirty="0" smtClean="0">
                <a:effectLst/>
                <a:latin typeface="+mn-lt"/>
                <a:ea typeface="+mn-ea"/>
                <a:cs typeface="+mn-cs"/>
                <a:sym typeface="Helvetica Neue"/>
              </a:rPr>
              <a:t>This slide corresponds to student text content in</a:t>
            </a:r>
            <a:r>
              <a:rPr lang="en-US" sz="6200" baseline="0" dirty="0" smtClean="0">
                <a:effectLst/>
                <a:latin typeface="+mn-lt"/>
                <a:ea typeface="+mn-ea"/>
                <a:cs typeface="+mn-cs"/>
                <a:sym typeface="Helvetica Neue"/>
              </a:rPr>
              <a:t> article 49.</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06540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5635413" y="3197013"/>
            <a:ext cx="18423468" cy="9058205"/>
          </a:xfrm>
          <a:prstGeom prst="rect">
            <a:avLst/>
          </a:prstGeom>
        </p:spPr>
        <p:txBody>
          <a:bodyPr/>
          <a:lstStyle>
            <a:lvl1pPr algn="ctr">
              <a:defRPr sz="12400">
                <a:effectLst>
                  <a:outerShdw blurRad="50800" dist="50800" dir="5400000" rotWithShape="0">
                    <a:srgbClr val="D9D9D9"/>
                  </a:outerShdw>
                </a:effectLst>
              </a:defRPr>
            </a:lvl1pPr>
          </a:lstStyle>
          <a:p>
            <a:pPr lvl="0">
              <a:defRPr sz="1800" b="0">
                <a:effectLst/>
              </a:defRPr>
            </a:pPr>
            <a:r>
              <a:rPr sz="12400" b="1">
                <a:effectLst>
                  <a:outerShdw blurRad="50800" dist="50800" dir="5400000" rotWithShape="0">
                    <a:srgbClr val="D9D9D9"/>
                  </a:outerShdw>
                </a:effectLst>
              </a:rPr>
              <a:t>Click to edit Master title style</a:t>
            </a:r>
          </a:p>
        </p:txBody>
      </p:sp>
      <p:sp>
        <p:nvSpPr>
          <p:cNvPr id="7" name="Shape 7"/>
          <p:cNvSpPr>
            <a:spLocks noGrp="1"/>
          </p:cNvSpPr>
          <p:nvPr>
            <p:ph type="body" idx="1"/>
          </p:nvPr>
        </p:nvSpPr>
        <p:spPr>
          <a:xfrm>
            <a:off x="21457920" y="15605760"/>
            <a:ext cx="4768427" cy="3901441"/>
          </a:xfrm>
          <a:prstGeom prst="rect">
            <a:avLst/>
          </a:prstGeom>
          <a:ln w="12700"/>
        </p:spPr>
        <p:txBody>
          <a:bodyPr lIns="0" tIns="0" rIns="0" bIns="0" anchor="ctr"/>
          <a:lstStyle>
            <a:lvl1pPr marL="342900" indent="-342900">
              <a:spcBef>
                <a:spcPts val="100"/>
              </a:spcBef>
              <a:buSzTx/>
              <a:buFontTx/>
              <a:buNone/>
              <a:defRPr sz="2200">
                <a:solidFill>
                  <a:srgbClr val="808080"/>
                </a:solidFill>
              </a:defRPr>
            </a:lvl1pPr>
          </a:lstStyle>
          <a:p>
            <a:pPr lvl="0">
              <a:defRPr sz="1800">
                <a:solidFill>
                  <a:srgbClr val="000000"/>
                </a:solidFill>
              </a:defRPr>
            </a:pPr>
            <a:r>
              <a:rPr sz="2200">
                <a:solidFill>
                  <a:srgbClr val="808080"/>
                </a:solidFill>
              </a:rPr>
              <a:t>Document # TX000000</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pPr>
            <a:r>
              <a:rPr sz="7800" b="1"/>
              <a:t>Click to edit Master title style</a:t>
            </a:r>
          </a:p>
        </p:txBody>
      </p:sp>
      <p:sp>
        <p:nvSpPr>
          <p:cNvPr id="10" name="Shape 10"/>
          <p:cNvSpPr>
            <a:spLocks noGrp="1"/>
          </p:cNvSpPr>
          <p:nvPr>
            <p:ph type="body" idx="1"/>
          </p:nvPr>
        </p:nvSpPr>
        <p:spPr>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2" name="Shape 12"/>
          <p:cNvSpPr>
            <a:spLocks noGrp="1"/>
          </p:cNvSpPr>
          <p:nvPr>
            <p:ph type="title"/>
          </p:nvPr>
        </p:nvSpPr>
        <p:spPr>
          <a:xfrm>
            <a:off x="2600959" y="2817706"/>
            <a:ext cx="23408642" cy="3467948"/>
          </a:xfrm>
          <a:prstGeom prst="rect">
            <a:avLst/>
          </a:prstGeom>
        </p:spPr>
        <p:txBody>
          <a:bodyPr/>
          <a:lstStyle/>
          <a:p>
            <a:pPr lvl="0">
              <a:defRPr sz="1800" b="0"/>
            </a:pPr>
            <a:r>
              <a:rPr sz="7800" b="1"/>
              <a:t>Click to edit Master title style2 line title</a:t>
            </a:r>
          </a:p>
        </p:txBody>
      </p:sp>
      <p:sp>
        <p:nvSpPr>
          <p:cNvPr id="13" name="Shape 13"/>
          <p:cNvSpPr>
            <a:spLocks noGrp="1"/>
          </p:cNvSpPr>
          <p:nvPr>
            <p:ph type="body" idx="1"/>
          </p:nvPr>
        </p:nvSpPr>
        <p:spPr>
          <a:xfrm>
            <a:off x="3901439" y="6285653"/>
            <a:ext cx="18423468"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lines and content">
    <p:spTree>
      <p:nvGrpSpPr>
        <p:cNvPr id="1" name=""/>
        <p:cNvGrpSpPr/>
        <p:nvPr/>
      </p:nvGrpSpPr>
      <p:grpSpPr>
        <a:xfrm>
          <a:off x="0" y="0"/>
          <a:ext cx="0" cy="0"/>
          <a:chOff x="0" y="0"/>
          <a:chExt cx="0" cy="0"/>
        </a:xfrm>
      </p:grpSpPr>
      <p:sp>
        <p:nvSpPr>
          <p:cNvPr id="15" name="Shape 15"/>
          <p:cNvSpPr>
            <a:spLocks noGrp="1"/>
          </p:cNvSpPr>
          <p:nvPr>
            <p:ph type="title"/>
          </p:nvPr>
        </p:nvSpPr>
        <p:spPr>
          <a:xfrm>
            <a:off x="2600959" y="1733973"/>
            <a:ext cx="23408642" cy="4551681"/>
          </a:xfrm>
          <a:prstGeom prst="rect">
            <a:avLst/>
          </a:prstGeom>
        </p:spPr>
        <p:txBody>
          <a:bodyPr/>
          <a:lstStyle/>
          <a:p>
            <a:pPr lvl="0">
              <a:defRPr sz="1800" b="0"/>
            </a:pPr>
            <a:r>
              <a:rPr sz="7800" b="1"/>
              <a:t>Click to edit Master title style</a:t>
            </a:r>
          </a:p>
        </p:txBody>
      </p:sp>
      <p:sp>
        <p:nvSpPr>
          <p:cNvPr id="16" name="Shape 16"/>
          <p:cNvSpPr>
            <a:spLocks noGrp="1"/>
          </p:cNvSpPr>
          <p:nvPr>
            <p:ph type="body" idx="1"/>
          </p:nvPr>
        </p:nvSpPr>
        <p:spPr>
          <a:xfrm>
            <a:off x="3901439" y="6285653"/>
            <a:ext cx="18206722"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no body text">
    <p:spTree>
      <p:nvGrpSpPr>
        <p:cNvPr id="1" name=""/>
        <p:cNvGrpSpPr/>
        <p:nvPr/>
      </p:nvGrpSpPr>
      <p:grpSpPr>
        <a:xfrm>
          <a:off x="0" y="0"/>
          <a:ext cx="0" cy="0"/>
          <a:chOff x="0" y="0"/>
          <a:chExt cx="0" cy="0"/>
        </a:xfrm>
      </p:grpSpPr>
      <p:sp>
        <p:nvSpPr>
          <p:cNvPr id="18" name="Shape 18"/>
          <p:cNvSpPr>
            <a:spLocks noGrp="1"/>
          </p:cNvSpPr>
          <p:nvPr>
            <p:ph type="body" idx="1"/>
          </p:nvPr>
        </p:nvSpPr>
        <p:spPr>
          <a:xfrm>
            <a:off x="2600959" y="3251199"/>
            <a:ext cx="21891415" cy="1733975"/>
          </a:xfrm>
          <a:prstGeom prst="rect">
            <a:avLst/>
          </a:prstGeom>
        </p:spPr>
        <p:txBody>
          <a:bodyPr/>
          <a:lstStyle>
            <a:lvl1pPr marL="342900" indent="-342900">
              <a:spcBef>
                <a:spcPts val="600"/>
              </a:spcBef>
              <a:buSzTx/>
              <a:buFontTx/>
              <a:buNone/>
              <a:defRPr sz="7800" b="1"/>
            </a:lvl1pPr>
          </a:lstStyle>
          <a:p>
            <a:pPr lvl="0">
              <a:defRPr sz="1800" b="0"/>
            </a:pPr>
            <a:r>
              <a:rPr sz="7800" b="1"/>
              <a:t>Click to edit Master text styles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 column/narrow column">
    <p:spTree>
      <p:nvGrpSpPr>
        <p:cNvPr id="1" name=""/>
        <p:cNvGrpSpPr/>
        <p:nvPr/>
      </p:nvGrpSpPr>
      <p:grpSpPr>
        <a:xfrm>
          <a:off x="0" y="0"/>
          <a:ext cx="0" cy="0"/>
          <a:chOff x="0" y="0"/>
          <a:chExt cx="0" cy="0"/>
        </a:xfrm>
      </p:grpSpPr>
      <p:sp>
        <p:nvSpPr>
          <p:cNvPr id="21" name="Shape 21"/>
          <p:cNvSpPr>
            <a:spLocks noGrp="1"/>
          </p:cNvSpPr>
          <p:nvPr>
            <p:ph type="body" idx="1"/>
          </p:nvPr>
        </p:nvSpPr>
        <p:spPr>
          <a:xfrm>
            <a:off x="1300479" y="5201919"/>
            <a:ext cx="11487575" cy="14305282"/>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600959" y="3034453"/>
            <a:ext cx="23408642" cy="1950721"/>
          </a:xfrm>
          <a:prstGeom prst="rect">
            <a:avLst/>
          </a:prstGeom>
          <a:ln w="25400">
            <a:miter lim="400000"/>
          </a:ln>
          <a:extLst>
            <a:ext uri="{C572A759-6A51-4108-AA02-DFA0A04FC94B}">
              <ma14:wrappingTextBoxFlag xmlns="" xmlns:ma14="http://schemas.microsoft.com/office/mac/drawingml/2011/main" val="1"/>
            </a:ext>
          </a:extLst>
        </p:spPr>
        <p:txBody>
          <a:bodyPr lIns="130047" tIns="130047" rIns="130047" bIns="130047" anchor="ctr">
            <a:normAutofit/>
          </a:bodyPr>
          <a:lstStyle/>
          <a:p>
            <a:pPr lvl="0">
              <a:defRPr sz="1800" b="0"/>
            </a:pPr>
            <a:r>
              <a:rPr sz="7800" b="1"/>
              <a:t>Click to edit Master title style</a:t>
            </a:r>
          </a:p>
        </p:txBody>
      </p:sp>
      <p:sp>
        <p:nvSpPr>
          <p:cNvPr id="3" name="Shape 3"/>
          <p:cNvSpPr>
            <a:spLocks noGrp="1"/>
          </p:cNvSpPr>
          <p:nvPr>
            <p:ph type="body" idx="1"/>
          </p:nvPr>
        </p:nvSpPr>
        <p:spPr>
          <a:xfrm>
            <a:off x="3901439" y="4985173"/>
            <a:ext cx="18423468" cy="14522028"/>
          </a:xfrm>
          <a:prstGeom prst="rect">
            <a:avLst/>
          </a:prstGeom>
          <a:ln w="25400">
            <a:miter lim="400000"/>
          </a:ln>
          <a:extLst>
            <a:ext uri="{C572A759-6A51-4108-AA02-DFA0A04FC94B}">
              <ma14:wrappingTextBoxFlag xmlns="" xmlns:ma14="http://schemas.microsoft.com/office/mac/drawingml/2011/main" val="1"/>
            </a:ext>
          </a:extLst>
        </p:spPr>
        <p:txBody>
          <a:bodyPr lIns="130047" tIns="130047" rIns="130047" bIns="130047">
            <a:normAutofit/>
          </a:bodyPr>
          <a:lstStyle/>
          <a:p>
            <a:pPr lvl="0">
              <a:defRPr sz="1800"/>
            </a:pPr>
            <a:r>
              <a:rPr sz="6800"/>
              <a:t>Click to edit Master text styles</a:t>
            </a:r>
          </a:p>
          <a:p>
            <a:pPr lvl="1">
              <a:defRPr sz="1800"/>
            </a:pPr>
            <a:r>
              <a:rPr sz="6800"/>
              <a:t>Second level</a:t>
            </a:r>
          </a:p>
          <a:p>
            <a:pPr lvl="2">
              <a:defRPr sz="1800"/>
            </a:pPr>
            <a:r>
              <a:rPr sz="6800"/>
              <a:t>Third level</a:t>
            </a:r>
          </a:p>
        </p:txBody>
      </p:sp>
      <p:sp>
        <p:nvSpPr>
          <p:cNvPr id="4" name="Shape 4"/>
          <p:cNvSpPr/>
          <p:nvPr/>
        </p:nvSpPr>
        <p:spPr>
          <a:xfrm>
            <a:off x="21241173" y="18023162"/>
            <a:ext cx="4551681" cy="1001298"/>
          </a:xfrm>
          <a:prstGeom prst="rect">
            <a:avLst/>
          </a:prstGeom>
          <a:ln w="25400">
            <a:miter lim="400000"/>
          </a:ln>
          <a:extLst>
            <a:ext uri="{C572A759-6A51-4108-AA02-DFA0A04FC94B}">
              <ma14:wrappingTextBoxFlag xmlns="" xmlns:ma14="http://schemas.microsoft.com/office/mac/drawingml/2011/main" val="1"/>
            </a:ext>
          </a:extLst>
        </p:spPr>
        <p:txBody>
          <a:bodyPr lIns="130047" tIns="130047" rIns="130047" bIns="130047">
            <a:spAutoFit/>
          </a:bodyPr>
          <a:lstStyle/>
          <a:p>
            <a:pPr lvl="0">
              <a:defRPr sz="1800"/>
            </a:pPr>
            <a:r>
              <a:rPr sz="2400" dirty="0">
                <a:latin typeface="Arial"/>
                <a:ea typeface="Arial"/>
                <a:cs typeface="Arial"/>
                <a:sym typeface="Arial"/>
              </a:rPr>
              <a:t>© </a:t>
            </a:r>
            <a:r>
              <a:rPr sz="2400" dirty="0" smtClean="0">
                <a:latin typeface="Arial"/>
                <a:ea typeface="Arial"/>
                <a:cs typeface="Arial"/>
                <a:sym typeface="Arial"/>
              </a:rPr>
              <a:t>201</a:t>
            </a:r>
            <a:r>
              <a:rPr lang="en-US" sz="2400" dirty="0" smtClean="0">
                <a:latin typeface="Arial"/>
                <a:ea typeface="Arial"/>
                <a:cs typeface="Arial"/>
                <a:sym typeface="Arial"/>
              </a:rPr>
              <a:t>6</a:t>
            </a:r>
            <a:r>
              <a:rPr sz="2400" dirty="0" smtClean="0">
                <a:latin typeface="Arial"/>
                <a:ea typeface="Arial"/>
                <a:cs typeface="Arial"/>
                <a:sym typeface="Arial"/>
              </a:rPr>
              <a:t> </a:t>
            </a:r>
            <a:r>
              <a:rPr sz="2400" dirty="0">
                <a:latin typeface="Arial"/>
                <a:ea typeface="Arial"/>
                <a:cs typeface="Arial"/>
                <a:sym typeface="Arial"/>
              </a:rPr>
              <a:t>Saint Mary's Press</a:t>
            </a:r>
          </a:p>
          <a:p>
            <a:pPr lvl="0">
              <a:defRPr sz="1800"/>
            </a:pPr>
            <a:r>
              <a:rPr sz="2400" dirty="0">
                <a:latin typeface="Arial"/>
                <a:ea typeface="Arial"/>
                <a:cs typeface="Arial"/>
                <a:sym typeface="Arial"/>
              </a:rPr>
              <a:t>Living in Christ Series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a:defRPr sz="7800" b="1">
          <a:latin typeface="Arial"/>
          <a:ea typeface="Arial"/>
          <a:cs typeface="Arial"/>
          <a:sym typeface="Arial"/>
        </a:defRPr>
      </a:lvl1pPr>
      <a:lvl2pPr>
        <a:defRPr sz="7800" b="1">
          <a:latin typeface="Arial"/>
          <a:ea typeface="Arial"/>
          <a:cs typeface="Arial"/>
          <a:sym typeface="Arial"/>
        </a:defRPr>
      </a:lvl2pPr>
      <a:lvl3pPr>
        <a:defRPr sz="7800" b="1">
          <a:latin typeface="Arial"/>
          <a:ea typeface="Arial"/>
          <a:cs typeface="Arial"/>
          <a:sym typeface="Arial"/>
        </a:defRPr>
      </a:lvl3pPr>
      <a:lvl4pPr>
        <a:defRPr sz="7800" b="1">
          <a:latin typeface="Arial"/>
          <a:ea typeface="Arial"/>
          <a:cs typeface="Arial"/>
          <a:sym typeface="Arial"/>
        </a:defRPr>
      </a:lvl4pPr>
      <a:lvl5pPr>
        <a:defRPr sz="7800" b="1">
          <a:latin typeface="Arial"/>
          <a:ea typeface="Arial"/>
          <a:cs typeface="Arial"/>
          <a:sym typeface="Arial"/>
        </a:defRPr>
      </a:lvl5pPr>
      <a:lvl6pPr>
        <a:defRPr sz="7800" b="1">
          <a:latin typeface="Arial"/>
          <a:ea typeface="Arial"/>
          <a:cs typeface="Arial"/>
          <a:sym typeface="Arial"/>
        </a:defRPr>
      </a:lvl6pPr>
      <a:lvl7pPr>
        <a:defRPr sz="7800" b="1">
          <a:latin typeface="Arial"/>
          <a:ea typeface="Arial"/>
          <a:cs typeface="Arial"/>
          <a:sym typeface="Arial"/>
        </a:defRPr>
      </a:lvl7pPr>
      <a:lvl8pPr>
        <a:defRPr sz="7800" b="1">
          <a:latin typeface="Arial"/>
          <a:ea typeface="Arial"/>
          <a:cs typeface="Arial"/>
          <a:sym typeface="Arial"/>
        </a:defRPr>
      </a:lvl8pPr>
      <a:lvl9pPr>
        <a:defRPr sz="7800" b="1">
          <a:latin typeface="Arial"/>
          <a:ea typeface="Arial"/>
          <a:cs typeface="Arial"/>
          <a:sym typeface="Arial"/>
        </a:defRPr>
      </a:lvl9pPr>
    </p:titleStyle>
    <p:bodyStyle>
      <a:lvl1pPr marL="971550" indent="-971550">
        <a:spcBef>
          <a:spcPts val="500"/>
        </a:spcBef>
        <a:buSzPct val="100000"/>
        <a:buFont typeface="Arial"/>
        <a:buChar char="•"/>
        <a:defRPr sz="6800">
          <a:latin typeface="Arial"/>
          <a:ea typeface="Arial"/>
          <a:cs typeface="Arial"/>
          <a:sym typeface="Arial"/>
        </a:defRPr>
      </a:lvl1pPr>
      <a:lvl2pPr marL="1266825" indent="-809625">
        <a:spcBef>
          <a:spcPts val="500"/>
        </a:spcBef>
        <a:buSzPct val="100000"/>
        <a:buFont typeface="Arial"/>
        <a:buChar char="–"/>
        <a:defRPr sz="6800">
          <a:latin typeface="Arial"/>
          <a:ea typeface="Arial"/>
          <a:cs typeface="Arial"/>
          <a:sym typeface="Arial"/>
        </a:defRPr>
      </a:lvl2pPr>
      <a:lvl3pPr marL="1562100" indent="-647700">
        <a:spcBef>
          <a:spcPts val="500"/>
        </a:spcBef>
        <a:buSzPct val="100000"/>
        <a:buFont typeface="Arial"/>
        <a:buChar char="•"/>
        <a:defRPr sz="6800">
          <a:latin typeface="Arial"/>
          <a:ea typeface="Arial"/>
          <a:cs typeface="Arial"/>
          <a:sym typeface="Arial"/>
        </a:defRPr>
      </a:lvl3pPr>
      <a:lvl4pPr marL="2481942" indent="-1110342">
        <a:spcBef>
          <a:spcPts val="500"/>
        </a:spcBef>
        <a:buSzPct val="100000"/>
        <a:buFont typeface="Arial"/>
        <a:buChar char="–"/>
        <a:defRPr sz="6800">
          <a:latin typeface="Arial"/>
          <a:ea typeface="Arial"/>
          <a:cs typeface="Arial"/>
          <a:sym typeface="Arial"/>
        </a:defRPr>
      </a:lvl4pPr>
      <a:lvl5pPr marL="3124200" indent="-1295400">
        <a:spcBef>
          <a:spcPts val="500"/>
        </a:spcBef>
        <a:buSzPct val="100000"/>
        <a:buFont typeface="Arial"/>
        <a:buChar char="»"/>
        <a:defRPr sz="6800">
          <a:latin typeface="Arial"/>
          <a:ea typeface="Arial"/>
          <a:cs typeface="Arial"/>
          <a:sym typeface="Arial"/>
        </a:defRPr>
      </a:lvl5pPr>
      <a:lvl6pPr marL="3063239" indent="-777239">
        <a:spcBef>
          <a:spcPts val="500"/>
        </a:spcBef>
        <a:buSzPct val="100000"/>
        <a:buFont typeface="Arial"/>
        <a:buChar char="•"/>
        <a:defRPr sz="6800">
          <a:latin typeface="Arial"/>
          <a:ea typeface="Arial"/>
          <a:cs typeface="Arial"/>
          <a:sym typeface="Arial"/>
        </a:defRPr>
      </a:lvl6pPr>
      <a:lvl7pPr marL="3520440" indent="-777240">
        <a:spcBef>
          <a:spcPts val="500"/>
        </a:spcBef>
        <a:buSzPct val="100000"/>
        <a:buFont typeface="Arial"/>
        <a:buChar char="•"/>
        <a:defRPr sz="6800">
          <a:latin typeface="Arial"/>
          <a:ea typeface="Arial"/>
          <a:cs typeface="Arial"/>
          <a:sym typeface="Arial"/>
        </a:defRPr>
      </a:lvl7pPr>
      <a:lvl8pPr marL="3977640" indent="-777240">
        <a:spcBef>
          <a:spcPts val="500"/>
        </a:spcBef>
        <a:buSzPct val="100000"/>
        <a:buFont typeface="Arial"/>
        <a:buChar char="•"/>
        <a:defRPr sz="6800">
          <a:latin typeface="Arial"/>
          <a:ea typeface="Arial"/>
          <a:cs typeface="Arial"/>
          <a:sym typeface="Arial"/>
        </a:defRPr>
      </a:lvl8pPr>
      <a:lvl9pPr marL="4434840" indent="-777240">
        <a:spcBef>
          <a:spcPts val="500"/>
        </a:spcBef>
        <a:buSzPct val="100000"/>
        <a:buFont typeface="Arial"/>
        <a:buChar char="•"/>
        <a:defRPr sz="6800">
          <a:latin typeface="Arial"/>
          <a:ea typeface="Arial"/>
          <a:cs typeface="Arial"/>
          <a:sym typeface="Arial"/>
        </a:defRPr>
      </a:lvl9pPr>
    </p:bodyStyle>
    <p:otherStyle>
      <a:lvl1pPr algn="r">
        <a:defRPr sz="3400">
          <a:solidFill>
            <a:schemeClr val="tx1"/>
          </a:solidFill>
          <a:latin typeface="+mn-lt"/>
          <a:ea typeface="+mn-ea"/>
          <a:cs typeface="+mn-cs"/>
          <a:sym typeface="Calibri"/>
        </a:defRPr>
      </a:lvl1pPr>
      <a:lvl2pPr indent="457200" algn="r">
        <a:defRPr sz="3400">
          <a:solidFill>
            <a:schemeClr val="tx1"/>
          </a:solidFill>
          <a:latin typeface="+mn-lt"/>
          <a:ea typeface="+mn-ea"/>
          <a:cs typeface="+mn-cs"/>
          <a:sym typeface="Calibri"/>
        </a:defRPr>
      </a:lvl2pPr>
      <a:lvl3pPr indent="914400" algn="r">
        <a:defRPr sz="3400">
          <a:solidFill>
            <a:schemeClr val="tx1"/>
          </a:solidFill>
          <a:latin typeface="+mn-lt"/>
          <a:ea typeface="+mn-ea"/>
          <a:cs typeface="+mn-cs"/>
          <a:sym typeface="Calibri"/>
        </a:defRPr>
      </a:lvl3pPr>
      <a:lvl4pPr indent="1371600" algn="r">
        <a:defRPr sz="3400">
          <a:solidFill>
            <a:schemeClr val="tx1"/>
          </a:solidFill>
          <a:latin typeface="+mn-lt"/>
          <a:ea typeface="+mn-ea"/>
          <a:cs typeface="+mn-cs"/>
          <a:sym typeface="Calibri"/>
        </a:defRPr>
      </a:lvl4pPr>
      <a:lvl5pPr indent="1828800" algn="r">
        <a:defRPr sz="3400">
          <a:solidFill>
            <a:schemeClr val="tx1"/>
          </a:solidFill>
          <a:latin typeface="+mn-lt"/>
          <a:ea typeface="+mn-ea"/>
          <a:cs typeface="+mn-cs"/>
          <a:sym typeface="Calibri"/>
        </a:defRPr>
      </a:lvl5pPr>
      <a:lvl6pPr indent="2286000" algn="r">
        <a:defRPr sz="3400">
          <a:solidFill>
            <a:schemeClr val="tx1"/>
          </a:solidFill>
          <a:latin typeface="+mn-lt"/>
          <a:ea typeface="+mn-ea"/>
          <a:cs typeface="+mn-cs"/>
          <a:sym typeface="Calibri"/>
        </a:defRPr>
      </a:lvl6pPr>
      <a:lvl7pPr indent="2743200" algn="r">
        <a:defRPr sz="3400">
          <a:solidFill>
            <a:schemeClr val="tx1"/>
          </a:solidFill>
          <a:latin typeface="+mn-lt"/>
          <a:ea typeface="+mn-ea"/>
          <a:cs typeface="+mn-cs"/>
          <a:sym typeface="Calibri"/>
        </a:defRPr>
      </a:lvl7pPr>
      <a:lvl8pPr indent="3200400" algn="r">
        <a:defRPr sz="3400">
          <a:solidFill>
            <a:schemeClr val="tx1"/>
          </a:solidFill>
          <a:latin typeface="+mn-lt"/>
          <a:ea typeface="+mn-ea"/>
          <a:cs typeface="+mn-cs"/>
          <a:sym typeface="Calibri"/>
        </a:defRPr>
      </a:lvl8pPr>
      <a:lvl9pPr indent="3657600" algn="r">
        <a:defRPr sz="34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8" name="Shape 28"/>
          <p:cNvSpPr>
            <a:spLocks noGrp="1"/>
          </p:cNvSpPr>
          <p:nvPr>
            <p:ph type="title"/>
          </p:nvPr>
        </p:nvSpPr>
        <p:spPr>
          <a:xfrm>
            <a:off x="5635413" y="5635413"/>
            <a:ext cx="18423468" cy="4181405"/>
          </a:xfrm>
          <a:prstGeom prst="rect">
            <a:avLst/>
          </a:prstGeom>
        </p:spPr>
        <p:txBody>
          <a:bodyPr/>
          <a:lstStyle/>
          <a:p>
            <a:pPr lvl="0"/>
            <a:r>
              <a:rPr lang="en-US" dirty="0" smtClean="0"/>
              <a:t>Praying the </a:t>
            </a:r>
            <a:r>
              <a:rPr lang="en-US" dirty="0" err="1" smtClean="0"/>
              <a:t>Triduum</a:t>
            </a:r>
            <a:endParaRPr dirty="0"/>
          </a:p>
        </p:txBody>
      </p:sp>
      <p:sp>
        <p:nvSpPr>
          <p:cNvPr id="29" name="Shape 29"/>
          <p:cNvSpPr/>
          <p:nvPr/>
        </p:nvSpPr>
        <p:spPr>
          <a:xfrm>
            <a:off x="5635413" y="13871786"/>
            <a:ext cx="18206721" cy="2037479"/>
          </a:xfrm>
          <a:prstGeom prst="rect">
            <a:avLst/>
          </a:prstGeom>
          <a:ln w="25400">
            <a:miter lim="400000"/>
          </a:ln>
          <a:extLst>
            <a:ext uri="{C572A759-6A51-4108-AA02-DFA0A04FC94B}">
              <ma14:wrappingTextBoxFlag xmlns="" xmlns:ma14="http://schemas.microsoft.com/office/mac/drawingml/2011/main" val="1"/>
            </a:ext>
          </a:extLst>
        </p:spPr>
        <p:txBody>
          <a:bodyPr lIns="130047" tIns="130047" rIns="130047" bIns="130047">
            <a:spAutoFit/>
          </a:bodyPr>
          <a:lstStyle/>
          <a:p>
            <a:pPr lvl="0" algn="ctr">
              <a:spcBef>
                <a:spcPts val="400"/>
              </a:spcBef>
              <a:defRPr sz="1800"/>
            </a:pPr>
            <a:r>
              <a:rPr lang="en-US" sz="5600" i="1" dirty="0" smtClean="0">
                <a:latin typeface="Arial"/>
                <a:ea typeface="Arial"/>
                <a:cs typeface="Arial"/>
                <a:sym typeface="Arial"/>
              </a:rPr>
              <a:t>The Paschal Mystery</a:t>
            </a:r>
            <a:endParaRPr sz="5600" dirty="0">
              <a:latin typeface="Arial"/>
              <a:ea typeface="Arial"/>
              <a:cs typeface="Arial"/>
              <a:sym typeface="Arial"/>
            </a:endParaRPr>
          </a:p>
          <a:p>
            <a:pPr lvl="0" algn="ctr">
              <a:spcBef>
                <a:spcPts val="400"/>
              </a:spcBef>
              <a:defRPr sz="1800"/>
            </a:pPr>
            <a:r>
              <a:rPr lang="en-US" sz="5600" smtClean="0">
                <a:latin typeface="Arial"/>
                <a:ea typeface="Arial"/>
                <a:cs typeface="Arial"/>
                <a:sym typeface="Arial"/>
              </a:rPr>
              <a:t>Unit 5, </a:t>
            </a:r>
            <a:r>
              <a:rPr lang="en-US" sz="5600" dirty="0" smtClean="0">
                <a:latin typeface="Arial"/>
                <a:ea typeface="Arial"/>
                <a:cs typeface="Arial"/>
                <a:sym typeface="Arial"/>
              </a:rPr>
              <a:t>Chapter 12</a:t>
            </a:r>
            <a:endParaRPr sz="5600" dirty="0">
              <a:latin typeface="Arial"/>
              <a:ea typeface="Arial"/>
              <a:cs typeface="Arial"/>
              <a:sym typeface="Arial"/>
            </a:endParaRPr>
          </a:p>
        </p:txBody>
      </p:sp>
      <p:sp>
        <p:nvSpPr>
          <p:cNvPr id="30" name="Shape 30"/>
          <p:cNvSpPr/>
          <p:nvPr/>
        </p:nvSpPr>
        <p:spPr>
          <a:xfrm>
            <a:off x="21457920" y="17562295"/>
            <a:ext cx="3684694" cy="338554"/>
          </a:xfrm>
          <a:prstGeom prst="rect">
            <a:avLst/>
          </a:prstGeom>
          <a:ln w="25400">
            <a:miter lim="400000"/>
          </a:ln>
          <a:extLst>
            <a:ext uri="{C572A759-6A51-4108-AA02-DFA0A04FC94B}">
              <ma14:wrappingTextBoxFlag xmlns="" xmlns:ma14="http://schemas.microsoft.com/office/mac/drawingml/2011/main" val="1"/>
            </a:ext>
          </a:extLst>
        </p:spPr>
        <p:txBody>
          <a:bodyPr lIns="0" tIns="0" rIns="0" bIns="0" anchor="ctr">
            <a:spAutoFit/>
          </a:bodyPr>
          <a:lstStyle>
            <a:lvl1pPr marL="342900" indent="-342900">
              <a:spcBef>
                <a:spcPts val="100"/>
              </a:spcBef>
              <a:defRPr sz="2200">
                <a:solidFill>
                  <a:srgbClr val="808080"/>
                </a:solidFill>
                <a:latin typeface="Arial"/>
                <a:ea typeface="Arial"/>
                <a:cs typeface="Arial"/>
                <a:sym typeface="Arial"/>
              </a:defRPr>
            </a:lvl1pPr>
          </a:lstStyle>
          <a:p>
            <a:pPr lvl="0">
              <a:defRPr sz="1800">
                <a:solidFill>
                  <a:srgbClr val="000000"/>
                </a:solidFill>
              </a:defRPr>
            </a:pPr>
            <a:r>
              <a:rPr sz="2200" dirty="0" smtClean="0">
                <a:solidFill>
                  <a:srgbClr val="808080"/>
                </a:solidFill>
              </a:rPr>
              <a:t>Document</a:t>
            </a:r>
            <a:r>
              <a:rPr lang="en-US" sz="2200" dirty="0" smtClean="0">
                <a:solidFill>
                  <a:srgbClr val="808080"/>
                </a:solidFill>
              </a:rPr>
              <a:t> </a:t>
            </a:r>
            <a:r>
              <a:rPr sz="2200" dirty="0" smtClean="0">
                <a:solidFill>
                  <a:srgbClr val="808080"/>
                </a:solidFill>
              </a:rPr>
              <a:t>#: </a:t>
            </a:r>
            <a:r>
              <a:rPr lang="en-US" sz="2200" dirty="0" smtClean="0">
                <a:solidFill>
                  <a:srgbClr val="808080"/>
                </a:solidFill>
              </a:rPr>
              <a:t>TX005443</a:t>
            </a:r>
            <a:endParaRPr sz="2200" dirty="0">
              <a:solidFill>
                <a:srgbClr val="808080"/>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9" y="1497999"/>
            <a:ext cx="23408642" cy="4551681"/>
          </a:xfrm>
        </p:spPr>
        <p:txBody>
          <a:bodyPr/>
          <a:lstStyle/>
          <a:p>
            <a:r>
              <a:rPr lang="en-US" dirty="0" smtClean="0"/>
              <a:t>Liturgical Highlights</a:t>
            </a:r>
            <a:endParaRPr lang="en-US" dirty="0"/>
          </a:p>
        </p:txBody>
      </p:sp>
      <p:sp>
        <p:nvSpPr>
          <p:cNvPr id="3" name="Text Placeholder 2"/>
          <p:cNvSpPr>
            <a:spLocks noGrp="1"/>
          </p:cNvSpPr>
          <p:nvPr>
            <p:ph type="body" idx="1"/>
          </p:nvPr>
        </p:nvSpPr>
        <p:spPr>
          <a:xfrm>
            <a:off x="2600959" y="4741425"/>
            <a:ext cx="12284865" cy="9838038"/>
          </a:xfrm>
        </p:spPr>
        <p:txBody>
          <a:bodyPr/>
          <a:lstStyle/>
          <a:p>
            <a:r>
              <a:rPr lang="en-US" dirty="0" smtClean="0"/>
              <a:t>The Liturgy of the Word focuses on Christ’s Passion.</a:t>
            </a:r>
          </a:p>
          <a:p>
            <a:r>
              <a:rPr lang="en-US" dirty="0" smtClean="0"/>
              <a:t>The intercessions ask God’s help for important needs.</a:t>
            </a:r>
          </a:p>
          <a:p>
            <a:r>
              <a:rPr lang="en-US" dirty="0" smtClean="0"/>
              <a:t>The veneration of the cross shows our deep appreciation for Christ’s sacrifice.</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5286" t="11434"/>
          <a:stretch/>
        </p:blipFill>
        <p:spPr>
          <a:xfrm>
            <a:off x="15279720" y="3325580"/>
            <a:ext cx="8583170" cy="13507193"/>
          </a:xfrm>
          <a:prstGeom prst="rect">
            <a:avLst/>
          </a:prstGeom>
        </p:spPr>
      </p:pic>
      <p:sp>
        <p:nvSpPr>
          <p:cNvPr id="6" name="Rectangle 5"/>
          <p:cNvSpPr/>
          <p:nvPr/>
        </p:nvSpPr>
        <p:spPr>
          <a:xfrm>
            <a:off x="15279720" y="16941405"/>
            <a:ext cx="2803635" cy="307777"/>
          </a:xfrm>
          <a:prstGeom prst="rect">
            <a:avLst/>
          </a:prstGeom>
        </p:spPr>
        <p:txBody>
          <a:bodyPr wrap="none">
            <a:spAutoFit/>
          </a:bodyPr>
          <a:lstStyle/>
          <a:p>
            <a:r>
              <a:rPr lang="en-US" sz="1400" dirty="0">
                <a:solidFill>
                  <a:srgbClr val="A7A7A7"/>
                </a:solidFill>
              </a:rPr>
              <a:t>© Kostas </a:t>
            </a:r>
            <a:r>
              <a:rPr lang="en-US" sz="1400" dirty="0" err="1">
                <a:solidFill>
                  <a:srgbClr val="A7A7A7"/>
                </a:solidFill>
              </a:rPr>
              <a:t>Koutsaftikis</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8761504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into Sacred Time on Good Friday</a:t>
            </a:r>
            <a:endParaRPr lang="en-US" dirty="0"/>
          </a:p>
        </p:txBody>
      </p:sp>
      <p:sp>
        <p:nvSpPr>
          <p:cNvPr id="3" name="Text Placeholder 2"/>
          <p:cNvSpPr>
            <a:spLocks noGrp="1"/>
          </p:cNvSpPr>
          <p:nvPr>
            <p:ph type="body" idx="1"/>
          </p:nvPr>
        </p:nvSpPr>
        <p:spPr>
          <a:xfrm>
            <a:off x="2625101" y="4995842"/>
            <a:ext cx="20703309" cy="13221548"/>
          </a:xfrm>
        </p:spPr>
        <p:txBody>
          <a:bodyPr/>
          <a:lstStyle/>
          <a:p>
            <a:r>
              <a:rPr lang="en-US" dirty="0" smtClean="0"/>
              <a:t>Consider some ways you can more fully enter into the celebration of the Paschal Mystery, continuing into Good Friday.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489" y="9547523"/>
            <a:ext cx="13906531" cy="8283828"/>
          </a:xfrm>
          <a:prstGeom prst="rect">
            <a:avLst/>
          </a:prstGeom>
        </p:spPr>
      </p:pic>
      <p:sp>
        <p:nvSpPr>
          <p:cNvPr id="5" name="Rectangle 4"/>
          <p:cNvSpPr/>
          <p:nvPr/>
        </p:nvSpPr>
        <p:spPr>
          <a:xfrm>
            <a:off x="6023489" y="17921088"/>
            <a:ext cx="2598763"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Zvonimir</a:t>
            </a:r>
            <a:r>
              <a:rPr lang="en-US" sz="1400" dirty="0">
                <a:solidFill>
                  <a:srgbClr val="A7A7A7"/>
                </a:solidFill>
              </a:rPr>
              <a:t> </a:t>
            </a:r>
            <a:r>
              <a:rPr lang="en-US" sz="1400" dirty="0" err="1">
                <a:solidFill>
                  <a:srgbClr val="A7A7A7"/>
                </a:solidFill>
              </a:rPr>
              <a:t>Atletic</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348417044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301" y="994402"/>
            <a:ext cx="23408642" cy="4551681"/>
          </a:xfrm>
        </p:spPr>
        <p:txBody>
          <a:bodyPr/>
          <a:lstStyle/>
          <a:p>
            <a:r>
              <a:rPr lang="en-US" dirty="0" smtClean="0"/>
              <a:t>Easter Vigil</a:t>
            </a:r>
            <a:endParaRPr lang="en-US" dirty="0"/>
          </a:p>
        </p:txBody>
      </p:sp>
      <p:sp>
        <p:nvSpPr>
          <p:cNvPr id="3" name="Text Placeholder 2"/>
          <p:cNvSpPr>
            <a:spLocks noGrp="1"/>
          </p:cNvSpPr>
          <p:nvPr>
            <p:ph type="body" idx="1"/>
          </p:nvPr>
        </p:nvSpPr>
        <p:spPr>
          <a:xfrm>
            <a:off x="4046301" y="4169440"/>
            <a:ext cx="18206722" cy="13221548"/>
          </a:xfrm>
        </p:spPr>
        <p:txBody>
          <a:bodyPr/>
          <a:lstStyle/>
          <a:p>
            <a:r>
              <a:rPr lang="en-US" dirty="0" smtClean="0"/>
              <a:t>Holy Saturday is a day for reflection, meditation, and even rest.</a:t>
            </a:r>
          </a:p>
          <a:p>
            <a:r>
              <a:rPr lang="en-US" dirty="0" smtClean="0"/>
              <a:t>The Easter Vigil begins our Easter celebration with many signs and symbols.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116" y="9733937"/>
            <a:ext cx="12410207" cy="8235168"/>
          </a:xfrm>
          <a:prstGeom prst="rect">
            <a:avLst/>
          </a:prstGeom>
        </p:spPr>
      </p:pic>
      <p:sp>
        <p:nvSpPr>
          <p:cNvPr id="5" name="Rectangle 4"/>
          <p:cNvSpPr/>
          <p:nvPr/>
        </p:nvSpPr>
        <p:spPr>
          <a:xfrm>
            <a:off x="7088117" y="17969863"/>
            <a:ext cx="1611664"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Lokibaho</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9666067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1235" y="1468914"/>
            <a:ext cx="23408642" cy="4551681"/>
          </a:xfrm>
        </p:spPr>
        <p:txBody>
          <a:bodyPr/>
          <a:lstStyle/>
          <a:p>
            <a:r>
              <a:rPr lang="en-US" dirty="0" smtClean="0"/>
              <a:t>Liturgical Highlights</a:t>
            </a:r>
            <a:endParaRPr lang="en-US" dirty="0"/>
          </a:p>
        </p:txBody>
      </p:sp>
      <p:sp>
        <p:nvSpPr>
          <p:cNvPr id="3" name="Text Placeholder 2"/>
          <p:cNvSpPr>
            <a:spLocks noGrp="1"/>
          </p:cNvSpPr>
          <p:nvPr>
            <p:ph type="body" idx="1"/>
          </p:nvPr>
        </p:nvSpPr>
        <p:spPr>
          <a:xfrm>
            <a:off x="3121235" y="4797800"/>
            <a:ext cx="10413365" cy="13221548"/>
          </a:xfrm>
        </p:spPr>
        <p:txBody>
          <a:bodyPr/>
          <a:lstStyle/>
          <a:p>
            <a:r>
              <a:rPr lang="en-US" dirty="0" smtClean="0"/>
              <a:t>The Service of Light is a sign that the light of Christ has broken through the darkness</a:t>
            </a:r>
            <a:br>
              <a:rPr lang="en-US" dirty="0" smtClean="0"/>
            </a:br>
            <a:r>
              <a:rPr lang="en-US" dirty="0" smtClean="0"/>
              <a:t>of sin and death.</a:t>
            </a:r>
          </a:p>
          <a:p>
            <a:r>
              <a:rPr lang="en-US" dirty="0" smtClean="0"/>
              <a:t>The Liturgy of the Word gives us an overview of salvation history.</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4019" r="9505"/>
          <a:stretch/>
        </p:blipFill>
        <p:spPr>
          <a:xfrm>
            <a:off x="13986459" y="5063271"/>
            <a:ext cx="9935425" cy="9963964"/>
          </a:xfrm>
          <a:prstGeom prst="rect">
            <a:avLst/>
          </a:prstGeom>
        </p:spPr>
      </p:pic>
      <p:sp>
        <p:nvSpPr>
          <p:cNvPr id="5" name="Rectangle 4"/>
          <p:cNvSpPr/>
          <p:nvPr/>
        </p:nvSpPr>
        <p:spPr>
          <a:xfrm>
            <a:off x="13986459" y="15020435"/>
            <a:ext cx="2669684"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giulio</a:t>
            </a:r>
            <a:r>
              <a:rPr lang="en-US" sz="1400" dirty="0">
                <a:solidFill>
                  <a:srgbClr val="A7A7A7"/>
                </a:solidFill>
              </a:rPr>
              <a:t> </a:t>
            </a:r>
            <a:r>
              <a:rPr lang="en-US" sz="1400" dirty="0" err="1">
                <a:solidFill>
                  <a:srgbClr val="A7A7A7"/>
                </a:solidFill>
              </a:rPr>
              <a:t>napolitano</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240892311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9" y="1409509"/>
            <a:ext cx="23408642" cy="4551681"/>
          </a:xfrm>
        </p:spPr>
        <p:txBody>
          <a:bodyPr/>
          <a:lstStyle/>
          <a:p>
            <a:r>
              <a:rPr lang="en-US" dirty="0" smtClean="0"/>
              <a:t> More Liturgical Highlights</a:t>
            </a:r>
            <a:endParaRPr lang="en-US" dirty="0"/>
          </a:p>
        </p:txBody>
      </p:sp>
      <p:sp>
        <p:nvSpPr>
          <p:cNvPr id="3" name="Text Placeholder 2"/>
          <p:cNvSpPr>
            <a:spLocks noGrp="1"/>
          </p:cNvSpPr>
          <p:nvPr>
            <p:ph type="body" idx="1"/>
          </p:nvPr>
        </p:nvSpPr>
        <p:spPr>
          <a:xfrm>
            <a:off x="2925424" y="4652585"/>
            <a:ext cx="12072141" cy="13221548"/>
          </a:xfrm>
        </p:spPr>
        <p:txBody>
          <a:bodyPr/>
          <a:lstStyle/>
          <a:p>
            <a:r>
              <a:rPr lang="en-US" dirty="0" smtClean="0"/>
              <a:t>The celebrations of Baptism and Confirmation renew our own faith.</a:t>
            </a:r>
          </a:p>
          <a:p>
            <a:r>
              <a:rPr lang="en-US" dirty="0" smtClean="0"/>
              <a:t>The celebration of the Eucharist gives us</a:t>
            </a:r>
            <a:br>
              <a:rPr lang="en-US" dirty="0" smtClean="0"/>
            </a:br>
            <a:r>
              <a:rPr lang="en-US" dirty="0" smtClean="0"/>
              <a:t>a taste of the communion with God that awaits us in Heaven.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10078" y="4965534"/>
            <a:ext cx="7878194" cy="11817292"/>
          </a:xfrm>
          <a:prstGeom prst="rect">
            <a:avLst/>
          </a:prstGeom>
        </p:spPr>
      </p:pic>
      <p:sp>
        <p:nvSpPr>
          <p:cNvPr id="5" name="Rectangle 4"/>
          <p:cNvSpPr/>
          <p:nvPr/>
        </p:nvSpPr>
        <p:spPr>
          <a:xfrm>
            <a:off x="16010078" y="16782826"/>
            <a:ext cx="1698715" cy="307777"/>
          </a:xfrm>
          <a:prstGeom prst="rect">
            <a:avLst/>
          </a:prstGeom>
        </p:spPr>
        <p:txBody>
          <a:bodyPr wrap="none">
            <a:spAutoFit/>
          </a:bodyPr>
          <a:lstStyle/>
          <a:p>
            <a:r>
              <a:rPr lang="en-US" sz="1400" dirty="0">
                <a:solidFill>
                  <a:srgbClr val="7F7F7F"/>
                </a:solidFill>
              </a:rPr>
              <a:t>© Saint Mary's Press</a:t>
            </a:r>
          </a:p>
        </p:txBody>
      </p:sp>
    </p:spTree>
    <p:extLst>
      <p:ext uri="{BB962C8B-B14F-4D97-AF65-F5344CB8AC3E}">
        <p14:creationId xmlns:p14="http://schemas.microsoft.com/office/powerpoint/2010/main" val="154879883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1861" y="1881457"/>
            <a:ext cx="23408642" cy="4551681"/>
          </a:xfrm>
        </p:spPr>
        <p:txBody>
          <a:bodyPr/>
          <a:lstStyle/>
          <a:p>
            <a:r>
              <a:rPr lang="en-US" dirty="0" smtClean="0"/>
              <a:t>Entering into Sacred Time </a:t>
            </a:r>
            <a:r>
              <a:rPr lang="en-US" dirty="0" smtClean="0"/>
              <a:t/>
            </a:r>
            <a:br>
              <a:rPr lang="en-US" dirty="0" smtClean="0"/>
            </a:br>
            <a:r>
              <a:rPr lang="en-US" dirty="0" smtClean="0"/>
              <a:t>for </a:t>
            </a:r>
            <a:r>
              <a:rPr lang="en-US" dirty="0" smtClean="0"/>
              <a:t>the Easter Season</a:t>
            </a:r>
            <a:endParaRPr lang="en-US" dirty="0"/>
          </a:p>
        </p:txBody>
      </p:sp>
      <p:sp>
        <p:nvSpPr>
          <p:cNvPr id="3" name="Text Placeholder 2"/>
          <p:cNvSpPr>
            <a:spLocks noGrp="1"/>
          </p:cNvSpPr>
          <p:nvPr>
            <p:ph type="body" idx="1"/>
          </p:nvPr>
        </p:nvSpPr>
        <p:spPr>
          <a:xfrm>
            <a:off x="2961861" y="5781821"/>
            <a:ext cx="10701479" cy="13221548"/>
          </a:xfrm>
        </p:spPr>
        <p:txBody>
          <a:bodyPr/>
          <a:lstStyle/>
          <a:p>
            <a:r>
              <a:rPr lang="en-US" dirty="0" smtClean="0"/>
              <a:t>Consider some ways you can more fully enter into the celebration of the Paschal Mystery, culminating in the Easter Vigil and Easter Sunday.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2294" y="5177767"/>
            <a:ext cx="8365526" cy="12168037"/>
          </a:xfrm>
          <a:prstGeom prst="rect">
            <a:avLst/>
          </a:prstGeom>
        </p:spPr>
      </p:pic>
      <p:sp>
        <p:nvSpPr>
          <p:cNvPr id="6" name="Rectangle 5"/>
          <p:cNvSpPr/>
          <p:nvPr/>
        </p:nvSpPr>
        <p:spPr>
          <a:xfrm>
            <a:off x="14812294" y="17375400"/>
            <a:ext cx="2656271" cy="307777"/>
          </a:xfrm>
          <a:prstGeom prst="rect">
            <a:avLst/>
          </a:prstGeom>
        </p:spPr>
        <p:txBody>
          <a:bodyPr wrap="none">
            <a:spAutoFit/>
          </a:bodyPr>
          <a:lstStyle/>
          <a:p>
            <a:r>
              <a:rPr lang="en-US" sz="1400" dirty="0">
                <a:solidFill>
                  <a:srgbClr val="A7A7A7"/>
                </a:solidFill>
              </a:rPr>
              <a:t>© Cathleen </a:t>
            </a:r>
            <a:r>
              <a:rPr lang="en-US" sz="1400" dirty="0" err="1">
                <a:solidFill>
                  <a:srgbClr val="A7A7A7"/>
                </a:solidFill>
              </a:rPr>
              <a:t>Abers</a:t>
            </a:r>
            <a:r>
              <a:rPr lang="en-US" sz="1400" dirty="0">
                <a:solidFill>
                  <a:srgbClr val="A7A7A7"/>
                </a:solidFill>
              </a:rPr>
              <a:t>-Kimball / </a:t>
            </a:r>
            <a:r>
              <a:rPr lang="en-US" sz="1400" dirty="0" err="1">
                <a:solidFill>
                  <a:srgbClr val="A7A7A7"/>
                </a:solidFill>
              </a:rPr>
              <a:t>istock</a:t>
            </a:r>
            <a:endParaRPr lang="en-US" sz="1400" dirty="0">
              <a:solidFill>
                <a:srgbClr val="A7A7A7"/>
              </a:solidFill>
            </a:endParaRPr>
          </a:p>
        </p:txBody>
      </p:sp>
    </p:spTree>
    <p:extLst>
      <p:ext uri="{BB962C8B-B14F-4D97-AF65-F5344CB8AC3E}">
        <p14:creationId xmlns:p14="http://schemas.microsoft.com/office/powerpoint/2010/main" val="356103990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3013914" y="1451895"/>
            <a:ext cx="15126602" cy="6128775"/>
          </a:xfrm>
          <a:prstGeom prst="rect">
            <a:avLst/>
          </a:prstGeom>
        </p:spPr>
        <p:txBody>
          <a:bodyPr/>
          <a:lstStyle/>
          <a:p>
            <a:pPr lvl="0"/>
            <a:r>
              <a:rPr lang="en-US" dirty="0" smtClean="0"/>
              <a:t>The Paschal Mystery, Liturgy, </a:t>
            </a:r>
            <a:r>
              <a:rPr lang="en-US" dirty="0" smtClean="0"/>
              <a:t/>
            </a:r>
            <a:br>
              <a:rPr lang="en-US" dirty="0" smtClean="0"/>
            </a:br>
            <a:r>
              <a:rPr lang="en-US" dirty="0" smtClean="0"/>
              <a:t>and </a:t>
            </a:r>
            <a:r>
              <a:rPr lang="en-US" dirty="0" smtClean="0"/>
              <a:t>the Triduum</a:t>
            </a:r>
            <a:endParaRPr dirty="0"/>
          </a:p>
        </p:txBody>
      </p:sp>
      <p:sp>
        <p:nvSpPr>
          <p:cNvPr id="33" name="Shape 33"/>
          <p:cNvSpPr>
            <a:spLocks noGrp="1"/>
          </p:cNvSpPr>
          <p:nvPr>
            <p:ph type="body" idx="1"/>
          </p:nvPr>
        </p:nvSpPr>
        <p:spPr>
          <a:xfrm>
            <a:off x="3013914" y="6440946"/>
            <a:ext cx="20996460" cy="11442864"/>
          </a:xfrm>
          <a:prstGeom prst="rect">
            <a:avLst/>
          </a:prstGeom>
        </p:spPr>
        <p:txBody>
          <a:bodyPr>
            <a:normAutofit/>
          </a:bodyPr>
          <a:lstStyle/>
          <a:p>
            <a:r>
              <a:rPr lang="en-US" dirty="0" smtClean="0"/>
              <a:t>Our celebration of liturgies on holy </a:t>
            </a:r>
            <a:r>
              <a:rPr lang="en-US" dirty="0" smtClean="0"/>
              <a:t>days </a:t>
            </a:r>
            <a:r>
              <a:rPr lang="en-US" dirty="0" smtClean="0"/>
              <a:t>binds us together as the Body of Christ.</a:t>
            </a:r>
          </a:p>
          <a:p>
            <a:r>
              <a:rPr lang="en-US" dirty="0" smtClean="0"/>
              <a:t>We celebrate God’s plan for our salvation, fulfilled through the Paschal Mystery.</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2404" y="1733973"/>
            <a:ext cx="23408642" cy="4551681"/>
          </a:xfrm>
        </p:spPr>
        <p:txBody>
          <a:bodyPr/>
          <a:lstStyle/>
          <a:p>
            <a:r>
              <a:rPr lang="en-US" dirty="0" smtClean="0"/>
              <a:t>The Liturgy and the Paschal Mystery </a:t>
            </a:r>
            <a:endParaRPr lang="en-US" dirty="0"/>
          </a:p>
        </p:txBody>
      </p:sp>
      <p:sp>
        <p:nvSpPr>
          <p:cNvPr id="3" name="Text Placeholder 2"/>
          <p:cNvSpPr>
            <a:spLocks noGrp="1"/>
          </p:cNvSpPr>
          <p:nvPr>
            <p:ph type="body" idx="1"/>
          </p:nvPr>
        </p:nvSpPr>
        <p:spPr>
          <a:xfrm>
            <a:off x="3102404" y="5125635"/>
            <a:ext cx="11456565" cy="13221548"/>
          </a:xfrm>
        </p:spPr>
        <p:txBody>
          <a:bodyPr>
            <a:normAutofit/>
          </a:bodyPr>
          <a:lstStyle/>
          <a:p>
            <a:r>
              <a:rPr lang="en-US" dirty="0" smtClean="0"/>
              <a:t>Liturgy is the Church’s public, communal, and official worship.</a:t>
            </a:r>
          </a:p>
          <a:p>
            <a:r>
              <a:rPr lang="en-US" dirty="0" smtClean="0"/>
              <a:t>The liturgy is not just a celebration of past events.</a:t>
            </a:r>
          </a:p>
          <a:p>
            <a:r>
              <a:rPr lang="en-US" dirty="0" smtClean="0"/>
              <a:t>It makes the Paschal Mystery available to us now.</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460" t="25466" r="8784"/>
          <a:stretch/>
        </p:blipFill>
        <p:spPr>
          <a:xfrm>
            <a:off x="14806725" y="5515897"/>
            <a:ext cx="9009521" cy="11464788"/>
          </a:xfrm>
          <a:prstGeom prst="rect">
            <a:avLst/>
          </a:prstGeom>
        </p:spPr>
      </p:pic>
      <p:sp>
        <p:nvSpPr>
          <p:cNvPr id="4" name="Rectangle 3"/>
          <p:cNvSpPr/>
          <p:nvPr/>
        </p:nvSpPr>
        <p:spPr>
          <a:xfrm>
            <a:off x="14806725" y="17042805"/>
            <a:ext cx="2007117"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Avalon_Studio</a:t>
            </a:r>
            <a:r>
              <a:rPr lang="en-US" sz="1400" dirty="0">
                <a:solidFill>
                  <a:srgbClr val="A7A7A7"/>
                </a:solidFill>
              </a:rPr>
              <a:t> / </a:t>
            </a:r>
            <a:r>
              <a:rPr lang="en-US" sz="1400" dirty="0" err="1">
                <a:solidFill>
                  <a:srgbClr val="A7A7A7"/>
                </a:solidFill>
              </a:rPr>
              <a:t>istock</a:t>
            </a:r>
            <a:endParaRPr lang="en-US" sz="1400" dirty="0">
              <a:solidFill>
                <a:srgbClr val="A7A7A7"/>
              </a:solidFill>
            </a:endParaRPr>
          </a:p>
        </p:txBody>
      </p:sp>
    </p:spTree>
    <p:extLst>
      <p:ext uri="{BB962C8B-B14F-4D97-AF65-F5344CB8AC3E}">
        <p14:creationId xmlns:p14="http://schemas.microsoft.com/office/powerpoint/2010/main" val="19864036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Significance of the </a:t>
            </a:r>
            <a:r>
              <a:rPr lang="en-US" dirty="0" err="1" smtClean="0"/>
              <a:t>Triduum</a:t>
            </a:r>
            <a:endParaRPr lang="en-US" dirty="0"/>
          </a:p>
        </p:txBody>
      </p:sp>
      <p:sp>
        <p:nvSpPr>
          <p:cNvPr id="3" name="Text Placeholder 2"/>
          <p:cNvSpPr>
            <a:spLocks noGrp="1"/>
          </p:cNvSpPr>
          <p:nvPr>
            <p:ph type="body" idx="1"/>
          </p:nvPr>
        </p:nvSpPr>
        <p:spPr>
          <a:xfrm>
            <a:off x="2600959" y="5004735"/>
            <a:ext cx="11815451" cy="13221548"/>
          </a:xfrm>
        </p:spPr>
        <p:txBody>
          <a:bodyPr>
            <a:normAutofit/>
          </a:bodyPr>
          <a:lstStyle/>
          <a:p>
            <a:r>
              <a:rPr lang="en-US" i="1" dirty="0" err="1" smtClean="0"/>
              <a:t>Triduum</a:t>
            </a:r>
            <a:r>
              <a:rPr lang="en-US" dirty="0" smtClean="0"/>
              <a:t> literally means “three days.”</a:t>
            </a:r>
          </a:p>
          <a:p>
            <a:r>
              <a:rPr lang="en-US" dirty="0" smtClean="0"/>
              <a:t>The liturgies of the </a:t>
            </a:r>
            <a:r>
              <a:rPr lang="en-US" dirty="0" err="1" smtClean="0"/>
              <a:t>Triduum</a:t>
            </a:r>
            <a:r>
              <a:rPr lang="en-US" dirty="0" smtClean="0"/>
              <a:t> form one continuous celebration.</a:t>
            </a:r>
          </a:p>
          <a:p>
            <a:r>
              <a:rPr lang="en-US" dirty="0" smtClean="0"/>
              <a:t>We follow Jesus’ Paschal journey from the Last Supper to his Resurrection.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26354" y="5403547"/>
            <a:ext cx="8956688" cy="11951975"/>
          </a:xfrm>
          <a:prstGeom prst="rect">
            <a:avLst/>
          </a:prstGeom>
        </p:spPr>
      </p:pic>
      <p:sp>
        <p:nvSpPr>
          <p:cNvPr id="6" name="Rectangle 5"/>
          <p:cNvSpPr/>
          <p:nvPr/>
        </p:nvSpPr>
        <p:spPr>
          <a:xfrm>
            <a:off x="15126354" y="17447428"/>
            <a:ext cx="1395309"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wragg</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1190278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7307" y="1114540"/>
            <a:ext cx="23408642" cy="4551681"/>
          </a:xfrm>
        </p:spPr>
        <p:txBody>
          <a:bodyPr/>
          <a:lstStyle/>
          <a:p>
            <a:r>
              <a:rPr lang="en-US" dirty="0" smtClean="0"/>
              <a:t>Holy Thursday</a:t>
            </a:r>
            <a:endParaRPr lang="en-US" dirty="0"/>
          </a:p>
        </p:txBody>
      </p:sp>
      <p:sp>
        <p:nvSpPr>
          <p:cNvPr id="3" name="Text Placeholder 2"/>
          <p:cNvSpPr>
            <a:spLocks noGrp="1"/>
          </p:cNvSpPr>
          <p:nvPr>
            <p:ph type="body" idx="1"/>
          </p:nvPr>
        </p:nvSpPr>
        <p:spPr>
          <a:xfrm>
            <a:off x="3987307" y="4368834"/>
            <a:ext cx="18206722" cy="13221548"/>
          </a:xfrm>
        </p:spPr>
        <p:txBody>
          <a:bodyPr/>
          <a:lstStyle/>
          <a:p>
            <a:r>
              <a:rPr lang="en-US" dirty="0" smtClean="0"/>
              <a:t>We keep watch with Jesus as we remember the final night of his earthly ministry.</a:t>
            </a:r>
          </a:p>
          <a:p>
            <a:r>
              <a:rPr lang="en-US" dirty="0" smtClean="0"/>
              <a:t>We recall how Christ instituted the Eucharist at the Last Supper.</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4664" y="8920515"/>
            <a:ext cx="15229982" cy="9244926"/>
          </a:xfrm>
          <a:prstGeom prst="rect">
            <a:avLst/>
          </a:prstGeom>
        </p:spPr>
      </p:pic>
      <p:sp>
        <p:nvSpPr>
          <p:cNvPr id="6" name="Rectangle 5"/>
          <p:cNvSpPr/>
          <p:nvPr/>
        </p:nvSpPr>
        <p:spPr>
          <a:xfrm>
            <a:off x="10990985" y="18176998"/>
            <a:ext cx="2328670" cy="307777"/>
          </a:xfrm>
          <a:prstGeom prst="rect">
            <a:avLst/>
          </a:prstGeom>
        </p:spPr>
        <p:txBody>
          <a:bodyPr wrap="none">
            <a:spAutoFit/>
          </a:bodyPr>
          <a:lstStyle/>
          <a:p>
            <a:r>
              <a:rPr lang="en-US" sz="1400" dirty="0">
                <a:solidFill>
                  <a:srgbClr val="A7A7A7"/>
                </a:solidFill>
              </a:rPr>
              <a:t>© Ron and Joe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2396416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2060" y="942767"/>
            <a:ext cx="23408642" cy="4551681"/>
          </a:xfrm>
        </p:spPr>
        <p:txBody>
          <a:bodyPr/>
          <a:lstStyle/>
          <a:p>
            <a:r>
              <a:rPr lang="en-US" dirty="0" smtClean="0"/>
              <a:t>Liturgical Highlights</a:t>
            </a:r>
            <a:endParaRPr lang="en-US" dirty="0"/>
          </a:p>
        </p:txBody>
      </p:sp>
      <p:sp>
        <p:nvSpPr>
          <p:cNvPr id="3" name="Text Placeholder 2"/>
          <p:cNvSpPr>
            <a:spLocks noGrp="1"/>
          </p:cNvSpPr>
          <p:nvPr>
            <p:ph type="body" idx="1"/>
          </p:nvPr>
        </p:nvSpPr>
        <p:spPr>
          <a:xfrm>
            <a:off x="2342060" y="4309370"/>
            <a:ext cx="11344443" cy="13221548"/>
          </a:xfrm>
        </p:spPr>
        <p:txBody>
          <a:bodyPr/>
          <a:lstStyle/>
          <a:p>
            <a:r>
              <a:rPr lang="en-US" dirty="0" smtClean="0"/>
              <a:t>The presentation of </a:t>
            </a:r>
            <a:r>
              <a:rPr lang="en-US" dirty="0" smtClean="0"/>
              <a:t/>
            </a:r>
            <a:br>
              <a:rPr lang="en-US" dirty="0" smtClean="0"/>
            </a:br>
            <a:r>
              <a:rPr lang="en-US" dirty="0" smtClean="0"/>
              <a:t>the </a:t>
            </a:r>
            <a:r>
              <a:rPr lang="en-US" dirty="0" smtClean="0"/>
              <a:t>oils represents </a:t>
            </a:r>
            <a:r>
              <a:rPr lang="en-US" dirty="0" smtClean="0"/>
              <a:t/>
            </a:r>
            <a:br>
              <a:rPr lang="en-US" dirty="0" smtClean="0"/>
            </a:br>
            <a:r>
              <a:rPr lang="en-US" dirty="0" smtClean="0"/>
              <a:t>the </a:t>
            </a:r>
            <a:r>
              <a:rPr lang="en-US" dirty="0" smtClean="0"/>
              <a:t>parish’s connection with the diocese.</a:t>
            </a:r>
          </a:p>
          <a:p>
            <a:r>
              <a:rPr lang="en-US" dirty="0" smtClean="0"/>
              <a:t>The washing of feet memorializes Jesus’ command to serve one another.</a:t>
            </a:r>
          </a:p>
          <a:p>
            <a:r>
              <a:rPr lang="en-US" dirty="0" smtClean="0"/>
              <a:t>The dismissal of the elect inspires us to commit more deeply to Christ.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985" r="4788"/>
          <a:stretch/>
        </p:blipFill>
        <p:spPr>
          <a:xfrm>
            <a:off x="13767368" y="4764810"/>
            <a:ext cx="11009923" cy="8045783"/>
          </a:xfrm>
          <a:prstGeom prst="rect">
            <a:avLst/>
          </a:prstGeom>
        </p:spPr>
      </p:pic>
      <p:sp>
        <p:nvSpPr>
          <p:cNvPr id="6" name="Rectangle 5"/>
          <p:cNvSpPr/>
          <p:nvPr/>
        </p:nvSpPr>
        <p:spPr>
          <a:xfrm>
            <a:off x="13767368" y="12835063"/>
            <a:ext cx="2414230"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Ezz</a:t>
            </a:r>
            <a:r>
              <a:rPr lang="en-US" sz="1400" dirty="0">
                <a:solidFill>
                  <a:srgbClr val="A7A7A7"/>
                </a:solidFill>
              </a:rPr>
              <a:t> Mika </a:t>
            </a:r>
            <a:r>
              <a:rPr lang="en-US" sz="1400" dirty="0" err="1">
                <a:solidFill>
                  <a:srgbClr val="A7A7A7"/>
                </a:solidFill>
              </a:rPr>
              <a:t>Elya</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4677995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9971" y="1626108"/>
            <a:ext cx="23408642" cy="4551681"/>
          </a:xfrm>
        </p:spPr>
        <p:txBody>
          <a:bodyPr/>
          <a:lstStyle/>
          <a:p>
            <a:r>
              <a:rPr lang="en-US" dirty="0" smtClean="0"/>
              <a:t>More Liturgical Highlights</a:t>
            </a:r>
            <a:endParaRPr lang="en-US" dirty="0"/>
          </a:p>
        </p:txBody>
      </p:sp>
      <p:sp>
        <p:nvSpPr>
          <p:cNvPr id="3" name="Text Placeholder 2"/>
          <p:cNvSpPr>
            <a:spLocks noGrp="1"/>
          </p:cNvSpPr>
          <p:nvPr>
            <p:ph type="body" idx="1"/>
          </p:nvPr>
        </p:nvSpPr>
        <p:spPr>
          <a:xfrm>
            <a:off x="2089971" y="5101156"/>
            <a:ext cx="12352170" cy="13221548"/>
          </a:xfrm>
        </p:spPr>
        <p:txBody>
          <a:bodyPr/>
          <a:lstStyle/>
          <a:p>
            <a:r>
              <a:rPr lang="en-US" dirty="0" smtClean="0"/>
              <a:t>The collection for the poor is a sign of sacrificial service.</a:t>
            </a:r>
          </a:p>
          <a:p>
            <a:r>
              <a:rPr lang="en-US" dirty="0" smtClean="0"/>
              <a:t>The transfer of the Eucharist recalls the walk to the garden of Gethsemane.</a:t>
            </a:r>
          </a:p>
          <a:p>
            <a:r>
              <a:rPr lang="en-US" dirty="0" smtClean="0"/>
              <a:t>The Paschal Fast is a sign that we turn our lives away from sin and toward God.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4193" y="3665973"/>
            <a:ext cx="8292367" cy="12424170"/>
          </a:xfrm>
          <a:prstGeom prst="rect">
            <a:avLst/>
          </a:prstGeom>
        </p:spPr>
      </p:pic>
      <p:sp>
        <p:nvSpPr>
          <p:cNvPr id="6" name="Rectangle 5"/>
          <p:cNvSpPr/>
          <p:nvPr/>
        </p:nvSpPr>
        <p:spPr>
          <a:xfrm>
            <a:off x="15824193" y="16116334"/>
            <a:ext cx="1946016"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ChiccoDodiFC</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9330062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3239" y="2266918"/>
            <a:ext cx="14476362" cy="4551681"/>
          </a:xfrm>
        </p:spPr>
        <p:txBody>
          <a:bodyPr/>
          <a:lstStyle/>
          <a:p>
            <a:r>
              <a:rPr lang="en-US" dirty="0" smtClean="0"/>
              <a:t>Entering into Sacred Time </a:t>
            </a:r>
            <a:r>
              <a:rPr lang="en-US" dirty="0" smtClean="0"/>
              <a:t/>
            </a:r>
            <a:br>
              <a:rPr lang="en-US" dirty="0" smtClean="0"/>
            </a:br>
            <a:r>
              <a:rPr lang="en-US" dirty="0" smtClean="0"/>
              <a:t>on </a:t>
            </a:r>
            <a:r>
              <a:rPr lang="en-US" dirty="0" smtClean="0"/>
              <a:t>Holy Thursday</a:t>
            </a:r>
            <a:endParaRPr lang="en-US" dirty="0"/>
          </a:p>
        </p:txBody>
      </p:sp>
      <p:sp>
        <p:nvSpPr>
          <p:cNvPr id="3" name="Text Placeholder 2"/>
          <p:cNvSpPr>
            <a:spLocks noGrp="1"/>
          </p:cNvSpPr>
          <p:nvPr>
            <p:ph type="body" idx="1"/>
          </p:nvPr>
        </p:nvSpPr>
        <p:spPr>
          <a:xfrm>
            <a:off x="11533239" y="6285652"/>
            <a:ext cx="12034684" cy="13221548"/>
          </a:xfrm>
        </p:spPr>
        <p:txBody>
          <a:bodyPr/>
          <a:lstStyle/>
          <a:p>
            <a:r>
              <a:rPr lang="en-US" dirty="0" smtClean="0"/>
              <a:t>Consider ways you can more fully enter into the celebration of the Paschal Mystery, beginning with Holy Thursday.</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918" r="12634" b="6782"/>
          <a:stretch/>
        </p:blipFill>
        <p:spPr>
          <a:xfrm>
            <a:off x="2140287" y="3665281"/>
            <a:ext cx="8567041" cy="11468568"/>
          </a:xfrm>
          <a:prstGeom prst="rect">
            <a:avLst/>
          </a:prstGeom>
        </p:spPr>
      </p:pic>
      <p:sp>
        <p:nvSpPr>
          <p:cNvPr id="6" name="Rectangle 5"/>
          <p:cNvSpPr/>
          <p:nvPr/>
        </p:nvSpPr>
        <p:spPr>
          <a:xfrm>
            <a:off x="2140287" y="15189281"/>
            <a:ext cx="2408532" cy="307777"/>
          </a:xfrm>
          <a:prstGeom prst="rect">
            <a:avLst/>
          </a:prstGeom>
        </p:spPr>
        <p:txBody>
          <a:bodyPr wrap="none">
            <a:spAutoFit/>
          </a:bodyPr>
          <a:lstStyle/>
          <a:p>
            <a:r>
              <a:rPr lang="en-US" sz="1400" dirty="0">
                <a:solidFill>
                  <a:srgbClr val="A7A7A7"/>
                </a:solidFill>
              </a:rPr>
              <a:t>© Christopher </a:t>
            </a:r>
            <a:r>
              <a:rPr lang="en-US" sz="1400" dirty="0" err="1">
                <a:solidFill>
                  <a:srgbClr val="A7A7A7"/>
                </a:solidFill>
              </a:rPr>
              <a:t>Futcher</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350145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Friday</a:t>
            </a:r>
            <a:endParaRPr lang="en-US" dirty="0"/>
          </a:p>
        </p:txBody>
      </p:sp>
      <p:sp>
        <p:nvSpPr>
          <p:cNvPr id="3" name="Text Placeholder 2"/>
          <p:cNvSpPr>
            <a:spLocks noGrp="1"/>
          </p:cNvSpPr>
          <p:nvPr>
            <p:ph type="body" idx="1"/>
          </p:nvPr>
        </p:nvSpPr>
        <p:spPr>
          <a:xfrm>
            <a:off x="2600959" y="4960929"/>
            <a:ext cx="10698469" cy="13221548"/>
          </a:xfrm>
        </p:spPr>
        <p:txBody>
          <a:bodyPr/>
          <a:lstStyle/>
          <a:p>
            <a:r>
              <a:rPr lang="en-US" dirty="0" smtClean="0"/>
              <a:t>We remember Christ’s death, his love for us shown forth in his ultimate sacrifice.</a:t>
            </a:r>
          </a:p>
          <a:p>
            <a:r>
              <a:rPr lang="en-US" dirty="0" smtClean="0"/>
              <a:t>It is both a day of sadness and a day of hope.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1296" y="5405044"/>
            <a:ext cx="10731937" cy="10731937"/>
          </a:xfrm>
          <a:prstGeom prst="rect">
            <a:avLst/>
          </a:prstGeom>
        </p:spPr>
      </p:pic>
      <p:sp>
        <p:nvSpPr>
          <p:cNvPr id="6" name="Rectangle 5"/>
          <p:cNvSpPr/>
          <p:nvPr/>
        </p:nvSpPr>
        <p:spPr>
          <a:xfrm>
            <a:off x="13141296" y="16136981"/>
            <a:ext cx="2327968" cy="307777"/>
          </a:xfrm>
          <a:prstGeom prst="rect">
            <a:avLst/>
          </a:prstGeom>
        </p:spPr>
        <p:txBody>
          <a:bodyPr wrap="none">
            <a:spAutoFit/>
          </a:bodyPr>
          <a:lstStyle/>
          <a:p>
            <a:r>
              <a:rPr lang="en-US" sz="1400" dirty="0">
                <a:solidFill>
                  <a:srgbClr val="A7A7A7"/>
                </a:solidFill>
              </a:rPr>
              <a:t>© CHEMADAN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4097126727"/>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349</TotalTime>
  <Words>1210</Words>
  <Application>Microsoft Office PowerPoint</Application>
  <PresentationFormat>Custom</PresentationFormat>
  <Paragraphs>98</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Helvetica Neue</vt:lpstr>
      <vt:lpstr>Default</vt:lpstr>
      <vt:lpstr>Praying the Triduum</vt:lpstr>
      <vt:lpstr>The Paschal Mystery, Liturgy,  and the Triduum</vt:lpstr>
      <vt:lpstr>The Liturgy and the Paschal Mystery </vt:lpstr>
      <vt:lpstr>The Significance of the Triduum</vt:lpstr>
      <vt:lpstr>Holy Thursday</vt:lpstr>
      <vt:lpstr>Liturgical Highlights</vt:lpstr>
      <vt:lpstr>More Liturgical Highlights</vt:lpstr>
      <vt:lpstr>Entering into Sacred Time  on Holy Thursday</vt:lpstr>
      <vt:lpstr>Good Friday</vt:lpstr>
      <vt:lpstr>Liturgical Highlights</vt:lpstr>
      <vt:lpstr>Entering into Sacred Time on Good Friday</vt:lpstr>
      <vt:lpstr>Easter Vigil</vt:lpstr>
      <vt:lpstr>Liturgical Highlights</vt:lpstr>
      <vt:lpstr> More Liturgical Highlights</vt:lpstr>
      <vt:lpstr>Entering into Sacred Time  for the Easter Season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Ruff</dc:creator>
  <cp:lastModifiedBy>Caren Yang</cp:lastModifiedBy>
  <cp:revision>72</cp:revision>
  <dcterms:modified xsi:type="dcterms:W3CDTF">2015-10-22T23:26:48Z</dcterms:modified>
</cp:coreProperties>
</file>