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86744" autoAdjust="0"/>
  </p:normalViewPr>
  <p:slideViewPr>
    <p:cSldViewPr>
      <p:cViewPr varScale="1">
        <p:scale>
          <a:sx n="193" d="100"/>
          <a:sy n="193" d="100"/>
        </p:scale>
        <p:origin x="-39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92ECB-A113-4419-92F4-A4503A4E5C8C}" type="datetimeFigureOut">
              <a:rPr lang="en-US" smtClean="0"/>
              <a:pPr/>
              <a:t>2/24/15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FA37F6-CE2C-49B5-A328-1E6AB1FC6510}" type="slidenum">
              <a:rPr lang="en-US" smtClean="0"/>
              <a:pPr/>
              <a:t>‹#›</a:t>
            </a:fld>
            <a:endParaRPr lang="en-US"/>
          </a:p>
        </p:txBody>
      </p:sp>
    </p:spTree>
    <p:extLst>
      <p:ext uri="{BB962C8B-B14F-4D97-AF65-F5344CB8AC3E}">
        <p14:creationId xmlns:p14="http://schemas.microsoft.com/office/powerpoint/2010/main" val="1845883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FA37F6-CE2C-49B5-A328-1E6AB1FC6510}" type="slidenum">
              <a:rPr lang="en-US" smtClean="0"/>
              <a:pPr/>
              <a:t>1</a:t>
            </a:fld>
            <a:endParaRPr lang="en-US"/>
          </a:p>
        </p:txBody>
      </p:sp>
    </p:spTree>
    <p:extLst>
      <p:ext uri="{BB962C8B-B14F-4D97-AF65-F5344CB8AC3E}">
        <p14:creationId xmlns:p14="http://schemas.microsoft.com/office/powerpoint/2010/main" val="4278904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Point out to the students that the judges acted as a conscience for the Israelites, reminding them to be faithful to their covenant with God.</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44, “Judges: The Book of Deliverers,” in the student book.</a:t>
            </a:r>
          </a:p>
          <a:p>
            <a:endParaRPr lang="en-US" dirty="0"/>
          </a:p>
        </p:txBody>
      </p:sp>
      <p:sp>
        <p:nvSpPr>
          <p:cNvPr id="4" name="Slide Number Placeholder 3"/>
          <p:cNvSpPr>
            <a:spLocks noGrp="1"/>
          </p:cNvSpPr>
          <p:nvPr>
            <p:ph type="sldNum" sz="quarter" idx="10"/>
          </p:nvPr>
        </p:nvSpPr>
        <p:spPr/>
        <p:txBody>
          <a:bodyPr/>
          <a:lstStyle/>
          <a:p>
            <a:fld id="{6DFA37F6-CE2C-49B5-A328-1E6AB1FC6510}" type="slidenum">
              <a:rPr lang="en-US" smtClean="0"/>
              <a:pPr/>
              <a:t>10</a:t>
            </a:fld>
            <a:endParaRPr lang="en-US"/>
          </a:p>
        </p:txBody>
      </p:sp>
    </p:spTree>
    <p:extLst>
      <p:ext uri="{BB962C8B-B14F-4D97-AF65-F5344CB8AC3E}">
        <p14:creationId xmlns:p14="http://schemas.microsoft.com/office/powerpoint/2010/main" val="959644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Share with the students some of the dangers outlined by Samuel in 1 Samuel 8:11–18. Ask if they agree with Samuel’s assessment of earthly leaders.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45, “From Saul to Solomon: The Desire for Unity,” in the student book.</a:t>
            </a:r>
          </a:p>
          <a:p>
            <a:endParaRPr lang="en-US" dirty="0"/>
          </a:p>
        </p:txBody>
      </p:sp>
      <p:sp>
        <p:nvSpPr>
          <p:cNvPr id="4" name="Slide Number Placeholder 3"/>
          <p:cNvSpPr>
            <a:spLocks noGrp="1"/>
          </p:cNvSpPr>
          <p:nvPr>
            <p:ph type="sldNum" sz="quarter" idx="10"/>
          </p:nvPr>
        </p:nvSpPr>
        <p:spPr/>
        <p:txBody>
          <a:bodyPr/>
          <a:lstStyle/>
          <a:p>
            <a:fld id="{6DFA37F6-CE2C-49B5-A328-1E6AB1FC6510}" type="slidenum">
              <a:rPr lang="en-US" smtClean="0"/>
              <a:pPr/>
              <a:t>11</a:t>
            </a:fld>
            <a:endParaRPr lang="en-US"/>
          </a:p>
        </p:txBody>
      </p:sp>
    </p:spTree>
    <p:extLst>
      <p:ext uri="{BB962C8B-B14F-4D97-AF65-F5344CB8AC3E}">
        <p14:creationId xmlns:p14="http://schemas.microsoft.com/office/powerpoint/2010/main" val="3592575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to the students that these kings were able to accomplish great things when they were faithful to God. Ask how the ego or self-interest of modern-day leaders can stand in the way of what is good and holy.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45, “From Saul to Solomon: The Desire for Unity,” in the student book.</a:t>
            </a:r>
          </a:p>
          <a:p>
            <a:endParaRPr lang="en-US" dirty="0"/>
          </a:p>
        </p:txBody>
      </p:sp>
      <p:sp>
        <p:nvSpPr>
          <p:cNvPr id="4" name="Slide Number Placeholder 3"/>
          <p:cNvSpPr>
            <a:spLocks noGrp="1"/>
          </p:cNvSpPr>
          <p:nvPr>
            <p:ph type="sldNum" sz="quarter" idx="10"/>
          </p:nvPr>
        </p:nvSpPr>
        <p:spPr/>
        <p:txBody>
          <a:bodyPr/>
          <a:lstStyle/>
          <a:p>
            <a:fld id="{6DFA37F6-CE2C-49B5-A328-1E6AB1FC6510}" type="slidenum">
              <a:rPr lang="en-US" smtClean="0"/>
              <a:pPr/>
              <a:t>12</a:t>
            </a:fld>
            <a:endParaRPr lang="en-US"/>
          </a:p>
        </p:txBody>
      </p:sp>
    </p:spTree>
    <p:extLst>
      <p:ext uri="{BB962C8B-B14F-4D97-AF65-F5344CB8AC3E}">
        <p14:creationId xmlns:p14="http://schemas.microsoft.com/office/powerpoint/2010/main" val="972730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to recall highlights of the David and Goliath narrative. Ask about details showing David’s complete trust in God.</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46, “David: Recognizing a Servant,” in the student book.</a:t>
            </a:r>
          </a:p>
          <a:p>
            <a:endParaRPr lang="en-US" dirty="0"/>
          </a:p>
        </p:txBody>
      </p:sp>
      <p:sp>
        <p:nvSpPr>
          <p:cNvPr id="4" name="Slide Number Placeholder 3"/>
          <p:cNvSpPr>
            <a:spLocks noGrp="1"/>
          </p:cNvSpPr>
          <p:nvPr>
            <p:ph type="sldNum" sz="quarter" idx="10"/>
          </p:nvPr>
        </p:nvSpPr>
        <p:spPr/>
        <p:txBody>
          <a:bodyPr/>
          <a:lstStyle/>
          <a:p>
            <a:fld id="{6DFA37F6-CE2C-49B5-A328-1E6AB1FC6510}" type="slidenum">
              <a:rPr lang="en-US" smtClean="0"/>
              <a:pPr/>
              <a:t>13</a:t>
            </a:fld>
            <a:endParaRPr lang="en-US"/>
          </a:p>
        </p:txBody>
      </p:sp>
    </p:spTree>
    <p:extLst>
      <p:ext uri="{BB962C8B-B14F-4D97-AF65-F5344CB8AC3E}">
        <p14:creationId xmlns:p14="http://schemas.microsoft.com/office/powerpoint/2010/main" val="2394965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for a definition of </a:t>
            </a:r>
            <a:r>
              <a:rPr lang="en-US" sz="1200" i="1" kern="1200" dirty="0" smtClean="0">
                <a:solidFill>
                  <a:schemeClr val="tx1"/>
                </a:solidFill>
                <a:latin typeface="+mn-lt"/>
                <a:ea typeface="+mn-ea"/>
                <a:cs typeface="+mn-cs"/>
              </a:rPr>
              <a:t>servant leadership</a:t>
            </a:r>
            <a:r>
              <a:rPr lang="en-US" sz="1200" kern="1200" dirty="0" smtClean="0">
                <a:solidFill>
                  <a:schemeClr val="tx1"/>
                </a:solidFill>
                <a:latin typeface="+mn-lt"/>
                <a:ea typeface="+mn-ea"/>
                <a:cs typeface="+mn-cs"/>
              </a:rPr>
              <a:t> (found in article 46 in the student book). Ask volunteers to describe a modern-day servant leader whom they admire—either someone they know personally or someone they have read about.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46, “David: Recognizing a Servant,” in the student book.</a:t>
            </a:r>
          </a:p>
          <a:p>
            <a:endParaRPr lang="en-US" dirty="0"/>
          </a:p>
        </p:txBody>
      </p:sp>
      <p:sp>
        <p:nvSpPr>
          <p:cNvPr id="4" name="Slide Number Placeholder 3"/>
          <p:cNvSpPr>
            <a:spLocks noGrp="1"/>
          </p:cNvSpPr>
          <p:nvPr>
            <p:ph type="sldNum" sz="quarter" idx="10"/>
          </p:nvPr>
        </p:nvSpPr>
        <p:spPr/>
        <p:txBody>
          <a:bodyPr/>
          <a:lstStyle/>
          <a:p>
            <a:fld id="{6DFA37F6-CE2C-49B5-A328-1E6AB1FC6510}" type="slidenum">
              <a:rPr lang="en-US" smtClean="0"/>
              <a:pPr/>
              <a:t>14</a:t>
            </a:fld>
            <a:endParaRPr lang="en-US"/>
          </a:p>
        </p:txBody>
      </p:sp>
    </p:spTree>
    <p:extLst>
      <p:ext uri="{BB962C8B-B14F-4D97-AF65-F5344CB8AC3E}">
        <p14:creationId xmlns:p14="http://schemas.microsoft.com/office/powerpoint/2010/main" val="3624626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Discuss with the students how Jesus demonstrated servant leadership.</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46, “David: Recognizing a Servant,” in the student book.</a:t>
            </a:r>
          </a:p>
          <a:p>
            <a:endParaRPr lang="en-US" dirty="0"/>
          </a:p>
        </p:txBody>
      </p:sp>
      <p:sp>
        <p:nvSpPr>
          <p:cNvPr id="4" name="Slide Number Placeholder 3"/>
          <p:cNvSpPr>
            <a:spLocks noGrp="1"/>
          </p:cNvSpPr>
          <p:nvPr>
            <p:ph type="sldNum" sz="quarter" idx="10"/>
          </p:nvPr>
        </p:nvSpPr>
        <p:spPr/>
        <p:txBody>
          <a:bodyPr/>
          <a:lstStyle/>
          <a:p>
            <a:fld id="{6DFA37F6-CE2C-49B5-A328-1E6AB1FC6510}" type="slidenum">
              <a:rPr lang="en-US" smtClean="0"/>
              <a:pPr/>
              <a:t>15</a:t>
            </a:fld>
            <a:endParaRPr lang="en-US"/>
          </a:p>
        </p:txBody>
      </p:sp>
    </p:spTree>
    <p:extLst>
      <p:ext uri="{BB962C8B-B14F-4D97-AF65-F5344CB8AC3E}">
        <p14:creationId xmlns:p14="http://schemas.microsoft.com/office/powerpoint/2010/main" val="2431446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to the students that when Jesus was born, many Jewish people were waiting for a descendant of David to liberate them from the power of their Roman overlords.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content in article 46, “David: Recognizing a Servant,” in the student book.</a:t>
            </a:r>
          </a:p>
          <a:p>
            <a:endParaRPr lang="en-US" dirty="0"/>
          </a:p>
        </p:txBody>
      </p:sp>
      <p:sp>
        <p:nvSpPr>
          <p:cNvPr id="4" name="Slide Number Placeholder 3"/>
          <p:cNvSpPr>
            <a:spLocks noGrp="1"/>
          </p:cNvSpPr>
          <p:nvPr>
            <p:ph type="sldNum" sz="quarter" idx="10"/>
          </p:nvPr>
        </p:nvSpPr>
        <p:spPr/>
        <p:txBody>
          <a:bodyPr/>
          <a:lstStyle/>
          <a:p>
            <a:fld id="{6DFA37F6-CE2C-49B5-A328-1E6AB1FC6510}" type="slidenum">
              <a:rPr lang="en-US" smtClean="0"/>
              <a:pPr/>
              <a:t>16</a:t>
            </a:fld>
            <a:endParaRPr lang="en-US"/>
          </a:p>
        </p:txBody>
      </p:sp>
    </p:spTree>
    <p:extLst>
      <p:ext uri="{BB962C8B-B14F-4D97-AF65-F5344CB8AC3E}">
        <p14:creationId xmlns:p14="http://schemas.microsoft.com/office/powerpoint/2010/main" val="1230652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Point out to the students that the historical books go on to describe the eventual division of the united kingdom into northern and southern kingdoms. They also portray the eventual destruction of the two kingdoms and the rebuilding of a nation after exile.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the chapter 9 introduction in the student book.</a:t>
            </a:r>
          </a:p>
          <a:p>
            <a:endParaRPr lang="en-US" dirty="0"/>
          </a:p>
        </p:txBody>
      </p:sp>
      <p:sp>
        <p:nvSpPr>
          <p:cNvPr id="4" name="Slide Number Placeholder 3"/>
          <p:cNvSpPr>
            <a:spLocks noGrp="1"/>
          </p:cNvSpPr>
          <p:nvPr>
            <p:ph type="sldNum" sz="quarter" idx="10"/>
          </p:nvPr>
        </p:nvSpPr>
        <p:spPr/>
        <p:txBody>
          <a:bodyPr/>
          <a:lstStyle/>
          <a:p>
            <a:fld id="{6DFA37F6-CE2C-49B5-A328-1E6AB1FC6510}" type="slidenum">
              <a:rPr lang="en-US" smtClean="0"/>
              <a:pPr/>
              <a:t>2</a:t>
            </a:fld>
            <a:endParaRPr lang="en-US"/>
          </a:p>
        </p:txBody>
      </p:sp>
    </p:spTree>
    <p:extLst>
      <p:ext uri="{BB962C8B-B14F-4D97-AF65-F5344CB8AC3E}">
        <p14:creationId xmlns:p14="http://schemas.microsoft.com/office/powerpoint/2010/main" val="831244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Point out to the students the similarities between the narratives about Joshua and Moses in article 43 in the student book. Brainstorm words or phrases to describe both men (</a:t>
            </a:r>
            <a:r>
              <a:rPr lang="en-US" sz="1200" i="1" kern="1200" dirty="0" smtClean="0">
                <a:solidFill>
                  <a:schemeClr val="tx1"/>
                </a:solidFill>
                <a:latin typeface="+mn-lt"/>
                <a:ea typeface="+mn-ea"/>
                <a:cs typeface="+mn-cs"/>
              </a:rPr>
              <a:t>faithful, respected, willing to take risks, etc.</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slide corresponds to content in article 43, “The Book of Joshua: God Is on Our Side,” in the student book.</a:t>
            </a:r>
          </a:p>
          <a:p>
            <a:endParaRPr lang="en-US" dirty="0"/>
          </a:p>
        </p:txBody>
      </p:sp>
      <p:sp>
        <p:nvSpPr>
          <p:cNvPr id="4" name="Slide Number Placeholder 3"/>
          <p:cNvSpPr>
            <a:spLocks noGrp="1"/>
          </p:cNvSpPr>
          <p:nvPr>
            <p:ph type="sldNum" sz="quarter" idx="10"/>
          </p:nvPr>
        </p:nvSpPr>
        <p:spPr/>
        <p:txBody>
          <a:bodyPr/>
          <a:lstStyle/>
          <a:p>
            <a:fld id="{6DFA37F6-CE2C-49B5-A328-1E6AB1FC6510}" type="slidenum">
              <a:rPr lang="en-US" smtClean="0"/>
              <a:pPr/>
              <a:t>3</a:t>
            </a:fld>
            <a:endParaRPr lang="en-US"/>
          </a:p>
        </p:txBody>
      </p:sp>
    </p:spTree>
    <p:extLst>
      <p:ext uri="{BB962C8B-B14F-4D97-AF65-F5344CB8AC3E}">
        <p14:creationId xmlns:p14="http://schemas.microsoft.com/office/powerpoint/2010/main" val="3398874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why the Canaanites were hostile to the Israelites (</a:t>
            </a:r>
            <a:r>
              <a:rPr lang="en-US" sz="1200" i="1" kern="1200" dirty="0" smtClean="0">
                <a:solidFill>
                  <a:schemeClr val="tx1"/>
                </a:solidFill>
                <a:latin typeface="+mn-lt"/>
                <a:ea typeface="+mn-ea"/>
                <a:cs typeface="+mn-cs"/>
              </a:rPr>
              <a:t>because of the Canaanites’ polytheistic beliefs and their refusal to hand over their land</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43, “The Book of Joshua: God Is on Our Side,” in the student book.</a:t>
            </a:r>
          </a:p>
          <a:p>
            <a:endParaRPr lang="en-US" dirty="0"/>
          </a:p>
        </p:txBody>
      </p:sp>
      <p:sp>
        <p:nvSpPr>
          <p:cNvPr id="4" name="Slide Number Placeholder 3"/>
          <p:cNvSpPr>
            <a:spLocks noGrp="1"/>
          </p:cNvSpPr>
          <p:nvPr>
            <p:ph type="sldNum" sz="quarter" idx="10"/>
          </p:nvPr>
        </p:nvSpPr>
        <p:spPr/>
        <p:txBody>
          <a:bodyPr/>
          <a:lstStyle/>
          <a:p>
            <a:fld id="{6DFA37F6-CE2C-49B5-A328-1E6AB1FC6510}" type="slidenum">
              <a:rPr lang="en-US" smtClean="0"/>
              <a:pPr/>
              <a:t>4</a:t>
            </a:fld>
            <a:endParaRPr lang="en-US"/>
          </a:p>
        </p:txBody>
      </p:sp>
    </p:spTree>
    <p:extLst>
      <p:ext uri="{BB962C8B-B14F-4D97-AF65-F5344CB8AC3E}">
        <p14:creationId xmlns:p14="http://schemas.microsoft.com/office/powerpoint/2010/main" val="1801215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Recount with the students the account of Rahab’s response to the Israelite spies when their lives were in danger (see Joshua, chapter 2).</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43, “The Book of Joshua: God Is on Our Side,” in the student book.</a:t>
            </a:r>
          </a:p>
          <a:p>
            <a:endParaRPr lang="en-US" dirty="0"/>
          </a:p>
        </p:txBody>
      </p:sp>
      <p:sp>
        <p:nvSpPr>
          <p:cNvPr id="4" name="Slide Number Placeholder 3"/>
          <p:cNvSpPr>
            <a:spLocks noGrp="1"/>
          </p:cNvSpPr>
          <p:nvPr>
            <p:ph type="sldNum" sz="quarter" idx="10"/>
          </p:nvPr>
        </p:nvSpPr>
        <p:spPr/>
        <p:txBody>
          <a:bodyPr/>
          <a:lstStyle/>
          <a:p>
            <a:fld id="{6DFA37F6-CE2C-49B5-A328-1E6AB1FC6510}" type="slidenum">
              <a:rPr lang="en-US" smtClean="0"/>
              <a:pPr/>
              <a:t>5</a:t>
            </a:fld>
            <a:endParaRPr lang="en-US"/>
          </a:p>
        </p:txBody>
      </p:sp>
    </p:spTree>
    <p:extLst>
      <p:ext uri="{BB962C8B-B14F-4D97-AF65-F5344CB8AC3E}">
        <p14:creationId xmlns:p14="http://schemas.microsoft.com/office/powerpoint/2010/main" val="3003936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to name situations where it might be helpful to think of God as a mighty warrior, helping to win a battle (</a:t>
            </a:r>
            <a:r>
              <a:rPr lang="en-US" sz="1200" i="1" kern="1200" dirty="0" smtClean="0">
                <a:solidFill>
                  <a:schemeClr val="tx1"/>
                </a:solidFill>
                <a:latin typeface="+mn-lt"/>
                <a:ea typeface="+mn-ea"/>
                <a:cs typeface="+mn-cs"/>
              </a:rPr>
              <a:t>in cases of addiction, illness, adversity, etc.</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43, “The Book of Joshua: God Is on Our Side,” in the student book.</a:t>
            </a:r>
          </a:p>
          <a:p>
            <a:endParaRPr lang="en-US" dirty="0"/>
          </a:p>
        </p:txBody>
      </p:sp>
      <p:sp>
        <p:nvSpPr>
          <p:cNvPr id="4" name="Slide Number Placeholder 3"/>
          <p:cNvSpPr>
            <a:spLocks noGrp="1"/>
          </p:cNvSpPr>
          <p:nvPr>
            <p:ph type="sldNum" sz="quarter" idx="10"/>
          </p:nvPr>
        </p:nvSpPr>
        <p:spPr/>
        <p:txBody>
          <a:bodyPr/>
          <a:lstStyle/>
          <a:p>
            <a:fld id="{6DFA37F6-CE2C-49B5-A328-1E6AB1FC6510}" type="slidenum">
              <a:rPr lang="en-US" smtClean="0"/>
              <a:pPr/>
              <a:t>6</a:t>
            </a:fld>
            <a:endParaRPr lang="en-US"/>
          </a:p>
        </p:txBody>
      </p:sp>
    </p:spTree>
    <p:extLst>
      <p:ext uri="{BB962C8B-B14F-4D97-AF65-F5344CB8AC3E}">
        <p14:creationId xmlns:p14="http://schemas.microsoft.com/office/powerpoint/2010/main" val="2203738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Point out to the students that Joshua’s name means “salvation of God.” Explain that in remaining faithful to God, Joshua demonstrated to the Israelites that when they remain true to the covenant, God will bless them abundantly.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43, “The Book of Joshua: God Is on Our Side,” in the student book.</a:t>
            </a:r>
          </a:p>
          <a:p>
            <a:endParaRPr lang="en-US" dirty="0"/>
          </a:p>
        </p:txBody>
      </p:sp>
      <p:sp>
        <p:nvSpPr>
          <p:cNvPr id="4" name="Slide Number Placeholder 3"/>
          <p:cNvSpPr>
            <a:spLocks noGrp="1"/>
          </p:cNvSpPr>
          <p:nvPr>
            <p:ph type="sldNum" sz="quarter" idx="10"/>
          </p:nvPr>
        </p:nvSpPr>
        <p:spPr/>
        <p:txBody>
          <a:bodyPr/>
          <a:lstStyle/>
          <a:p>
            <a:fld id="{6DFA37F6-CE2C-49B5-A328-1E6AB1FC6510}" type="slidenum">
              <a:rPr lang="en-US" smtClean="0"/>
              <a:pPr/>
              <a:t>7</a:t>
            </a:fld>
            <a:endParaRPr lang="en-US"/>
          </a:p>
        </p:txBody>
      </p:sp>
    </p:spTree>
    <p:extLst>
      <p:ext uri="{BB962C8B-B14F-4D97-AF65-F5344CB8AC3E}">
        <p14:creationId xmlns:p14="http://schemas.microsoft.com/office/powerpoint/2010/main" val="2810371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this question: From what you know of human nature, why might the Israelites have found it difficult to remain true to the covenant with God?</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44, “Judges: The Book of Deliverers,” in the student book.</a:t>
            </a:r>
          </a:p>
          <a:p>
            <a:endParaRPr lang="en-US" dirty="0"/>
          </a:p>
        </p:txBody>
      </p:sp>
      <p:sp>
        <p:nvSpPr>
          <p:cNvPr id="4" name="Slide Number Placeholder 3"/>
          <p:cNvSpPr>
            <a:spLocks noGrp="1"/>
          </p:cNvSpPr>
          <p:nvPr>
            <p:ph type="sldNum" sz="quarter" idx="10"/>
          </p:nvPr>
        </p:nvSpPr>
        <p:spPr/>
        <p:txBody>
          <a:bodyPr/>
          <a:lstStyle/>
          <a:p>
            <a:fld id="{6DFA37F6-CE2C-49B5-A328-1E6AB1FC6510}" type="slidenum">
              <a:rPr lang="en-US" smtClean="0"/>
              <a:pPr/>
              <a:t>8</a:t>
            </a:fld>
            <a:endParaRPr lang="en-US"/>
          </a:p>
        </p:txBody>
      </p:sp>
    </p:spTree>
    <p:extLst>
      <p:ext uri="{BB962C8B-B14F-4D97-AF65-F5344CB8AC3E}">
        <p14:creationId xmlns:p14="http://schemas.microsoft.com/office/powerpoint/2010/main" val="453751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to explain the role of judges in the Old Testament (both judicial and military).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44, “Judges: The Book of Deliverers,” in the student book.</a:t>
            </a:r>
          </a:p>
          <a:p>
            <a:endParaRPr lang="en-US" dirty="0"/>
          </a:p>
        </p:txBody>
      </p:sp>
      <p:sp>
        <p:nvSpPr>
          <p:cNvPr id="4" name="Slide Number Placeholder 3"/>
          <p:cNvSpPr>
            <a:spLocks noGrp="1"/>
          </p:cNvSpPr>
          <p:nvPr>
            <p:ph type="sldNum" sz="quarter" idx="10"/>
          </p:nvPr>
        </p:nvSpPr>
        <p:spPr/>
        <p:txBody>
          <a:bodyPr/>
          <a:lstStyle/>
          <a:p>
            <a:fld id="{6DFA37F6-CE2C-49B5-A328-1E6AB1FC6510}" type="slidenum">
              <a:rPr lang="en-US" smtClean="0"/>
              <a:pPr/>
              <a:t>9</a:t>
            </a:fld>
            <a:endParaRPr lang="en-US"/>
          </a:p>
        </p:txBody>
      </p:sp>
    </p:spTree>
    <p:extLst>
      <p:ext uri="{BB962C8B-B14F-4D97-AF65-F5344CB8AC3E}">
        <p14:creationId xmlns:p14="http://schemas.microsoft.com/office/powerpoint/2010/main" val="161915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470025"/>
          </a:xfrm>
        </p:spPr>
        <p:txBody>
          <a:bodyPr>
            <a:normAutofit/>
          </a:bodyPr>
          <a:lstStyle>
            <a:lvl1pPr algn="ctr">
              <a:defRPr sz="4400" b="1">
                <a:solidFill>
                  <a:schemeClr val="tx1"/>
                </a:solidFill>
                <a:effectLst>
                  <a:outerShdw blurRad="50800" dist="50800" dir="5400000" algn="ctr" rotWithShape="0">
                    <a:schemeClr val="bg1">
                      <a:lumMod val="85000"/>
                    </a:schemeClr>
                  </a:outerShdw>
                </a:effectLst>
                <a:latin typeface="Arial" pitchFamily="34" charset="0"/>
                <a:cs typeface="Arial" pitchFamily="34" charset="0"/>
              </a:defRPr>
            </a:lvl1pPr>
          </a:lstStyle>
          <a:p>
            <a:r>
              <a:rPr lang="en-US" smtClean="0"/>
              <a:t>Click to edit Master title style</a:t>
            </a:r>
            <a:endParaRPr lang="en-US" dirty="0"/>
          </a:p>
        </p:txBody>
      </p:sp>
      <p:sp>
        <p:nvSpPr>
          <p:cNvPr id="9" name="Text Placeholder 8"/>
          <p:cNvSpPr>
            <a:spLocks noGrp="1"/>
          </p:cNvSpPr>
          <p:nvPr>
            <p:ph type="body" sz="quarter" idx="10" hasCustomPrompt="1"/>
          </p:nvPr>
        </p:nvSpPr>
        <p:spPr>
          <a:xfrm>
            <a:off x="7543800" y="6019800"/>
            <a:ext cx="1676400" cy="304800"/>
          </a:xfrm>
        </p:spPr>
        <p:txBody>
          <a:bodyPr lIns="0" anchor="ctr" anchorCtr="0">
            <a:normAutofit/>
          </a:bodyPr>
          <a:lstStyle>
            <a:lvl1pPr algn="l">
              <a:buNone/>
              <a:defRPr sz="800">
                <a:solidFill>
                  <a:schemeClr val="bg1">
                    <a:lumMod val="50000"/>
                  </a:schemeClr>
                </a:solidFill>
              </a:defRPr>
            </a:lvl1pPr>
          </a:lstStyle>
          <a:p>
            <a:pPr lvl="0"/>
            <a:r>
              <a:rPr lang="en-US" dirty="0" smtClean="0"/>
              <a:t>Document # TX000000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2/24/15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Historical Books</a:t>
            </a:r>
            <a:endParaRPr lang="en-US" dirty="0"/>
          </a:p>
        </p:txBody>
      </p:sp>
      <p:sp>
        <p:nvSpPr>
          <p:cNvPr id="3" name="Subtitle 2"/>
          <p:cNvSpPr txBox="1">
            <a:spLocks/>
          </p:cNvSpPr>
          <p:nvPr/>
        </p:nvSpPr>
        <p:spPr>
          <a:xfrm>
            <a:off x="1981200" y="4876800"/>
            <a:ext cx="64008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i="1" dirty="0" smtClean="0"/>
              <a:t>The Living Word: The Revelation of God’s Love, Second Edition</a:t>
            </a:r>
          </a:p>
          <a:p>
            <a:pPr marL="0" indent="0" algn="ctr">
              <a:buNone/>
            </a:pPr>
            <a:r>
              <a:rPr lang="en-US" dirty="0" smtClean="0"/>
              <a:t>Unit 3, Chapter 9</a:t>
            </a:r>
          </a:p>
        </p:txBody>
      </p:sp>
      <p:sp>
        <p:nvSpPr>
          <p:cNvPr id="5" name="Text Placeholder 3"/>
          <p:cNvSpPr>
            <a:spLocks noGrp="1"/>
          </p:cNvSpPr>
          <p:nvPr/>
        </p:nvSpPr>
        <p:spPr>
          <a:xfrm>
            <a:off x="7543800" y="6172200"/>
            <a:ext cx="1295400" cy="123111"/>
          </a:xfrm>
          <a:prstGeom prst="rect">
            <a:avLst/>
          </a:prstGeom>
        </p:spPr>
        <p:txBody>
          <a:bodyPr vert="horz" lIns="0" tIns="0" rIns="0" bIns="0" rtlCol="0" anchor="ctr" anchorCtr="0">
            <a:spAutoFit/>
          </a:bodyPr>
          <a:lstStyle>
            <a:lvl1pPr marL="342900" indent="-342900" algn="l" defTabSz="914400" rtl="0" eaLnBrk="1" latinLnBrk="0" hangingPunct="1">
              <a:spcBef>
                <a:spcPct val="20000"/>
              </a:spcBef>
              <a:buFont typeface="Arial" pitchFamily="34" charset="0"/>
              <a:buNone/>
              <a:defRPr sz="8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Document#: TX004687</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Judges</a:t>
            </a:r>
            <a:endParaRPr lang="en-US" dirty="0"/>
          </a:p>
        </p:txBody>
      </p:sp>
      <p:sp>
        <p:nvSpPr>
          <p:cNvPr id="3" name="Content Placeholder 2"/>
          <p:cNvSpPr>
            <a:spLocks noGrp="1"/>
          </p:cNvSpPr>
          <p:nvPr>
            <p:ph idx="1"/>
          </p:nvPr>
        </p:nvSpPr>
        <p:spPr/>
        <p:txBody>
          <a:bodyPr/>
          <a:lstStyle/>
          <a:p>
            <a:r>
              <a:rPr lang="en-US" dirty="0" smtClean="0"/>
              <a:t>After she led the Israelite </a:t>
            </a:r>
            <a:br>
              <a:rPr lang="en-US" dirty="0" smtClean="0"/>
            </a:br>
            <a:r>
              <a:rPr lang="en-US" dirty="0" smtClean="0"/>
              <a:t>army to victory, Deborah </a:t>
            </a:r>
            <a:br>
              <a:rPr lang="en-US" dirty="0" smtClean="0"/>
            </a:br>
            <a:r>
              <a:rPr lang="en-US" dirty="0" smtClean="0"/>
              <a:t>broke into song.</a:t>
            </a:r>
          </a:p>
          <a:p>
            <a:r>
              <a:rPr lang="en-US" dirty="0" smtClean="0"/>
              <a:t>Gideon stopped </a:t>
            </a:r>
            <a:br>
              <a:rPr lang="en-US" dirty="0" smtClean="0"/>
            </a:br>
            <a:r>
              <a:rPr lang="en-US" dirty="0" smtClean="0"/>
              <a:t>worshipping foreign </a:t>
            </a:r>
            <a:br>
              <a:rPr lang="en-US" dirty="0" smtClean="0"/>
            </a:br>
            <a:r>
              <a:rPr lang="en-US" dirty="0" smtClean="0"/>
              <a:t>gods and turned to the </a:t>
            </a:r>
            <a:br>
              <a:rPr lang="en-US" dirty="0" smtClean="0"/>
            </a:br>
            <a:r>
              <a:rPr lang="en-US" dirty="0" smtClean="0"/>
              <a:t>one true God of Israel.</a:t>
            </a:r>
          </a:p>
          <a:p>
            <a:r>
              <a:rPr lang="en-US" dirty="0" smtClean="0"/>
              <a:t>Samson was a strong, passionate man who delivered Israel from its enemies.</a:t>
            </a:r>
            <a:endParaRPr lang="en-US" dirty="0"/>
          </a:p>
        </p:txBody>
      </p:sp>
      <p:pic>
        <p:nvPicPr>
          <p:cNvPr id="4" name="Picture 3" descr="Slide 2_iStock_13118080_Large.jpg"/>
          <p:cNvPicPr>
            <a:picLocks noChangeAspect="1"/>
          </p:cNvPicPr>
          <p:nvPr/>
        </p:nvPicPr>
        <p:blipFill>
          <a:blip r:embed="rId3" cstate="print"/>
          <a:stretch>
            <a:fillRect/>
          </a:stretch>
        </p:blipFill>
        <p:spPr>
          <a:xfrm>
            <a:off x="5334000" y="1752600"/>
            <a:ext cx="3270390" cy="2177748"/>
          </a:xfrm>
          <a:prstGeom prst="rect">
            <a:avLst/>
          </a:prstGeom>
          <a:ln>
            <a:noFill/>
          </a:ln>
          <a:effectLst>
            <a:softEdge rad="112500"/>
          </a:effectLst>
        </p:spPr>
      </p:pic>
      <p:sp>
        <p:nvSpPr>
          <p:cNvPr id="5" name="TextBox 4"/>
          <p:cNvSpPr txBox="1"/>
          <p:nvPr/>
        </p:nvSpPr>
        <p:spPr bwMode="auto">
          <a:xfrm>
            <a:off x="5410200" y="3832074"/>
            <a:ext cx="2057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Arturo Limon / Shutterstock.com</a:t>
            </a:r>
            <a:endParaRPr lang="en-US" sz="800" dirty="0">
              <a:solidFill>
                <a:schemeClr val="bg1">
                  <a:lumMod val="6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Saul to Solomon: The Desire for Unity</a:t>
            </a:r>
            <a:endParaRPr lang="en-US" dirty="0"/>
          </a:p>
        </p:txBody>
      </p:sp>
      <p:sp>
        <p:nvSpPr>
          <p:cNvPr id="3" name="Content Placeholder 2"/>
          <p:cNvSpPr>
            <a:spLocks noGrp="1"/>
          </p:cNvSpPr>
          <p:nvPr>
            <p:ph idx="1"/>
          </p:nvPr>
        </p:nvSpPr>
        <p:spPr>
          <a:xfrm>
            <a:off x="1371600" y="1752600"/>
            <a:ext cx="3962400" cy="4373563"/>
          </a:xfrm>
        </p:spPr>
        <p:txBody>
          <a:bodyPr/>
          <a:lstStyle/>
          <a:p>
            <a:r>
              <a:rPr lang="en-US" dirty="0" smtClean="0"/>
              <a:t>The Israelites demanded a king.</a:t>
            </a:r>
          </a:p>
          <a:p>
            <a:r>
              <a:rPr lang="en-US" dirty="0" smtClean="0"/>
              <a:t>Samuel, the last judge of Israel, feared that the Israelites wanted to replace God with a king.</a:t>
            </a:r>
          </a:p>
          <a:p>
            <a:r>
              <a:rPr lang="en-US" dirty="0" smtClean="0"/>
              <a:t>He warned of the danger of a king.</a:t>
            </a:r>
          </a:p>
          <a:p>
            <a:endParaRPr lang="en-US" dirty="0"/>
          </a:p>
        </p:txBody>
      </p:sp>
      <p:pic>
        <p:nvPicPr>
          <p:cNvPr id="4" name="Picture 3" descr="Slide 2_iStock_13118080_Large.jpg"/>
          <p:cNvPicPr>
            <a:picLocks noChangeAspect="1"/>
          </p:cNvPicPr>
          <p:nvPr/>
        </p:nvPicPr>
        <p:blipFill>
          <a:blip r:embed="rId3" cstate="print"/>
          <a:stretch>
            <a:fillRect/>
          </a:stretch>
        </p:blipFill>
        <p:spPr>
          <a:xfrm>
            <a:off x="5521395" y="1828800"/>
            <a:ext cx="2895600" cy="2895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bwMode="auto">
          <a:xfrm>
            <a:off x="5486400" y="4800600"/>
            <a:ext cx="2057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Natykach</a:t>
            </a:r>
            <a:r>
              <a:rPr lang="en-US" sz="800" dirty="0" smtClean="0">
                <a:solidFill>
                  <a:schemeClr val="bg1">
                    <a:lumMod val="65000"/>
                  </a:schemeClr>
                </a:solidFill>
              </a:rPr>
              <a:t> </a:t>
            </a:r>
            <a:r>
              <a:rPr lang="en-US" sz="800" dirty="0" err="1" smtClean="0">
                <a:solidFill>
                  <a:schemeClr val="bg1">
                    <a:lumMod val="65000"/>
                  </a:schemeClr>
                </a:solidFill>
              </a:rPr>
              <a:t>Nataliia</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Samuel, David, and Solomon: The First Kings</a:t>
            </a:r>
            <a:endParaRPr lang="en-US" dirty="0"/>
          </a:p>
        </p:txBody>
      </p:sp>
      <p:sp>
        <p:nvSpPr>
          <p:cNvPr id="3" name="Content Placeholder 2"/>
          <p:cNvSpPr>
            <a:spLocks noGrp="1"/>
          </p:cNvSpPr>
          <p:nvPr>
            <p:ph idx="1"/>
          </p:nvPr>
        </p:nvSpPr>
        <p:spPr/>
        <p:txBody>
          <a:bodyPr/>
          <a:lstStyle/>
          <a:p>
            <a:r>
              <a:rPr lang="en-US" dirty="0" smtClean="0"/>
              <a:t>Saul was Israel’s first king, but his rule ended tragically.</a:t>
            </a:r>
          </a:p>
          <a:p>
            <a:r>
              <a:rPr lang="en-US" dirty="0" smtClean="0"/>
              <a:t>David was a visionary leader and a repentant sinner.</a:t>
            </a:r>
          </a:p>
          <a:p>
            <a:r>
              <a:rPr lang="en-US" dirty="0" smtClean="0"/>
              <a:t>Solomon built the temple in Jerusalem but turned to foreign idols.</a:t>
            </a:r>
          </a:p>
          <a:p>
            <a:endParaRPr lang="en-US" dirty="0"/>
          </a:p>
        </p:txBody>
      </p:sp>
      <p:pic>
        <p:nvPicPr>
          <p:cNvPr id="4" name="Picture 3" descr="Slide 2_iStock_13118080_Large.jpg"/>
          <p:cNvPicPr>
            <a:picLocks noChangeAspect="1"/>
          </p:cNvPicPr>
          <p:nvPr/>
        </p:nvPicPr>
        <p:blipFill>
          <a:blip r:embed="rId3" cstate="print"/>
          <a:stretch>
            <a:fillRect/>
          </a:stretch>
        </p:blipFill>
        <p:spPr>
          <a:xfrm>
            <a:off x="2258883" y="4343400"/>
            <a:ext cx="4522917" cy="214828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rot="5400000">
            <a:off x="5950177" y="5264378"/>
            <a:ext cx="2057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karambol</a:t>
            </a:r>
            <a:r>
              <a:rPr lang="en-US" sz="800" dirty="0" smtClean="0">
                <a:solidFill>
                  <a:schemeClr val="bg1">
                    <a:lumMod val="65000"/>
                  </a:schemeClr>
                </a:solidFill>
              </a:rPr>
              <a:t> / iStockphoto.com</a:t>
            </a:r>
            <a:endParaRPr lang="en-US" sz="800" dirty="0">
              <a:solidFill>
                <a:schemeClr val="bg1">
                  <a:lumMod val="6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David, the Man</a:t>
            </a:r>
            <a:endParaRPr lang="en-US" dirty="0"/>
          </a:p>
        </p:txBody>
      </p:sp>
      <p:sp>
        <p:nvSpPr>
          <p:cNvPr id="3" name="Content Placeholder 2"/>
          <p:cNvSpPr>
            <a:spLocks noGrp="1"/>
          </p:cNvSpPr>
          <p:nvPr>
            <p:ph idx="1"/>
          </p:nvPr>
        </p:nvSpPr>
        <p:spPr>
          <a:xfrm>
            <a:off x="1371600" y="1752600"/>
            <a:ext cx="3505200" cy="4373563"/>
          </a:xfrm>
        </p:spPr>
        <p:txBody>
          <a:bodyPr/>
          <a:lstStyle/>
          <a:p>
            <a:r>
              <a:rPr lang="en-US" dirty="0" smtClean="0"/>
              <a:t>King David united the northern and southern tribes.</a:t>
            </a:r>
          </a:p>
          <a:p>
            <a:r>
              <a:rPr lang="en-US" dirty="0" smtClean="0"/>
              <a:t>He was a skilled musician and military leader.</a:t>
            </a:r>
          </a:p>
          <a:p>
            <a:r>
              <a:rPr lang="en-US" dirty="0" smtClean="0"/>
              <a:t>David’s close friendship with Jonathan, son of King Saul, shows his tender side.</a:t>
            </a:r>
          </a:p>
          <a:p>
            <a:endParaRPr lang="en-US" dirty="0"/>
          </a:p>
        </p:txBody>
      </p:sp>
      <p:pic>
        <p:nvPicPr>
          <p:cNvPr id="4" name="Picture 3" descr="Slide 2_iStock_13118080_Large.jpg"/>
          <p:cNvPicPr>
            <a:picLocks noChangeAspect="1"/>
          </p:cNvPicPr>
          <p:nvPr/>
        </p:nvPicPr>
        <p:blipFill>
          <a:blip r:embed="rId3" cstate="print"/>
          <a:stretch>
            <a:fillRect/>
          </a:stretch>
        </p:blipFill>
        <p:spPr>
          <a:xfrm>
            <a:off x="5125663" y="1841956"/>
            <a:ext cx="3484937" cy="3352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bwMode="auto">
          <a:xfrm>
            <a:off x="6324600" y="3962400"/>
            <a:ext cx="2057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text</a:t>
            </a:r>
            <a:endParaRPr lang="en-US" sz="800" dirty="0">
              <a:solidFill>
                <a:schemeClr val="bg1">
                  <a:lumMod val="65000"/>
                </a:schemeClr>
              </a:solidFill>
            </a:endParaRPr>
          </a:p>
        </p:txBody>
      </p:sp>
      <p:sp>
        <p:nvSpPr>
          <p:cNvPr id="6" name="TextBox 5"/>
          <p:cNvSpPr txBox="1"/>
          <p:nvPr/>
        </p:nvSpPr>
        <p:spPr bwMode="auto">
          <a:xfrm>
            <a:off x="5410200" y="5194756"/>
            <a:ext cx="1676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piola666 / iStockphoto.com</a:t>
            </a:r>
            <a:endParaRPr lang="en-US" sz="800" dirty="0">
              <a:solidFill>
                <a:schemeClr val="bg1">
                  <a:lumMod val="6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 2_iStock_13118080_Large.jpg"/>
          <p:cNvPicPr>
            <a:picLocks noChangeAspect="1"/>
          </p:cNvPicPr>
          <p:nvPr/>
        </p:nvPicPr>
        <p:blipFill>
          <a:blip r:embed="rId3" cstate="print"/>
          <a:stretch>
            <a:fillRect/>
          </a:stretch>
        </p:blipFill>
        <p:spPr>
          <a:xfrm>
            <a:off x="4613204" y="2438400"/>
            <a:ext cx="4530796" cy="3236281"/>
          </a:xfrm>
          <a:prstGeom prst="rect">
            <a:avLst/>
          </a:prstGeom>
        </p:spPr>
      </p:pic>
      <p:sp>
        <p:nvSpPr>
          <p:cNvPr id="2" name="Title 1"/>
          <p:cNvSpPr>
            <a:spLocks noGrp="1"/>
          </p:cNvSpPr>
          <p:nvPr>
            <p:ph type="title"/>
          </p:nvPr>
        </p:nvSpPr>
        <p:spPr/>
        <p:txBody>
          <a:bodyPr/>
          <a:lstStyle/>
          <a:p>
            <a:r>
              <a:rPr lang="en-US" dirty="0" smtClean="0"/>
              <a:t>David’s Love of God</a:t>
            </a:r>
            <a:endParaRPr lang="en-US" dirty="0"/>
          </a:p>
        </p:txBody>
      </p:sp>
      <p:sp>
        <p:nvSpPr>
          <p:cNvPr id="3" name="Content Placeholder 2"/>
          <p:cNvSpPr>
            <a:spLocks noGrp="1"/>
          </p:cNvSpPr>
          <p:nvPr>
            <p:ph idx="1"/>
          </p:nvPr>
        </p:nvSpPr>
        <p:spPr/>
        <p:txBody>
          <a:bodyPr/>
          <a:lstStyle/>
          <a:p>
            <a:r>
              <a:rPr lang="en-US" dirty="0" smtClean="0"/>
              <a:t>David fell prey to sin but returned to the Lord with a repentant heart.</a:t>
            </a:r>
          </a:p>
          <a:p>
            <a:r>
              <a:rPr lang="en-US" dirty="0" smtClean="0"/>
              <a:t>He danced before the Ark of </a:t>
            </a:r>
            <a:br>
              <a:rPr lang="en-US" dirty="0" smtClean="0"/>
            </a:br>
            <a:r>
              <a:rPr lang="en-US" dirty="0" smtClean="0"/>
              <a:t>the Covenant, demonstrating </a:t>
            </a:r>
            <a:br>
              <a:rPr lang="en-US" dirty="0" smtClean="0"/>
            </a:br>
            <a:r>
              <a:rPr lang="en-US" dirty="0" smtClean="0"/>
              <a:t>his joy in God.</a:t>
            </a:r>
          </a:p>
          <a:p>
            <a:r>
              <a:rPr lang="en-US" dirty="0" smtClean="0"/>
              <a:t>As a leader, he recognized </a:t>
            </a:r>
            <a:br>
              <a:rPr lang="en-US" dirty="0" smtClean="0"/>
            </a:br>
            <a:r>
              <a:rPr lang="en-US" dirty="0" smtClean="0"/>
              <a:t>his need for God’s strength.</a:t>
            </a:r>
          </a:p>
          <a:p>
            <a:endParaRPr lang="en-US" dirty="0"/>
          </a:p>
        </p:txBody>
      </p:sp>
      <p:sp>
        <p:nvSpPr>
          <p:cNvPr id="5" name="TextBox 4"/>
          <p:cNvSpPr txBox="1"/>
          <p:nvPr/>
        </p:nvSpPr>
        <p:spPr bwMode="auto">
          <a:xfrm rot="20398879">
            <a:off x="6502616" y="5218719"/>
            <a:ext cx="2057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George </a:t>
            </a:r>
            <a:r>
              <a:rPr lang="en-US" sz="800" dirty="0" err="1" smtClean="0">
                <a:solidFill>
                  <a:schemeClr val="bg1">
                    <a:lumMod val="65000"/>
                  </a:schemeClr>
                </a:solidFill>
              </a:rPr>
              <a:t>Dukinas</a:t>
            </a:r>
            <a:r>
              <a:rPr lang="en-US" sz="800" dirty="0" smtClean="0">
                <a:solidFill>
                  <a:schemeClr val="bg1">
                    <a:lumMod val="65000"/>
                  </a:schemeClr>
                </a:solidFill>
              </a:rPr>
              <a:t> / dollarphotoclub.com</a:t>
            </a:r>
            <a:endParaRPr lang="en-US" sz="800" dirty="0">
              <a:solidFill>
                <a:schemeClr val="bg1">
                  <a:lumMod val="6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Davidic Covenant</a:t>
            </a:r>
            <a:endParaRPr lang="en-US" dirty="0"/>
          </a:p>
        </p:txBody>
      </p:sp>
      <p:sp>
        <p:nvSpPr>
          <p:cNvPr id="3" name="Content Placeholder 2"/>
          <p:cNvSpPr>
            <a:spLocks noGrp="1"/>
          </p:cNvSpPr>
          <p:nvPr>
            <p:ph idx="1"/>
          </p:nvPr>
        </p:nvSpPr>
        <p:spPr>
          <a:xfrm>
            <a:off x="1371600" y="1752600"/>
            <a:ext cx="3886200" cy="4373563"/>
          </a:xfrm>
        </p:spPr>
        <p:txBody>
          <a:bodyPr/>
          <a:lstStyle/>
          <a:p>
            <a:r>
              <a:rPr lang="en-US" dirty="0" smtClean="0"/>
              <a:t>God promised to build a royal dynasty.</a:t>
            </a:r>
          </a:p>
          <a:p>
            <a:r>
              <a:rPr lang="en-US" dirty="0" smtClean="0"/>
              <a:t>The house of David would endure forever.</a:t>
            </a:r>
          </a:p>
          <a:p>
            <a:r>
              <a:rPr lang="en-US" dirty="0" smtClean="0"/>
              <a:t>We see this promise fulfilled with the birth of Jesus Christ.</a:t>
            </a:r>
          </a:p>
          <a:p>
            <a:endParaRPr lang="en-US" dirty="0"/>
          </a:p>
        </p:txBody>
      </p:sp>
      <p:pic>
        <p:nvPicPr>
          <p:cNvPr id="4" name="Picture 3" descr="Slide 2_iStock_13118080_Large.jpg"/>
          <p:cNvPicPr>
            <a:picLocks noChangeAspect="1"/>
          </p:cNvPicPr>
          <p:nvPr/>
        </p:nvPicPr>
        <p:blipFill>
          <a:blip r:embed="rId3" cstate="print"/>
          <a:stretch>
            <a:fillRect/>
          </a:stretch>
        </p:blipFill>
        <p:spPr>
          <a:xfrm>
            <a:off x="5446256" y="1232356"/>
            <a:ext cx="2788086" cy="4419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TextBox 4"/>
          <p:cNvSpPr txBox="1"/>
          <p:nvPr/>
        </p:nvSpPr>
        <p:spPr bwMode="auto">
          <a:xfrm>
            <a:off x="5257800" y="5791200"/>
            <a:ext cx="2057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Nancy Bauer / Shutterstock.com</a:t>
            </a:r>
            <a:endParaRPr lang="en-US" sz="800" dirty="0">
              <a:solidFill>
                <a:schemeClr val="bg1">
                  <a:lumMod val="6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King, Yet Unborn</a:t>
            </a:r>
            <a:endParaRPr lang="en-US" dirty="0"/>
          </a:p>
        </p:txBody>
      </p:sp>
      <p:sp>
        <p:nvSpPr>
          <p:cNvPr id="3" name="Content Placeholder 2"/>
          <p:cNvSpPr>
            <a:spLocks noGrp="1"/>
          </p:cNvSpPr>
          <p:nvPr>
            <p:ph idx="1"/>
          </p:nvPr>
        </p:nvSpPr>
        <p:spPr/>
        <p:txBody>
          <a:bodyPr/>
          <a:lstStyle/>
          <a:p>
            <a:r>
              <a:rPr lang="en-US" dirty="0" smtClean="0"/>
              <a:t>God’s promise to David led to the Jewish expectation of a Messiah.</a:t>
            </a:r>
          </a:p>
          <a:p>
            <a:r>
              <a:rPr lang="en-US" dirty="0" smtClean="0"/>
              <a:t>The Gospels of </a:t>
            </a:r>
            <a:br>
              <a:rPr lang="en-US" dirty="0" smtClean="0"/>
            </a:br>
            <a:r>
              <a:rPr lang="en-US" dirty="0" smtClean="0"/>
              <a:t>Matthew and Luke </a:t>
            </a:r>
            <a:br>
              <a:rPr lang="en-US" dirty="0" smtClean="0"/>
            </a:br>
            <a:r>
              <a:rPr lang="en-US" dirty="0" smtClean="0"/>
              <a:t>trace Jesus’ ancestry </a:t>
            </a:r>
            <a:br>
              <a:rPr lang="en-US" dirty="0" smtClean="0"/>
            </a:br>
            <a:r>
              <a:rPr lang="en-US" dirty="0" smtClean="0"/>
              <a:t>through David.</a:t>
            </a:r>
          </a:p>
          <a:p>
            <a:r>
              <a:rPr lang="en-US" dirty="0" smtClean="0"/>
              <a:t>Jesus’ royal leadership </a:t>
            </a:r>
            <a:br>
              <a:rPr lang="en-US" dirty="0" smtClean="0"/>
            </a:br>
            <a:r>
              <a:rPr lang="en-US" dirty="0" smtClean="0"/>
              <a:t>was of a different sort </a:t>
            </a:r>
            <a:br>
              <a:rPr lang="en-US" dirty="0" smtClean="0"/>
            </a:br>
            <a:r>
              <a:rPr lang="en-US" dirty="0" smtClean="0"/>
              <a:t>than the traditional </a:t>
            </a:r>
            <a:br>
              <a:rPr lang="en-US" dirty="0" smtClean="0"/>
            </a:br>
            <a:r>
              <a:rPr lang="en-US" dirty="0" smtClean="0"/>
              <a:t>image of a king.</a:t>
            </a:r>
          </a:p>
          <a:p>
            <a:endParaRPr lang="en-US" dirty="0"/>
          </a:p>
        </p:txBody>
      </p:sp>
      <p:pic>
        <p:nvPicPr>
          <p:cNvPr id="4" name="Picture 3" descr="Slide 2_iStock_13118080_Large.jpg"/>
          <p:cNvPicPr>
            <a:picLocks noChangeAspect="1"/>
          </p:cNvPicPr>
          <p:nvPr/>
        </p:nvPicPr>
        <p:blipFill>
          <a:blip r:embed="rId3" cstate="print"/>
          <a:stretch>
            <a:fillRect/>
          </a:stretch>
        </p:blipFill>
        <p:spPr>
          <a:xfrm>
            <a:off x="5029200" y="2667000"/>
            <a:ext cx="3575190" cy="26813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bwMode="auto">
          <a:xfrm rot="21243515">
            <a:off x="5023575" y="5516104"/>
            <a:ext cx="2057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Andrii</a:t>
            </a:r>
            <a:r>
              <a:rPr lang="en-US" sz="800" dirty="0" smtClean="0">
                <a:solidFill>
                  <a:schemeClr val="bg1">
                    <a:lumMod val="65000"/>
                  </a:schemeClr>
                </a:solidFill>
              </a:rPr>
              <a:t> </a:t>
            </a:r>
            <a:r>
              <a:rPr lang="en-US" sz="800" dirty="0" err="1" smtClean="0">
                <a:solidFill>
                  <a:schemeClr val="bg1">
                    <a:lumMod val="65000"/>
                  </a:schemeClr>
                </a:solidFill>
              </a:rPr>
              <a:t>Ospishchev</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Slide 2_iStock_13118080_Large.jpg"/>
          <p:cNvPicPr>
            <a:picLocks noChangeAspect="1"/>
          </p:cNvPicPr>
          <p:nvPr/>
        </p:nvPicPr>
        <p:blipFill>
          <a:blip r:embed="rId4" cstate="print"/>
          <a:stretch>
            <a:fillRect/>
          </a:stretch>
        </p:blipFill>
        <p:spPr>
          <a:xfrm>
            <a:off x="5334000" y="990600"/>
            <a:ext cx="3270390" cy="2895600"/>
          </a:xfrm>
          <a:prstGeom prst="rect">
            <a:avLst/>
          </a:prstGeom>
        </p:spPr>
      </p:pic>
      <p:sp>
        <p:nvSpPr>
          <p:cNvPr id="5" name="Title 4"/>
          <p:cNvSpPr>
            <a:spLocks noGrp="1"/>
          </p:cNvSpPr>
          <p:nvPr>
            <p:ph type="title"/>
          </p:nvPr>
        </p:nvSpPr>
        <p:spPr/>
        <p:txBody>
          <a:bodyPr/>
          <a:lstStyle/>
          <a:p>
            <a:r>
              <a:rPr lang="en-US" dirty="0" smtClean="0"/>
              <a:t>Sacred History</a:t>
            </a:r>
            <a:endParaRPr lang="en-US" dirty="0"/>
          </a:p>
        </p:txBody>
      </p:sp>
      <p:sp>
        <p:nvSpPr>
          <p:cNvPr id="6" name="Content Placeholder 5"/>
          <p:cNvSpPr>
            <a:spLocks noGrp="1"/>
          </p:cNvSpPr>
          <p:nvPr>
            <p:ph idx="1"/>
          </p:nvPr>
        </p:nvSpPr>
        <p:spPr/>
        <p:txBody>
          <a:bodyPr/>
          <a:lstStyle/>
          <a:p>
            <a:r>
              <a:rPr lang="en-US" dirty="0" smtClean="0"/>
              <a:t>The main purpose of the </a:t>
            </a:r>
            <a:br>
              <a:rPr lang="en-US" dirty="0" smtClean="0"/>
            </a:br>
            <a:r>
              <a:rPr lang="en-US" dirty="0" smtClean="0"/>
              <a:t>historical books was not </a:t>
            </a:r>
            <a:br>
              <a:rPr lang="en-US" dirty="0" smtClean="0"/>
            </a:br>
            <a:r>
              <a:rPr lang="en-US" dirty="0" smtClean="0"/>
              <a:t>to record historical data.</a:t>
            </a:r>
          </a:p>
          <a:p>
            <a:r>
              <a:rPr lang="en-US" dirty="0" smtClean="0"/>
              <a:t>These books are a sacred </a:t>
            </a:r>
            <a:br>
              <a:rPr lang="en-US" dirty="0" smtClean="0"/>
            </a:br>
            <a:r>
              <a:rPr lang="en-US" dirty="0" smtClean="0"/>
              <a:t>history that reveals God’s plan </a:t>
            </a:r>
            <a:br>
              <a:rPr lang="en-US" dirty="0" smtClean="0"/>
            </a:br>
            <a:r>
              <a:rPr lang="en-US" dirty="0" smtClean="0"/>
              <a:t>of salvation.</a:t>
            </a:r>
          </a:p>
          <a:p>
            <a:r>
              <a:rPr lang="en-US" dirty="0" smtClean="0"/>
              <a:t>They begin by describing the settlement and unification of the new land.</a:t>
            </a:r>
            <a:endParaRPr lang="en-US" dirty="0"/>
          </a:p>
        </p:txBody>
      </p:sp>
      <p:sp>
        <p:nvSpPr>
          <p:cNvPr id="7" name="TextBox 6"/>
          <p:cNvSpPr txBox="1"/>
          <p:nvPr/>
        </p:nvSpPr>
        <p:spPr bwMode="auto">
          <a:xfrm rot="18925471">
            <a:off x="7243040" y="2977003"/>
            <a:ext cx="2057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hidesy</a:t>
            </a:r>
            <a:r>
              <a:rPr lang="en-US" sz="800" dirty="0" smtClean="0">
                <a:solidFill>
                  <a:schemeClr val="bg1">
                    <a:lumMod val="65000"/>
                  </a:schemeClr>
                </a:solidFill>
              </a:rPr>
              <a:t> / iStockphoto.com</a:t>
            </a:r>
            <a:endParaRPr lang="en-US" sz="800" dirty="0">
              <a:solidFill>
                <a:schemeClr val="bg1">
                  <a:lumMod val="6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Book of Joshua</a:t>
            </a:r>
            <a:endParaRPr lang="en-US" dirty="0"/>
          </a:p>
        </p:txBody>
      </p:sp>
      <p:sp>
        <p:nvSpPr>
          <p:cNvPr id="6" name="Content Placeholder 5"/>
          <p:cNvSpPr>
            <a:spLocks noGrp="1"/>
          </p:cNvSpPr>
          <p:nvPr>
            <p:ph idx="1"/>
          </p:nvPr>
        </p:nvSpPr>
        <p:spPr/>
        <p:txBody>
          <a:bodyPr/>
          <a:lstStyle/>
          <a:p>
            <a:r>
              <a:rPr lang="en-US" dirty="0" smtClean="0"/>
              <a:t>After their Exodus from Egypt and their forty years in the desert, the Israelites finally reached Canaan, the Promised Land.</a:t>
            </a:r>
          </a:p>
          <a:p>
            <a:r>
              <a:rPr lang="en-US" dirty="0" smtClean="0"/>
              <a:t>After the death of Moses, they needed a strong leader to guide them.</a:t>
            </a:r>
          </a:p>
          <a:p>
            <a:r>
              <a:rPr lang="en-US" dirty="0" smtClean="0"/>
              <a:t>God commissioned the heroic and faithful Joshua.</a:t>
            </a:r>
          </a:p>
          <a:p>
            <a:endParaRPr lang="en-US" dirty="0"/>
          </a:p>
        </p:txBody>
      </p:sp>
      <p:pic>
        <p:nvPicPr>
          <p:cNvPr id="4" name="Picture 3" descr="Slide 2_iStock_13118080_Large.jpg"/>
          <p:cNvPicPr>
            <a:picLocks noChangeAspect="1"/>
          </p:cNvPicPr>
          <p:nvPr/>
        </p:nvPicPr>
        <p:blipFill>
          <a:blip r:embed="rId4" cstate="print"/>
          <a:stretch>
            <a:fillRect/>
          </a:stretch>
        </p:blipFill>
        <p:spPr>
          <a:xfrm>
            <a:off x="3124200" y="4419600"/>
            <a:ext cx="3270390" cy="21802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bwMode="auto">
          <a:xfrm rot="16200000">
            <a:off x="5556022" y="5463438"/>
            <a:ext cx="2057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Richard </a:t>
            </a:r>
            <a:r>
              <a:rPr lang="en-US" sz="800" dirty="0" err="1" smtClean="0">
                <a:solidFill>
                  <a:schemeClr val="bg1">
                    <a:lumMod val="65000"/>
                  </a:schemeClr>
                </a:solidFill>
              </a:rPr>
              <a:t>Whitcombe</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Israelites Enter a Foreign Land</a:t>
            </a:r>
            <a:endParaRPr lang="en-US" dirty="0"/>
          </a:p>
        </p:txBody>
      </p:sp>
      <p:sp>
        <p:nvSpPr>
          <p:cNvPr id="3" name="Content Placeholder 2"/>
          <p:cNvSpPr>
            <a:spLocks noGrp="1"/>
          </p:cNvSpPr>
          <p:nvPr>
            <p:ph idx="1"/>
          </p:nvPr>
        </p:nvSpPr>
        <p:spPr>
          <a:xfrm>
            <a:off x="1371600" y="1752600"/>
            <a:ext cx="4191000" cy="4373563"/>
          </a:xfrm>
        </p:spPr>
        <p:txBody>
          <a:bodyPr/>
          <a:lstStyle/>
          <a:p>
            <a:r>
              <a:rPr lang="en-US" dirty="0" smtClean="0"/>
              <a:t>Under Joshua’s leadership, the Israelites entered Canaan.</a:t>
            </a:r>
          </a:p>
          <a:p>
            <a:r>
              <a:rPr lang="en-US" dirty="0" smtClean="0"/>
              <a:t>The Israelites found Canaan to be hostile.</a:t>
            </a:r>
          </a:p>
          <a:p>
            <a:r>
              <a:rPr lang="en-US" dirty="0" smtClean="0"/>
              <a:t>Joshua and the Israelite army swiftly conquered the land of Canaan.</a:t>
            </a:r>
            <a:endParaRPr lang="en-US" dirty="0"/>
          </a:p>
        </p:txBody>
      </p:sp>
      <p:pic>
        <p:nvPicPr>
          <p:cNvPr id="4" name="Picture 3" descr="Slide 2_iStock_13118080_Large.jpg"/>
          <p:cNvPicPr>
            <a:picLocks noChangeAspect="1"/>
          </p:cNvPicPr>
          <p:nvPr/>
        </p:nvPicPr>
        <p:blipFill>
          <a:blip r:embed="rId3" cstate="print"/>
          <a:stretch>
            <a:fillRect/>
          </a:stretch>
        </p:blipFill>
        <p:spPr>
          <a:xfrm>
            <a:off x="5638800" y="1894361"/>
            <a:ext cx="2830945" cy="3681395"/>
          </a:xfrm>
          <a:prstGeom prst="rect">
            <a:avLst/>
          </a:prstGeom>
          <a:ln>
            <a:noFill/>
          </a:ln>
          <a:effectLst>
            <a:softEdge rad="112500"/>
          </a:effectLst>
        </p:spPr>
      </p:pic>
      <p:sp>
        <p:nvSpPr>
          <p:cNvPr id="5" name="TextBox 4"/>
          <p:cNvSpPr txBox="1"/>
          <p:nvPr/>
        </p:nvSpPr>
        <p:spPr bwMode="auto">
          <a:xfrm>
            <a:off x="5715000" y="5486400"/>
            <a:ext cx="2057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duncan1890 / iStockphoto.com</a:t>
            </a:r>
            <a:endParaRPr lang="en-US" sz="800" dirty="0">
              <a:solidFill>
                <a:schemeClr val="bg1">
                  <a:lumMod val="6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Rahab</a:t>
            </a:r>
            <a:r>
              <a:rPr lang="en-US" dirty="0" smtClean="0"/>
              <a:t>: Figure of Faith</a:t>
            </a:r>
            <a:endParaRPr lang="en-US" dirty="0"/>
          </a:p>
        </p:txBody>
      </p:sp>
      <p:sp>
        <p:nvSpPr>
          <p:cNvPr id="3" name="Content Placeholder 2"/>
          <p:cNvSpPr>
            <a:spLocks noGrp="1"/>
          </p:cNvSpPr>
          <p:nvPr>
            <p:ph idx="1"/>
          </p:nvPr>
        </p:nvSpPr>
        <p:spPr>
          <a:xfrm>
            <a:off x="1371600" y="1752600"/>
            <a:ext cx="3962400" cy="4373563"/>
          </a:xfrm>
        </p:spPr>
        <p:txBody>
          <a:bodyPr/>
          <a:lstStyle/>
          <a:p>
            <a:r>
              <a:rPr lang="en-US" dirty="0" err="1" smtClean="0"/>
              <a:t>Rahab</a:t>
            </a:r>
            <a:r>
              <a:rPr lang="en-US" dirty="0" smtClean="0"/>
              <a:t>, a prostitute, helped the Israelites in their conquest.</a:t>
            </a:r>
          </a:p>
          <a:p>
            <a:r>
              <a:rPr lang="en-US" dirty="0" err="1" smtClean="0"/>
              <a:t>Rahab’s</a:t>
            </a:r>
            <a:r>
              <a:rPr lang="en-US" dirty="0" smtClean="0"/>
              <a:t> role in salvation history is mentioned several times in the New Testament.</a:t>
            </a:r>
          </a:p>
          <a:p>
            <a:r>
              <a:rPr lang="en-US" dirty="0" smtClean="0"/>
              <a:t>She is an example of how God can work through anyone.</a:t>
            </a:r>
          </a:p>
          <a:p>
            <a:endParaRPr lang="en-US" dirty="0"/>
          </a:p>
        </p:txBody>
      </p:sp>
      <p:pic>
        <p:nvPicPr>
          <p:cNvPr id="4" name="Picture 3" descr="Slide 2_iStock_13118080_Large.jpg"/>
          <p:cNvPicPr>
            <a:picLocks noChangeAspect="1"/>
          </p:cNvPicPr>
          <p:nvPr/>
        </p:nvPicPr>
        <p:blipFill>
          <a:blip r:embed="rId3" cstate="print"/>
          <a:stretch>
            <a:fillRect/>
          </a:stretch>
        </p:blipFill>
        <p:spPr>
          <a:xfrm>
            <a:off x="5427531" y="1219200"/>
            <a:ext cx="2802069" cy="42041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bwMode="auto">
          <a:xfrm rot="16200000">
            <a:off x="7397978" y="3130778"/>
            <a:ext cx="2057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Armin </a:t>
            </a:r>
            <a:r>
              <a:rPr lang="en-US" sz="800" dirty="0" err="1" smtClean="0">
                <a:solidFill>
                  <a:schemeClr val="bg1">
                    <a:lumMod val="65000"/>
                  </a:schemeClr>
                </a:solidFill>
              </a:rPr>
              <a:t>Staudt</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as Warrior</a:t>
            </a:r>
            <a:endParaRPr lang="en-US" dirty="0"/>
          </a:p>
        </p:txBody>
      </p:sp>
      <p:sp>
        <p:nvSpPr>
          <p:cNvPr id="3" name="Content Placeholder 2"/>
          <p:cNvSpPr>
            <a:spLocks noGrp="1"/>
          </p:cNvSpPr>
          <p:nvPr>
            <p:ph idx="1"/>
          </p:nvPr>
        </p:nvSpPr>
        <p:spPr/>
        <p:txBody>
          <a:bodyPr/>
          <a:lstStyle/>
          <a:p>
            <a:r>
              <a:rPr lang="en-US" dirty="0" smtClean="0"/>
              <a:t>The Book of </a:t>
            </a:r>
            <a:br>
              <a:rPr lang="en-US" dirty="0" smtClean="0"/>
            </a:br>
            <a:r>
              <a:rPr lang="en-US" dirty="0" smtClean="0"/>
              <a:t>Joshua presents </a:t>
            </a:r>
            <a:br>
              <a:rPr lang="en-US" dirty="0" smtClean="0"/>
            </a:br>
            <a:r>
              <a:rPr lang="en-US" dirty="0" smtClean="0"/>
              <a:t>God as a warrior </a:t>
            </a:r>
            <a:br>
              <a:rPr lang="en-US" dirty="0" smtClean="0"/>
            </a:br>
            <a:r>
              <a:rPr lang="en-US" dirty="0" smtClean="0"/>
              <a:t>waging a holy war.</a:t>
            </a:r>
          </a:p>
          <a:p>
            <a:r>
              <a:rPr lang="en-US" dirty="0" smtClean="0"/>
              <a:t>Thinking of God as </a:t>
            </a:r>
            <a:br>
              <a:rPr lang="en-US" dirty="0" smtClean="0"/>
            </a:br>
            <a:r>
              <a:rPr lang="en-US" dirty="0" smtClean="0"/>
              <a:t>warrior provided </a:t>
            </a:r>
            <a:br>
              <a:rPr lang="en-US" dirty="0" smtClean="0"/>
            </a:br>
            <a:r>
              <a:rPr lang="en-US" dirty="0" smtClean="0"/>
              <a:t>the Israelites with </a:t>
            </a:r>
            <a:br>
              <a:rPr lang="en-US" dirty="0" smtClean="0"/>
            </a:br>
            <a:r>
              <a:rPr lang="en-US" dirty="0" smtClean="0"/>
              <a:t>a sense of security.</a:t>
            </a:r>
          </a:p>
          <a:p>
            <a:r>
              <a:rPr lang="en-US" dirty="0" smtClean="0"/>
              <a:t>Their warrior God had freed them from Pharaoh and would now lead them into battle.</a:t>
            </a:r>
            <a:endParaRPr lang="en-US" dirty="0"/>
          </a:p>
        </p:txBody>
      </p:sp>
      <p:pic>
        <p:nvPicPr>
          <p:cNvPr id="4" name="Picture 3" descr="Slide 2_iStock_13118080_Large.jpg"/>
          <p:cNvPicPr>
            <a:picLocks noChangeAspect="1"/>
          </p:cNvPicPr>
          <p:nvPr/>
        </p:nvPicPr>
        <p:blipFill>
          <a:blip r:embed="rId3" cstate="print"/>
          <a:srcRect r="6013"/>
          <a:stretch>
            <a:fillRect/>
          </a:stretch>
        </p:blipFill>
        <p:spPr>
          <a:xfrm>
            <a:off x="4598340" y="1613357"/>
            <a:ext cx="378366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bwMode="auto">
          <a:xfrm>
            <a:off x="4572000" y="4356556"/>
            <a:ext cx="2057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Mihai</a:t>
            </a:r>
            <a:r>
              <a:rPr lang="en-US" sz="800" dirty="0" smtClean="0">
                <a:solidFill>
                  <a:schemeClr val="bg1">
                    <a:lumMod val="65000"/>
                  </a:schemeClr>
                </a:solidFill>
              </a:rPr>
              <a:t> </a:t>
            </a:r>
            <a:r>
              <a:rPr lang="en-US" sz="800" dirty="0" err="1" smtClean="0">
                <a:solidFill>
                  <a:schemeClr val="bg1">
                    <a:lumMod val="65000"/>
                  </a:schemeClr>
                </a:solidFill>
              </a:rPr>
              <a:t>Simonia</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Joshua: Warrior and Faithful Leader</a:t>
            </a:r>
            <a:endParaRPr lang="en-US" dirty="0"/>
          </a:p>
        </p:txBody>
      </p:sp>
      <p:sp>
        <p:nvSpPr>
          <p:cNvPr id="3" name="Content Placeholder 2"/>
          <p:cNvSpPr>
            <a:spLocks noGrp="1"/>
          </p:cNvSpPr>
          <p:nvPr>
            <p:ph idx="1"/>
          </p:nvPr>
        </p:nvSpPr>
        <p:spPr>
          <a:xfrm>
            <a:off x="1371600" y="1752600"/>
            <a:ext cx="6629400" cy="4373563"/>
          </a:xfrm>
        </p:spPr>
        <p:txBody>
          <a:bodyPr/>
          <a:lstStyle/>
          <a:p>
            <a:r>
              <a:rPr lang="en-US" dirty="0" smtClean="0"/>
              <a:t>Joshua was a strong military leader.</a:t>
            </a:r>
          </a:p>
          <a:p>
            <a:r>
              <a:rPr lang="en-US" dirty="0" smtClean="0"/>
              <a:t>He was devoted to God.</a:t>
            </a:r>
          </a:p>
          <a:p>
            <a:r>
              <a:rPr lang="en-US" dirty="0" smtClean="0"/>
              <a:t>In the Book of Joshua, we learn that God stands firm against the wicked ways of the world.</a:t>
            </a:r>
            <a:endParaRPr lang="en-US" dirty="0"/>
          </a:p>
        </p:txBody>
      </p:sp>
      <p:pic>
        <p:nvPicPr>
          <p:cNvPr id="4" name="Picture 3" descr="Slide 2_iStock_13118080_Large.jpg"/>
          <p:cNvPicPr>
            <a:picLocks noChangeAspect="1"/>
          </p:cNvPicPr>
          <p:nvPr/>
        </p:nvPicPr>
        <p:blipFill>
          <a:blip r:embed="rId3" cstate="print"/>
          <a:stretch>
            <a:fillRect/>
          </a:stretch>
        </p:blipFill>
        <p:spPr>
          <a:xfrm>
            <a:off x="2590800" y="3890872"/>
            <a:ext cx="3823153" cy="2738528"/>
          </a:xfrm>
          <a:prstGeom prst="rect">
            <a:avLst/>
          </a:prstGeom>
        </p:spPr>
      </p:pic>
      <p:sp>
        <p:nvSpPr>
          <p:cNvPr id="5" name="TextBox 4"/>
          <p:cNvSpPr txBox="1"/>
          <p:nvPr/>
        </p:nvSpPr>
        <p:spPr bwMode="auto">
          <a:xfrm rot="16200000">
            <a:off x="5257800" y="5126623"/>
            <a:ext cx="2667000" cy="33855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The Metropolitan Museum of Art, Gift of J. Pierpont Morgan, 1917</a:t>
            </a:r>
            <a:endParaRPr lang="en-US" sz="800" dirty="0">
              <a:solidFill>
                <a:schemeClr val="bg1">
                  <a:lumMod val="6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Cycle of Sin</a:t>
            </a:r>
            <a:endParaRPr lang="en-US" dirty="0"/>
          </a:p>
        </p:txBody>
      </p:sp>
      <p:sp>
        <p:nvSpPr>
          <p:cNvPr id="3" name="Content Placeholder 2"/>
          <p:cNvSpPr>
            <a:spLocks noGrp="1"/>
          </p:cNvSpPr>
          <p:nvPr>
            <p:ph idx="1"/>
          </p:nvPr>
        </p:nvSpPr>
        <p:spPr>
          <a:xfrm>
            <a:off x="1371600" y="1752600"/>
            <a:ext cx="4038600" cy="4373563"/>
          </a:xfrm>
        </p:spPr>
        <p:txBody>
          <a:bodyPr/>
          <a:lstStyle/>
          <a:p>
            <a:r>
              <a:rPr lang="en-US" dirty="0" smtClean="0"/>
              <a:t>After the death of Joshua, the Israelites fell into a cycle of sin.</a:t>
            </a:r>
          </a:p>
          <a:p>
            <a:r>
              <a:rPr lang="en-US" dirty="0" smtClean="0"/>
              <a:t>When Israel forgot the covenant, their neighbors dominated them.</a:t>
            </a:r>
          </a:p>
          <a:p>
            <a:r>
              <a:rPr lang="en-US" dirty="0" smtClean="0"/>
              <a:t>Israel repented, and God introduced a hero to lead the people from destruction.</a:t>
            </a:r>
          </a:p>
          <a:p>
            <a:endParaRPr lang="en-US" dirty="0"/>
          </a:p>
        </p:txBody>
      </p:sp>
      <p:pic>
        <p:nvPicPr>
          <p:cNvPr id="4" name="Picture 3" descr="Slide 2_iStock_13118080_Large.jpg"/>
          <p:cNvPicPr>
            <a:picLocks noChangeAspect="1"/>
          </p:cNvPicPr>
          <p:nvPr/>
        </p:nvPicPr>
        <p:blipFill>
          <a:blip r:embed="rId3" cstate="print"/>
          <a:stretch>
            <a:fillRect/>
          </a:stretch>
        </p:blipFill>
        <p:spPr>
          <a:xfrm>
            <a:off x="5597824" y="1219200"/>
            <a:ext cx="2742742" cy="426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rot="16200000">
            <a:off x="6442935" y="3310667"/>
            <a:ext cx="3941177"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The Metropolitan Museum of Art, Gift of George D. Pratt, 1932</a:t>
            </a:r>
            <a:endParaRPr lang="en-US" sz="800" dirty="0">
              <a:solidFill>
                <a:schemeClr val="bg1">
                  <a:lumMod val="6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Judges: The Book of Deliverers</a:t>
            </a:r>
            <a:endParaRPr lang="en-US" dirty="0"/>
          </a:p>
        </p:txBody>
      </p:sp>
      <p:sp>
        <p:nvSpPr>
          <p:cNvPr id="3" name="Content Placeholder 2"/>
          <p:cNvSpPr>
            <a:spLocks noGrp="1"/>
          </p:cNvSpPr>
          <p:nvPr>
            <p:ph idx="1"/>
          </p:nvPr>
        </p:nvSpPr>
        <p:spPr/>
        <p:txBody>
          <a:bodyPr/>
          <a:lstStyle/>
          <a:p>
            <a:r>
              <a:rPr lang="en-US" dirty="0" smtClean="0"/>
              <a:t>Judges led Israel up to the rise of the monarchy, from 1200 to 1000 BC.</a:t>
            </a:r>
          </a:p>
          <a:p>
            <a:r>
              <a:rPr lang="en-US" dirty="0" smtClean="0"/>
              <a:t>The Book of Judges offers short accounts of these leaders.</a:t>
            </a:r>
          </a:p>
          <a:p>
            <a:r>
              <a:rPr lang="en-US" dirty="0" smtClean="0"/>
              <a:t>Even though the fidelity of some judges wavered, God’s will was accomplished.</a:t>
            </a:r>
            <a:endParaRPr lang="en-US" dirty="0"/>
          </a:p>
        </p:txBody>
      </p:sp>
      <p:pic>
        <p:nvPicPr>
          <p:cNvPr id="6" name="Picture 5" descr="Slide 2_iStock_13118080_Large.jpg"/>
          <p:cNvPicPr>
            <a:picLocks noChangeAspect="1"/>
          </p:cNvPicPr>
          <p:nvPr/>
        </p:nvPicPr>
        <p:blipFill>
          <a:blip r:embed="rId3" cstate="print"/>
          <a:stretch>
            <a:fillRect/>
          </a:stretch>
        </p:blipFill>
        <p:spPr>
          <a:xfrm>
            <a:off x="2832556" y="4372940"/>
            <a:ext cx="3270390" cy="2180260"/>
          </a:xfrm>
          <a:prstGeom prst="rect">
            <a:avLst/>
          </a:prstGeom>
        </p:spPr>
      </p:pic>
      <p:sp>
        <p:nvSpPr>
          <p:cNvPr id="7" name="TextBox 6"/>
          <p:cNvSpPr txBox="1"/>
          <p:nvPr/>
        </p:nvSpPr>
        <p:spPr bwMode="auto">
          <a:xfrm rot="16200000">
            <a:off x="5188178" y="5370118"/>
            <a:ext cx="2057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Mordechai</a:t>
            </a:r>
            <a:r>
              <a:rPr lang="en-US" sz="800" dirty="0" smtClean="0">
                <a:solidFill>
                  <a:schemeClr val="bg1">
                    <a:lumMod val="65000"/>
                  </a:schemeClr>
                </a:solidFill>
              </a:rPr>
              <a:t> </a:t>
            </a:r>
            <a:r>
              <a:rPr lang="en-US" sz="800" dirty="0" err="1" smtClean="0">
                <a:solidFill>
                  <a:schemeClr val="bg1">
                    <a:lumMod val="65000"/>
                  </a:schemeClr>
                </a:solidFill>
              </a:rPr>
              <a:t>Meiri</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189</TotalTime>
  <Words>1161</Words>
  <Application>Microsoft Macintosh PowerPoint</Application>
  <PresentationFormat>On-screen Show (4:3)</PresentationFormat>
  <Paragraphs>141</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LIC Presentation template</vt:lpstr>
      <vt:lpstr>The Historical Books</vt:lpstr>
      <vt:lpstr>Sacred History</vt:lpstr>
      <vt:lpstr>The Book of Joshua</vt:lpstr>
      <vt:lpstr>The Israelites Enter a Foreign Land</vt:lpstr>
      <vt:lpstr>Rahab: Figure of Faith</vt:lpstr>
      <vt:lpstr>God as Warrior</vt:lpstr>
      <vt:lpstr>Joshua: Warrior and Faithful Leader</vt:lpstr>
      <vt:lpstr>A Cycle of Sin</vt:lpstr>
      <vt:lpstr>Judges: The Book of Deliverers</vt:lpstr>
      <vt:lpstr>Three Judges</vt:lpstr>
      <vt:lpstr>From Saul to Solomon: The Desire for Unity</vt:lpstr>
      <vt:lpstr>Samuel, David, and Solomon: The First Kings</vt:lpstr>
      <vt:lpstr>David, the Man</vt:lpstr>
      <vt:lpstr>David’s Love of God</vt:lpstr>
      <vt:lpstr>The Davidic Covenant</vt:lpstr>
      <vt:lpstr>Another King, Yet Unborn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Systems Administrator</cp:lastModifiedBy>
  <cp:revision>35</cp:revision>
  <dcterms:created xsi:type="dcterms:W3CDTF">2011-01-10T17:35:40Z</dcterms:created>
  <dcterms:modified xsi:type="dcterms:W3CDTF">2015-02-24T18:07:31Z</dcterms:modified>
</cp:coreProperties>
</file>