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berg" initials="l" lastIdx="1" clrIdx="0"/>
  <p:cmAuthor id="1" name="bmartinka" initials="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p:scale>
          <a:sx n="70" d="100"/>
          <a:sy n="70" d="100"/>
        </p:scale>
        <p:origin x="-2010" y="-3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 xmlns:p14="http://schemas.microsoft.com/office/powerpoint/2010/main" val="8274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 1:  Jesus asks Mary to return to the other disciples and tell them that Jesus has risen and is returning to his heavenly Father.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2:  Mary did as Jesus asked and proclaimed the Good News to them; her message was validated as the resurrected Jesus appeared to other disciples as well.</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 1:  It is unusual that a first witness would be a woman in a time when women were not allowed to be official public witnesses. Yet Mary Magdalene witnessed the Good News of Jesus’ Resurrection and became known in the early Church as “apostle to the apostles.”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2:  Although some of the elements are more subtle in this story, all are present: Mary Magdalene is completely open as she asks where Jesus has been moved, she experiences Jesus actually calling her by name, Mary’s emotions shift from extreme sadness to extreme exhilaration, and her witness to the Good News of Jesus’ Resurrection is validated.</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smtClean="0">
                <a:solidFill>
                  <a:schemeClr val="tx1"/>
                </a:solidFill>
                <a:latin typeface="+mn-lt"/>
                <a:ea typeface="+mn-ea"/>
                <a:cs typeface="+mn-cs"/>
              </a:rPr>
              <a:t>Teacher Notes</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Invite the students to answer these three questions. Answers will vary,</a:t>
            </a:r>
            <a:r>
              <a:rPr lang="en-US" sz="1200" kern="1200" baseline="0" dirty="0" smtClean="0">
                <a:solidFill>
                  <a:schemeClr val="tx1"/>
                </a:solidFill>
                <a:latin typeface="+mn-lt"/>
                <a:ea typeface="+mn-ea"/>
                <a:cs typeface="+mn-cs"/>
              </a:rPr>
              <a:t> but confirm that God’s call is not always dramatic. Most often we are led by small steps or “nudges” that we find hard to ignore.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Have a student read the story of the Annunciation (Luke 1:26–38) as you show slide 2, which is an artistic rendering of the Christian mystery of the Annunciation. After the reading, ask the students what they see in this image. Invite the students to answer; do not comment on their answers.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Image: </a:t>
            </a:r>
            <a:r>
              <a:rPr lang="it-IT" b="0" dirty="0" smtClean="0"/>
              <a:t>Michelangelo Merisi da Caravaggio - The Annunciation - WGA04191.jpg, wikimedia commons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 1:  The angel Gabriel, one of the Archangels, mediated God’s invitation. One of the primary roles of angels in Scripture is to deliver God’s messages to humans.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2: </a:t>
            </a:r>
            <a:r>
              <a:rPr lang="en-US" sz="1200" b="1"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Gabriel clearly has a high status as one of God’s most important emissaries.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Answer 3:  Allow the students to speculate on answers such as Mary’s goodness and holiness, her willingness to do God’s will, perhaps her deep desire for the coming of the Messiah to her people. </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 1:  The invitation comes from the God of all creation: the God of Abraham, Moses, David, and the prophets.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2:  There had been speculation among the Jewish people that the present age would be the time of the promised Messiah. Also, such an invitation to a young virgin such as Mary would have no credibility if it were not from God.</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 1:  The message is clearly for Mary of Nazareth, who lives in a tiny town in northern Israel, but it is also a message of hope for Israel.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2:  Though the country of Israel is small and seemingly insignificant, God chose its people as his own.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Answer 1:  Mary is a virgin and therefore an unmarried, childless woman. Women had no social status apart from their husbands. They were never considered to be valid public witnesses.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2:  Most striking about Mary’s response to Gabriel’s invitation to her to bear God’s Son is her unconditional “yes.” It is important to note that she was also afraid.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3:  Mary certainly must have experienced a great sense of awe and wonder at what was happening to her. She had no human “categories” to explain her experience, yet she responded in humility and, while visiting her cousin Elizabeth, identified herself with the poor and powerless in her prayer of praise—the </a:t>
            </a:r>
            <a:r>
              <a:rPr lang="en-US" sz="1200" i="1" kern="1200" dirty="0" err="1" smtClean="0">
                <a:solidFill>
                  <a:schemeClr val="tx1"/>
                </a:solidFill>
                <a:latin typeface="+mn-lt"/>
                <a:ea typeface="+mn-ea"/>
                <a:cs typeface="+mn-cs"/>
              </a:rPr>
              <a:t>Magnificat</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 1:  In the story of the Annunciation, God chooses a person who would seem to be among the least likely to become one of his most powerful witnesses; Mary truly becomes a first Apostle. Mary becomes the vehicle through which God makes his presence and salvation known to the world. No one else could surpass Mary as a witness to God’s love, and there could be no greater honor bestowed on any human being.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2:  All of the elements are present: Mary is completely open to God; she experiences herself being called by name for a special purpose; she is scared and, no doubt, thrilled; she is “troubled” (Luke 1:29, NABRE) and questions Gabriel; and her call is fully validated through her Son, Jesus, and his life, death, and Resurrection.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Ask a student to read John 20:1–18, the call of Mary Magdalene, as the class views the image on the screen. Invite the students to comment on what they see in the image.</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Image: </a:t>
            </a:r>
            <a:r>
              <a:rPr lang="en-US" b="0" dirty="0" smtClean="0"/>
              <a:t>File: Brooklyn Museum - Mary Magdalene and the Holy Women at the Tomb (Madeleine et les </a:t>
            </a:r>
            <a:r>
              <a:rPr lang="en-US" b="0" dirty="0" err="1" smtClean="0"/>
              <a:t>saintes</a:t>
            </a:r>
            <a:r>
              <a:rPr lang="en-US" b="0" dirty="0" smtClean="0"/>
              <a:t> femmes au </a:t>
            </a:r>
            <a:r>
              <a:rPr lang="en-US" b="0" dirty="0" err="1" smtClean="0"/>
              <a:t>tombeau</a:t>
            </a:r>
            <a:r>
              <a:rPr lang="en-US" b="0" dirty="0" smtClean="0"/>
              <a:t>) - James Tissot.jpg,</a:t>
            </a:r>
            <a:r>
              <a:rPr lang="en-US" b="0" baseline="0" dirty="0" smtClean="0"/>
              <a:t> </a:t>
            </a:r>
            <a:r>
              <a:rPr lang="en-US" b="0" baseline="0" dirty="0" err="1" smtClean="0"/>
              <a:t>wikimedia</a:t>
            </a:r>
            <a:r>
              <a:rPr lang="en-US" b="0" baseline="0" dirty="0" smtClean="0"/>
              <a:t> commons</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 1:  Mary has accompanied Simon Peter and another disciple to the tomb of Jesus and discovered the empty tomb with only the burial cloths of Jesus. Mary remained behind, weeping, while the disciples returned home.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Answer 2:  When Mary, thinking Jesus is the gardener, asks him where Jesus is, Jesus calls her by name.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God’s Call in the New Testament</a:t>
            </a:r>
            <a:endParaRPr lang="en-US" dirty="0"/>
          </a:p>
        </p:txBody>
      </p:sp>
      <p:sp>
        <p:nvSpPr>
          <p:cNvPr id="3" name="Subtitle 2"/>
          <p:cNvSpPr>
            <a:spLocks noGrp="1"/>
          </p:cNvSpPr>
          <p:nvPr>
            <p:ph type="subTitle" idx="1"/>
          </p:nvPr>
        </p:nvSpPr>
        <p:spPr/>
        <p:txBody>
          <a:bodyPr/>
          <a:lstStyle/>
          <a:p>
            <a:r>
              <a:rPr lang="en-US" i="1" dirty="0" smtClean="0"/>
              <a:t>Vocations</a:t>
            </a:r>
            <a:r>
              <a:rPr lang="en-US" dirty="0" smtClean="0"/>
              <a:t>, Unit 1</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of Mary Magdalene </a:t>
            </a:r>
            <a:r>
              <a:rPr lang="en-US" i="1" dirty="0" smtClean="0"/>
              <a:t>(continued)</a:t>
            </a:r>
            <a:endParaRPr lang="en-US" i="1" dirty="0"/>
          </a:p>
        </p:txBody>
      </p:sp>
      <p:sp>
        <p:nvSpPr>
          <p:cNvPr id="3" name="Content Placeholder 2"/>
          <p:cNvSpPr>
            <a:spLocks noGrp="1"/>
          </p:cNvSpPr>
          <p:nvPr>
            <p:ph idx="1"/>
          </p:nvPr>
        </p:nvSpPr>
        <p:spPr/>
        <p:txBody>
          <a:bodyPr/>
          <a:lstStyle/>
          <a:p>
            <a:r>
              <a:rPr lang="en-US" sz="2800" dirty="0" smtClean="0"/>
              <a:t>What does Jesus ask Mary Magdalene to do?</a:t>
            </a:r>
          </a:p>
          <a:p>
            <a:r>
              <a:rPr lang="en-US" sz="2800" dirty="0" smtClean="0"/>
              <a:t> </a:t>
            </a:r>
          </a:p>
          <a:p>
            <a:r>
              <a:rPr lang="en-US" sz="2800" dirty="0" smtClean="0"/>
              <a:t>How does Mary Magdalene respond?</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of Mary Magdalene </a:t>
            </a:r>
            <a:r>
              <a:rPr lang="en-US" i="1" dirty="0" smtClean="0"/>
              <a:t>(continued)</a:t>
            </a:r>
            <a:endParaRPr lang="en-US" i="1" dirty="0"/>
          </a:p>
        </p:txBody>
      </p:sp>
      <p:sp>
        <p:nvSpPr>
          <p:cNvPr id="3" name="Content Placeholder 2"/>
          <p:cNvSpPr>
            <a:spLocks noGrp="1"/>
          </p:cNvSpPr>
          <p:nvPr>
            <p:ph idx="1"/>
          </p:nvPr>
        </p:nvSpPr>
        <p:spPr/>
        <p:txBody>
          <a:bodyPr>
            <a:normAutofit/>
          </a:bodyPr>
          <a:lstStyle/>
          <a:p>
            <a:r>
              <a:rPr lang="en-US" sz="2800" dirty="0" smtClean="0"/>
              <a:t>Do you find anything unusual about this story?</a:t>
            </a:r>
          </a:p>
          <a:p>
            <a:r>
              <a:rPr lang="en-US" sz="2800" dirty="0" smtClean="0"/>
              <a:t> </a:t>
            </a:r>
          </a:p>
          <a:p>
            <a:r>
              <a:rPr lang="en-US" sz="2800" dirty="0" smtClean="0"/>
              <a:t>Which elements of a “call story” are present in this Scripture account?</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of Mary Magdalene </a:t>
            </a:r>
            <a:r>
              <a:rPr lang="en-US" i="1" dirty="0" smtClean="0"/>
              <a:t>(continued)</a:t>
            </a:r>
            <a:endParaRPr lang="en-US" i="1" dirty="0"/>
          </a:p>
        </p:txBody>
      </p:sp>
      <p:sp>
        <p:nvSpPr>
          <p:cNvPr id="3" name="Content Placeholder 2"/>
          <p:cNvSpPr>
            <a:spLocks noGrp="1"/>
          </p:cNvSpPr>
          <p:nvPr>
            <p:ph idx="1"/>
          </p:nvPr>
        </p:nvSpPr>
        <p:spPr/>
        <p:txBody>
          <a:bodyPr>
            <a:normAutofit/>
          </a:bodyPr>
          <a:lstStyle/>
          <a:p>
            <a:r>
              <a:rPr lang="en-US" sz="2800" dirty="0" smtClean="0"/>
              <a:t>What is new in your understanding of God’s call?</a:t>
            </a:r>
          </a:p>
          <a:p>
            <a:r>
              <a:rPr lang="en-US" sz="2800" dirty="0" smtClean="0"/>
              <a:t> </a:t>
            </a:r>
          </a:p>
          <a:p>
            <a:r>
              <a:rPr lang="en-US" sz="2800" dirty="0" smtClean="0"/>
              <a:t>Is God’s call always dramatic?</a:t>
            </a:r>
          </a:p>
          <a:p>
            <a:r>
              <a:rPr lang="en-US" sz="2800" dirty="0" smtClean="0"/>
              <a:t> </a:t>
            </a:r>
          </a:p>
          <a:p>
            <a:r>
              <a:rPr lang="en-US" sz="2800" dirty="0" smtClean="0"/>
              <a:t>What do you think God’s call to you today would be like?</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3">
                                            <p:txEl>
                                              <p:pRg st="2" end="2"/>
                                            </p:txEl>
                                          </p:spTgt>
                                        </p:tgtEl>
                                      </p:cBhvr>
                                    </p:animEffect>
                                    <p:set>
                                      <p:cBhvr>
                                        <p:cTn id="20" dur="1" fill="hold">
                                          <p:stCondLst>
                                            <p:cond delay="1999"/>
                                          </p:stCondLst>
                                        </p:cTn>
                                        <p:tgtEl>
                                          <p:spTgt spid="3">
                                            <p:txEl>
                                              <p:pRg st="2" end="2"/>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The Annunciation</a:t>
            </a:r>
            <a:endParaRPr lang="en-US" dirty="0"/>
          </a:p>
        </p:txBody>
      </p:sp>
      <p:pic>
        <p:nvPicPr>
          <p:cNvPr id="3" name="Picture 2" descr="slide2-Michelangelo_Merisi_da_Caravaggio_-_The_Annunciation_-_WGA04191-wikimedia.jpg"/>
          <p:cNvPicPr>
            <a:picLocks noChangeAspect="1"/>
          </p:cNvPicPr>
          <p:nvPr/>
        </p:nvPicPr>
        <p:blipFill>
          <a:blip r:embed="rId3" cstate="print"/>
          <a:stretch>
            <a:fillRect/>
          </a:stretch>
        </p:blipFill>
        <p:spPr>
          <a:xfrm>
            <a:off x="2286000" y="1752599"/>
            <a:ext cx="3505200" cy="481483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bwMode="auto">
          <a:xfrm rot="16200000">
            <a:off x="4730636" y="5111978"/>
            <a:ext cx="2514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Image in public domain</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Annunciation </a:t>
            </a:r>
            <a:r>
              <a:rPr lang="en-US" i="1" dirty="0" smtClean="0"/>
              <a:t>(continued)</a:t>
            </a:r>
            <a:endParaRPr lang="en-US" i="1" dirty="0"/>
          </a:p>
        </p:txBody>
      </p:sp>
      <p:sp>
        <p:nvSpPr>
          <p:cNvPr id="3" name="Content Placeholder 2"/>
          <p:cNvSpPr>
            <a:spLocks noGrp="1"/>
          </p:cNvSpPr>
          <p:nvPr>
            <p:ph idx="1"/>
          </p:nvPr>
        </p:nvSpPr>
        <p:spPr/>
        <p:txBody>
          <a:bodyPr/>
          <a:lstStyle/>
          <a:p>
            <a:r>
              <a:rPr lang="en-US" sz="2800" dirty="0" smtClean="0"/>
              <a:t>Who conveys God’s invitation to its appointed destination?</a:t>
            </a:r>
          </a:p>
          <a:p>
            <a:r>
              <a:rPr lang="en-US" sz="2800" dirty="0" smtClean="0"/>
              <a:t> </a:t>
            </a:r>
          </a:p>
          <a:p>
            <a:r>
              <a:rPr lang="en-US" sz="2800" dirty="0" smtClean="0"/>
              <a:t>What is Gabriel’s status in this Scripture account?</a:t>
            </a:r>
          </a:p>
          <a:p>
            <a:r>
              <a:rPr lang="en-US" sz="2800" dirty="0" smtClean="0"/>
              <a:t> </a:t>
            </a:r>
          </a:p>
          <a:p>
            <a:r>
              <a:rPr lang="en-US" sz="2800" dirty="0" smtClean="0"/>
              <a:t>Why Mary?</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3">
                                            <p:txEl>
                                              <p:pRg st="2" end="2"/>
                                            </p:txEl>
                                          </p:spTgt>
                                        </p:tgtEl>
                                      </p:cBhvr>
                                    </p:animEffect>
                                    <p:set>
                                      <p:cBhvr>
                                        <p:cTn id="20" dur="1" fill="hold">
                                          <p:stCondLst>
                                            <p:cond delay="1999"/>
                                          </p:stCondLst>
                                        </p:cTn>
                                        <p:tgtEl>
                                          <p:spTgt spid="3">
                                            <p:txEl>
                                              <p:pRg st="2" end="2"/>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Annunciation </a:t>
            </a:r>
            <a:r>
              <a:rPr lang="en-US" i="1" dirty="0" smtClean="0"/>
              <a:t>(continued)</a:t>
            </a:r>
            <a:endParaRPr lang="en-US" i="1" dirty="0"/>
          </a:p>
        </p:txBody>
      </p:sp>
      <p:sp>
        <p:nvSpPr>
          <p:cNvPr id="4" name="Content Placeholder 3"/>
          <p:cNvSpPr>
            <a:spLocks noGrp="1"/>
          </p:cNvSpPr>
          <p:nvPr>
            <p:ph idx="1"/>
          </p:nvPr>
        </p:nvSpPr>
        <p:spPr/>
        <p:txBody>
          <a:bodyPr/>
          <a:lstStyle/>
          <a:p>
            <a:r>
              <a:rPr lang="en-US" sz="2800" dirty="0" smtClean="0"/>
              <a:t> From whom does the invitation to Mary come?</a:t>
            </a:r>
          </a:p>
          <a:p>
            <a:r>
              <a:rPr lang="en-US" sz="2800" dirty="0" smtClean="0"/>
              <a:t> </a:t>
            </a:r>
          </a:p>
          <a:p>
            <a:r>
              <a:rPr lang="en-US" sz="2800" dirty="0" smtClean="0"/>
              <a:t>What difference would it have made to the Jewish people at this time if they had known that the invitation comes from God?</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4">
                                            <p:txEl>
                                              <p:pRg st="0" end="0"/>
                                            </p:txEl>
                                          </p:spTgt>
                                        </p:tgtEl>
                                      </p:cBhvr>
                                    </p:animEffect>
                                    <p:set>
                                      <p:cBhvr>
                                        <p:cTn id="12" dur="1" fill="hold">
                                          <p:stCondLst>
                                            <p:cond delay="1999"/>
                                          </p:stCondLst>
                                        </p:cTn>
                                        <p:tgtEl>
                                          <p:spTgt spid="4">
                                            <p:txEl>
                                              <p:pRg st="0" end="0"/>
                                            </p:txEl>
                                          </p:spTgt>
                                        </p:tgtEl>
                                        <p:attrNameLst>
                                          <p:attrName>style.visibility</p:attrName>
                                        </p:attrNameLst>
                                      </p:cBhvr>
                                      <p:to>
                                        <p:strVal val="hidden"/>
                                      </p:to>
                                    </p:set>
                                  </p:childTnLst>
                                  <p:subTnLst>
                                    <p:animClr clrSpc="rgb" dir="cw">
                                      <p:cBhvr override="childStyle">
                                        <p:cTn dur="1" fill="hold" display="0" masterRel="nextClick" afterEffect="1"/>
                                        <p:tgtEl>
                                          <p:spTgt spid="4">
                                            <p:txEl>
                                              <p:pRg st="0" end="0"/>
                                            </p:txEl>
                                          </p:spTgt>
                                        </p:tgtEl>
                                        <p:attrNameLst>
                                          <p:attrName>ppt_c</p:attrName>
                                        </p:attrNameLst>
                                      </p:cBhvr>
                                      <p:to>
                                        <a:srgbClr val="C0C0C0"/>
                                      </p:to>
                                    </p:animClr>
                                  </p:sub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Annunciation </a:t>
            </a:r>
            <a:r>
              <a:rPr lang="en-US" i="1" dirty="0" smtClean="0"/>
              <a:t>(continued)</a:t>
            </a:r>
            <a:endParaRPr lang="en-US" i="1" dirty="0"/>
          </a:p>
        </p:txBody>
      </p:sp>
      <p:sp>
        <p:nvSpPr>
          <p:cNvPr id="3" name="Content Placeholder 2"/>
          <p:cNvSpPr>
            <a:spLocks noGrp="1"/>
          </p:cNvSpPr>
          <p:nvPr>
            <p:ph idx="1"/>
          </p:nvPr>
        </p:nvSpPr>
        <p:spPr/>
        <p:txBody>
          <a:bodyPr/>
          <a:lstStyle/>
          <a:p>
            <a:r>
              <a:rPr lang="en-US" sz="2800" dirty="0" smtClean="0"/>
              <a:t>To which country and people is this invitation sent?</a:t>
            </a:r>
          </a:p>
          <a:p>
            <a:r>
              <a:rPr lang="en-US" sz="2800" dirty="0" smtClean="0"/>
              <a:t> </a:t>
            </a:r>
          </a:p>
          <a:p>
            <a:r>
              <a:rPr lang="en-US" sz="2800" dirty="0" smtClean="0"/>
              <a:t>What could be important about a little country that is about the size of Rhode Island?</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Annunciation </a:t>
            </a:r>
            <a:r>
              <a:rPr lang="en-US" i="1" dirty="0" smtClean="0"/>
              <a:t>(continued)</a:t>
            </a:r>
            <a:endParaRPr lang="en-US" i="1" dirty="0"/>
          </a:p>
        </p:txBody>
      </p:sp>
      <p:sp>
        <p:nvSpPr>
          <p:cNvPr id="3" name="Content Placeholder 2"/>
          <p:cNvSpPr>
            <a:spLocks noGrp="1"/>
          </p:cNvSpPr>
          <p:nvPr>
            <p:ph idx="1"/>
          </p:nvPr>
        </p:nvSpPr>
        <p:spPr/>
        <p:txBody>
          <a:bodyPr/>
          <a:lstStyle/>
          <a:p>
            <a:r>
              <a:rPr lang="en-US" sz="2800" dirty="0" smtClean="0"/>
              <a:t>What would a young Jewish girl’s social status have been in the first century?</a:t>
            </a:r>
          </a:p>
          <a:p>
            <a:r>
              <a:rPr lang="en-US" sz="2800" dirty="0" smtClean="0"/>
              <a:t> </a:t>
            </a:r>
          </a:p>
          <a:p>
            <a:r>
              <a:rPr lang="en-US" sz="2800" dirty="0" smtClean="0"/>
              <a:t>How does Mary respond to the Angel Gabriel’s greeting and invitation?</a:t>
            </a:r>
          </a:p>
          <a:p>
            <a:r>
              <a:rPr lang="en-US" sz="2800" dirty="0" smtClean="0"/>
              <a:t> </a:t>
            </a:r>
          </a:p>
          <a:p>
            <a:r>
              <a:rPr lang="en-US" sz="2800" dirty="0" smtClean="0"/>
              <a:t>Why is Mary afraid?</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3">
                                            <p:txEl>
                                              <p:pRg st="2" end="2"/>
                                            </p:txEl>
                                          </p:spTgt>
                                        </p:tgtEl>
                                      </p:cBhvr>
                                    </p:animEffect>
                                    <p:set>
                                      <p:cBhvr>
                                        <p:cTn id="20" dur="1" fill="hold">
                                          <p:stCondLst>
                                            <p:cond delay="1999"/>
                                          </p:stCondLst>
                                        </p:cTn>
                                        <p:tgtEl>
                                          <p:spTgt spid="3">
                                            <p:txEl>
                                              <p:pRg st="2" end="2"/>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Annunciation </a:t>
            </a:r>
            <a:r>
              <a:rPr lang="en-US" i="1" dirty="0" smtClean="0"/>
              <a:t>(continued)</a:t>
            </a:r>
            <a:endParaRPr lang="en-US" i="1" dirty="0"/>
          </a:p>
        </p:txBody>
      </p:sp>
      <p:sp>
        <p:nvSpPr>
          <p:cNvPr id="3" name="Content Placeholder 2"/>
          <p:cNvSpPr>
            <a:spLocks noGrp="1"/>
          </p:cNvSpPr>
          <p:nvPr>
            <p:ph idx="1"/>
          </p:nvPr>
        </p:nvSpPr>
        <p:spPr/>
        <p:txBody>
          <a:bodyPr>
            <a:normAutofit/>
          </a:bodyPr>
          <a:lstStyle/>
          <a:p>
            <a:r>
              <a:rPr lang="en-US" sz="2800" dirty="0" smtClean="0"/>
              <a:t>What makes this story so strikingly unusual?</a:t>
            </a:r>
          </a:p>
          <a:p>
            <a:r>
              <a:rPr lang="en-US" sz="2800" dirty="0" smtClean="0"/>
              <a:t> </a:t>
            </a:r>
          </a:p>
          <a:p>
            <a:r>
              <a:rPr lang="en-US" sz="2800" dirty="0" smtClean="0"/>
              <a:t>Which elements of a “call story” are present in this account?</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The Call of Mary Magdalene</a:t>
            </a:r>
            <a:endParaRPr lang="en-US" dirty="0"/>
          </a:p>
        </p:txBody>
      </p:sp>
      <p:pic>
        <p:nvPicPr>
          <p:cNvPr id="3" name="Picture 2" descr="slide8-Mary_Magdalene-_James_Tissot-wikimedia.jpg"/>
          <p:cNvPicPr>
            <a:picLocks noChangeAspect="1"/>
          </p:cNvPicPr>
          <p:nvPr/>
        </p:nvPicPr>
        <p:blipFill>
          <a:blip r:embed="rId3" cstate="print"/>
          <a:srcRect l="2109" t="5149" r="2982" b="3883"/>
          <a:stretch>
            <a:fillRect/>
          </a:stretch>
        </p:blipFill>
        <p:spPr>
          <a:xfrm>
            <a:off x="2495910" y="1801708"/>
            <a:ext cx="3904890" cy="4599092"/>
          </a:xfrm>
          <a:prstGeom prst="rect">
            <a:avLst/>
          </a:prstGeom>
          <a:ln>
            <a:noFill/>
          </a:ln>
          <a:effectLst>
            <a:outerShdw blurRad="190500" algn="tl" rotWithShape="0">
              <a:srgbClr val="000000">
                <a:alpha val="70000"/>
              </a:srgbClr>
            </a:outerShdw>
          </a:effectLst>
        </p:spPr>
      </p:pic>
      <p:sp>
        <p:nvSpPr>
          <p:cNvPr id="4" name="TextBox 3"/>
          <p:cNvSpPr txBox="1"/>
          <p:nvPr/>
        </p:nvSpPr>
        <p:spPr bwMode="auto">
          <a:xfrm>
            <a:off x="2514600" y="6355080"/>
            <a:ext cx="2514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Image in public domain</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of Mary Magdalene </a:t>
            </a:r>
            <a:r>
              <a:rPr lang="en-US" i="1" dirty="0" smtClean="0"/>
              <a:t>(continued)</a:t>
            </a:r>
            <a:endParaRPr lang="en-US" i="1" dirty="0"/>
          </a:p>
        </p:txBody>
      </p:sp>
      <p:sp>
        <p:nvSpPr>
          <p:cNvPr id="3" name="Content Placeholder 2"/>
          <p:cNvSpPr>
            <a:spLocks noGrp="1"/>
          </p:cNvSpPr>
          <p:nvPr>
            <p:ph idx="1"/>
          </p:nvPr>
        </p:nvSpPr>
        <p:spPr/>
        <p:txBody>
          <a:bodyPr/>
          <a:lstStyle/>
          <a:p>
            <a:r>
              <a:rPr lang="en-US" sz="2800" dirty="0" smtClean="0"/>
              <a:t>As this Scripture account begins, what is Mary Magdalene doing?</a:t>
            </a:r>
          </a:p>
          <a:p>
            <a:r>
              <a:rPr lang="en-US" sz="2800" dirty="0" smtClean="0"/>
              <a:t> </a:t>
            </a:r>
          </a:p>
          <a:p>
            <a:r>
              <a:rPr lang="en-US" sz="2800" dirty="0" smtClean="0"/>
              <a:t>How does Mary Magdalene know who is offering her an invitation?</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2701</TotalTime>
  <Words>708</Words>
  <Application>Microsoft Office PowerPoint</Application>
  <PresentationFormat>On-screen Show (4:3)</PresentationFormat>
  <Paragraphs>95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LIC Presentation template-New</vt:lpstr>
      <vt:lpstr>God’s Call in the New Testament</vt:lpstr>
      <vt:lpstr>Slide 2</vt:lpstr>
      <vt:lpstr>The Annunciation (continued)</vt:lpstr>
      <vt:lpstr>The Annunciation (continued)</vt:lpstr>
      <vt:lpstr>The Annunciation (continued)</vt:lpstr>
      <vt:lpstr>The Annunciation (continued)</vt:lpstr>
      <vt:lpstr>The Annunciation (continued)</vt:lpstr>
      <vt:lpstr>Slide 8</vt:lpstr>
      <vt:lpstr>The Call of Mary Magdalene (continued)</vt:lpstr>
      <vt:lpstr>The Call of Mary Magdalene (continued)</vt:lpstr>
      <vt:lpstr>The Call of Mary Magdalene (continued)</vt:lpstr>
      <vt:lpstr>The Call of Mary Magdalene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bmartinka</cp:lastModifiedBy>
  <cp:revision>17</cp:revision>
  <dcterms:created xsi:type="dcterms:W3CDTF">2012-07-10T12:39:10Z</dcterms:created>
  <dcterms:modified xsi:type="dcterms:W3CDTF">2012-10-17T18:22:22Z</dcterms:modified>
</cp:coreProperties>
</file>