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76071" autoAdjust="0"/>
  </p:normalViewPr>
  <p:slideViewPr>
    <p:cSldViewPr>
      <p:cViewPr>
        <p:scale>
          <a:sx n="80" d="100"/>
          <a:sy n="80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54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</a:t>
            </a:r>
            <a:r>
              <a:rPr lang="en-US" dirty="0" smtClean="0"/>
              <a:t>Part of the Codex Kingsborough, an indigenous Mexican complaint against an abusive </a:t>
            </a:r>
            <a:r>
              <a:rPr lang="en-US" i="1" dirty="0" err="1" smtClean="0"/>
              <a:t>encomendero</a:t>
            </a:r>
            <a:r>
              <a:rPr lang="en-US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Image: </a:t>
            </a:r>
            <a:r>
              <a:rPr lang="en-US" i="1" dirty="0" smtClean="0"/>
              <a:t>Portrait of King Charles V with his English Water Dog (1500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i="1" dirty="0" smtClean="0"/>
              <a:t>1558), date 1532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2" r:id="rId5"/>
    <p:sldLayoutId id="2147483651" r:id="rId6"/>
    <p:sldLayoutId id="2147483674" r:id="rId7"/>
    <p:sldLayoutId id="2147483652" r:id="rId8"/>
    <p:sldLayoutId id="2147483655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Dominican Missionaries in the Spanish Colonial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Church History,</a:t>
            </a:r>
            <a:r>
              <a:rPr lang="en-US" dirty="0" smtClean="0"/>
              <a:t> Unit 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4114800" cy="54102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During Spain’s colonization of Latin America, the Spanish instituted the system of </a:t>
            </a:r>
            <a:r>
              <a:rPr lang="en-US" i="1" dirty="0" err="1" smtClean="0"/>
              <a:t>encomienda</a:t>
            </a:r>
            <a:r>
              <a:rPr lang="en-US" dirty="0" smtClean="0"/>
              <a:t>.</a:t>
            </a:r>
          </a:p>
          <a:p>
            <a:pPr marL="0" indent="0"/>
            <a:r>
              <a:rPr lang="en-US" dirty="0" smtClean="0"/>
              <a:t>Spain granted colonists control over the Native American peoples living on a plot of land in Latin America.</a:t>
            </a:r>
          </a:p>
          <a:p>
            <a:pPr marL="0" indent="0"/>
            <a:r>
              <a:rPr lang="en-US" dirty="0" smtClean="0"/>
              <a:t>The Spanish colonists—called </a:t>
            </a:r>
            <a:r>
              <a:rPr lang="en-US" i="1" dirty="0" err="1" smtClean="0"/>
              <a:t>encomenderos</a:t>
            </a:r>
            <a:r>
              <a:rPr lang="en-US" dirty="0" smtClean="0"/>
              <a:t>—were allowed to use the parcel of land and could require its native inhabitants to pay tribute.</a:t>
            </a:r>
          </a:p>
          <a:p>
            <a:endParaRPr lang="en-US" dirty="0"/>
          </a:p>
        </p:txBody>
      </p:sp>
      <p:pic>
        <p:nvPicPr>
          <p:cNvPr id="4" name="Picture 3" descr="Slide2-Spanish_Conqueror_Hel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5346" y="1295400"/>
            <a:ext cx="2852293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 rot="16200000">
            <a:off x="7842022" y="32069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tribute required from the </a:t>
            </a:r>
            <a:br>
              <a:rPr lang="en-US" dirty="0" smtClean="0"/>
            </a:br>
            <a:r>
              <a:rPr lang="en-US" dirty="0" smtClean="0"/>
              <a:t>Indians usually took the form of </a:t>
            </a:r>
            <a:br>
              <a:rPr lang="en-US" dirty="0" smtClean="0"/>
            </a:br>
            <a:r>
              <a:rPr lang="en-US" dirty="0" smtClean="0"/>
              <a:t>labor on plantations and in the </a:t>
            </a:r>
            <a:br>
              <a:rPr lang="en-US" dirty="0" smtClean="0"/>
            </a:br>
            <a:r>
              <a:rPr lang="en-US" dirty="0" smtClean="0"/>
              <a:t>mines built by the Spanish, </a:t>
            </a:r>
            <a:br>
              <a:rPr lang="en-US" dirty="0" smtClean="0"/>
            </a:br>
            <a:r>
              <a:rPr lang="en-US" dirty="0" smtClean="0"/>
              <a:t>although some native groups </a:t>
            </a:r>
            <a:br>
              <a:rPr lang="en-US" dirty="0" smtClean="0"/>
            </a:br>
            <a:r>
              <a:rPr lang="en-US" dirty="0" smtClean="0"/>
              <a:t>were able to pay tribute in gold </a:t>
            </a:r>
            <a:br>
              <a:rPr lang="en-US" dirty="0" smtClean="0"/>
            </a:br>
            <a:r>
              <a:rPr lang="en-US" dirty="0" smtClean="0"/>
              <a:t>or other goods.</a:t>
            </a:r>
          </a:p>
          <a:p>
            <a:r>
              <a:rPr lang="en-US" dirty="0" smtClean="0"/>
              <a:t>In return the </a:t>
            </a:r>
            <a:r>
              <a:rPr lang="en-US" i="1" dirty="0" err="1" smtClean="0"/>
              <a:t>encomenderos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were supposed to care for the </a:t>
            </a:r>
            <a:br>
              <a:rPr lang="en-US" dirty="0" smtClean="0"/>
            </a:br>
            <a:r>
              <a:rPr lang="en-US" dirty="0" smtClean="0"/>
              <a:t>Indians by protecting them from </a:t>
            </a:r>
            <a:br>
              <a:rPr lang="en-US" dirty="0" smtClean="0"/>
            </a:br>
            <a:r>
              <a:rPr lang="en-US" dirty="0" smtClean="0"/>
              <a:t>external threats and converting them to Christianity.</a:t>
            </a:r>
          </a:p>
          <a:p>
            <a:r>
              <a:rPr lang="en-US" dirty="0" smtClean="0"/>
              <a:t>In practice, however, the </a:t>
            </a:r>
            <a:r>
              <a:rPr lang="en-US" i="1" dirty="0" err="1" smtClean="0"/>
              <a:t>encomienda</a:t>
            </a:r>
            <a:r>
              <a:rPr lang="en-US" dirty="0" smtClean="0"/>
              <a:t> system became little more than a form of slavery.</a:t>
            </a:r>
          </a:p>
          <a:p>
            <a:endParaRPr lang="en-US" dirty="0"/>
          </a:p>
        </p:txBody>
      </p:sp>
      <p:pic>
        <p:nvPicPr>
          <p:cNvPr id="4" name="Picture 3" descr="Slide3-Kingsborou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19200"/>
            <a:ext cx="2608967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7620000" y="45720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3733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Dominican friars were among the most outspoken defenders of the Indians who were subject to the abusive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encomienda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system.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Bartolomé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Casas (1484–1566) was one Dominican friar who devoted his life to defending the Indians.</a:t>
            </a:r>
          </a:p>
          <a:p>
            <a:endParaRPr lang="en-US" dirty="0"/>
          </a:p>
        </p:txBody>
      </p:sp>
      <p:pic>
        <p:nvPicPr>
          <p:cNvPr id="4" name="Picture 3" descr="Slide4-Bartolomedelasca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768484" cy="432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4876800" y="55626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6553200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Casas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was a former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encomendero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who became a Dominican priest after witnessing the harm caused to the native peoples for the sake of colonization.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 tried to end slavery and the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of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encomienda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 argued that the native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peoples were fully human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that it was sinful to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subjugate and abuse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them.</a:t>
            </a:r>
          </a:p>
          <a:p>
            <a:endParaRPr lang="en-US" dirty="0"/>
          </a:p>
        </p:txBody>
      </p:sp>
      <p:pic>
        <p:nvPicPr>
          <p:cNvPr id="4" name="Picture 3" descr="Slide4-Bartolomedelasca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529577" cy="2905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867400" y="60329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32766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Dominicans, led by Las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Casas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spread the message that the missionaries would win many more converts to Christianity if they treated the Indians with respect and dignity.</a:t>
            </a:r>
          </a:p>
          <a:p>
            <a:endParaRPr lang="en-US" dirty="0"/>
          </a:p>
        </p:txBody>
      </p:sp>
      <p:pic>
        <p:nvPicPr>
          <p:cNvPr id="4" name="Picture 3" descr="Slide6-Agostinobie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3695700" cy="487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5486400" y="60198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1542 Las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Casas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wrote his influential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Brief Narrative of the Destruction of the Indians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detailing how the Spanish abused and decimated the native peoples of Latin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America through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violent conquest,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forced labor, and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unfair treatment.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de4-Bartolomedelasca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623" y="3429000"/>
            <a:ext cx="2681977" cy="3080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6394222" y="54167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39624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Because of the advocacy of Las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Casas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and others, in 1542 King Charles V of Spain established the “New Laws” governing the treatment and protection of the native peoples in Spanish colonies in Latin America.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lide8-Jakob_Seisenegger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19200"/>
            <a:ext cx="2743200" cy="4577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371600" y="576072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162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New Laws defined the Indians </a:t>
            </a:r>
            <a:br>
              <a:rPr lang="en-US" dirty="0" smtClean="0"/>
            </a:br>
            <a:r>
              <a:rPr lang="en-US" dirty="0" smtClean="0"/>
              <a:t>as free people who could not be </a:t>
            </a:r>
            <a:br>
              <a:rPr lang="en-US" dirty="0" smtClean="0"/>
            </a:br>
            <a:r>
              <a:rPr lang="en-US" dirty="0" smtClean="0"/>
              <a:t>enslaved.</a:t>
            </a:r>
          </a:p>
          <a:p>
            <a:pPr marL="0" indent="0">
              <a:buNone/>
            </a:pPr>
            <a:r>
              <a:rPr lang="en-US" dirty="0" smtClean="0"/>
              <a:t>If the Indians worked on the land, </a:t>
            </a:r>
            <a:br>
              <a:rPr lang="en-US" dirty="0" smtClean="0"/>
            </a:br>
            <a:r>
              <a:rPr lang="en-US" dirty="0" smtClean="0"/>
              <a:t>the colonists were required to pay </a:t>
            </a:r>
            <a:br>
              <a:rPr lang="en-US" dirty="0" smtClean="0"/>
            </a:br>
            <a:r>
              <a:rPr lang="en-US" dirty="0" smtClean="0"/>
              <a:t>them wages, which the Indians </a:t>
            </a:r>
            <a:br>
              <a:rPr lang="en-US" dirty="0" smtClean="0"/>
            </a:br>
            <a:r>
              <a:rPr lang="en-US" dirty="0" smtClean="0"/>
              <a:t>could then use to pay tribute.</a:t>
            </a:r>
          </a:p>
          <a:p>
            <a:pPr marL="0" indent="0">
              <a:buNone/>
            </a:pPr>
            <a:r>
              <a:rPr lang="en-US" dirty="0" smtClean="0"/>
              <a:t>In practice the New Laws were not </a:t>
            </a:r>
            <a:br>
              <a:rPr lang="en-US" dirty="0" smtClean="0"/>
            </a:br>
            <a:r>
              <a:rPr lang="en-US" dirty="0" smtClean="0"/>
              <a:t>widely adopted in the colonies. </a:t>
            </a:r>
            <a:br>
              <a:rPr lang="en-US" dirty="0" smtClean="0"/>
            </a:br>
            <a:r>
              <a:rPr lang="en-US" dirty="0" smtClean="0"/>
              <a:t>They were gradually weakened by later changes.</a:t>
            </a:r>
          </a:p>
          <a:p>
            <a:pPr marL="0" indent="0">
              <a:buNone/>
            </a:pPr>
            <a:r>
              <a:rPr lang="en-US" dirty="0" smtClean="0"/>
              <a:t>Although today they are considered unsuccessful, the New Laws did help protect and liberate many native workers in the New World.</a:t>
            </a:r>
          </a:p>
        </p:txBody>
      </p:sp>
      <p:pic>
        <p:nvPicPr>
          <p:cNvPr id="4" name="Picture 3" descr="Slide9-Leyes_Nuev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2287662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651522" y="38165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3920</TotalTime>
  <Words>311</Words>
  <Application>Microsoft Office PowerPoint</Application>
  <PresentationFormat>On-screen Show (4:3)</PresentationFormat>
  <Paragraphs>38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LIC Presentation template-New</vt:lpstr>
      <vt:lpstr>The Dominican Missionaries in the Spanish Colonial Period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</dc:title>
  <dc:creator>bmartinka</dc:creator>
  <cp:lastModifiedBy>bmartinka</cp:lastModifiedBy>
  <cp:revision>275</cp:revision>
  <dcterms:created xsi:type="dcterms:W3CDTF">2012-07-10T12:39:10Z</dcterms:created>
  <dcterms:modified xsi:type="dcterms:W3CDTF">2013-06-06T18:23:00Z</dcterms:modified>
</cp:coreProperties>
</file>