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4" r:id="rId3"/>
    <p:sldId id="259" r:id="rId4"/>
    <p:sldId id="258" r:id="rId5"/>
    <p:sldId id="257" r:id="rId6"/>
    <p:sldId id="262" r:id="rId7"/>
    <p:sldId id="266" r:id="rId8"/>
    <p:sldId id="261" r:id="rId9"/>
    <p:sldId id="263" r:id="rId10"/>
    <p:sldId id="260"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88345" autoAdjust="0"/>
  </p:normalViewPr>
  <p:slideViewPr>
    <p:cSldViewPr>
      <p:cViewPr varScale="1">
        <p:scale>
          <a:sx n="64" d="100"/>
          <a:sy n="64" d="100"/>
        </p:scale>
        <p:origin x="9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Brainstorm a list of things we might do if we truly modeled our life on Jesus, writing the ideas on the board. Refer to this list throughout the presentation.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the chapter 15 introduction.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what evangelization might mean today, differentiating it from proselytizing by focusing on “witnessing,” not “converting.”(See article 72 from the student </a:t>
            </a:r>
            <a:r>
              <a:rPr lang="en-US" sz="1200" kern="1200" smtClean="0">
                <a:solidFill>
                  <a:schemeClr val="tx1"/>
                </a:solidFill>
                <a:effectLst/>
                <a:latin typeface="+mn-lt"/>
                <a:ea typeface="+mn-ea"/>
                <a:cs typeface="+mn-cs"/>
              </a:rPr>
              <a:t>book.)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72, “Discipleship: The Call to Evangelization,”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John 2:1–11, the account of the wedding at Cana. Point out that in the Gospel of John, this is the very first of Jesus’ signs, or miracles.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69, “Mary: First Disciple of Jesus and Model of Faith,”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question that concludes article</a:t>
            </a:r>
            <a:r>
              <a:rPr lang="en-US" sz="1200" kern="1200" baseline="0" dirty="0" smtClean="0">
                <a:solidFill>
                  <a:schemeClr val="tx1"/>
                </a:solidFill>
                <a:effectLst/>
                <a:latin typeface="+mn-lt"/>
                <a:ea typeface="+mn-ea"/>
                <a:cs typeface="+mn-cs"/>
              </a:rPr>
              <a:t> 69 </a:t>
            </a:r>
            <a:r>
              <a:rPr lang="en-US" sz="1200" kern="1200" dirty="0" smtClean="0">
                <a:solidFill>
                  <a:schemeClr val="tx1"/>
                </a:solidFill>
                <a:effectLst/>
                <a:latin typeface="+mn-lt"/>
                <a:ea typeface="+mn-ea"/>
                <a:cs typeface="+mn-cs"/>
              </a:rPr>
              <a:t>in the student book, “In what way is Mary uniquely suited for her role as a model of faith?”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69, “Mary: First Disciple of Jesus and Model of Faith,”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what aspects of a faith-filled life can help us to resist evil (learning, prayer, community support, sacramental grace, and so 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70, “Discipleship: Resisting Evil, Seeking Forgiveness,”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why we need to admit our sin and what happens when we do (avoid it in the future, recognize who was hurt and make amends, strengthen our sense of dependence on God, and so 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70, “Discipleship: Resisting Evil, Seeking Forgiveness,”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Remind students of Jesus’ parable The Judgment of the Nations (Matthew 25:31–46), with its call to offer care and comfort to those in need.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71, “Discipleship: Concern for the Common Good,”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that Pope Paul VI said, “If you want peace work for justice.“ Discuss the relationship between peace and justice. The next slides show the seven principles.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71, “Discipleship: Concern for the Common Good,”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the last bullet point by suggesting some scenarios where the needs of a more vulnerable family member might receive priority (an infant, a grandparent, a child with a disability).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71, “Discipleship: Concern for the Common Good,”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9</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students whether any of the seven principles surprise them. (See article 71 in the student book.) Ask the question that concludes</a:t>
            </a:r>
            <a:r>
              <a:rPr lang="en-US" sz="1200" kern="1200" baseline="0" dirty="0" smtClean="0">
                <a:solidFill>
                  <a:schemeClr val="tx1"/>
                </a:solidFill>
                <a:effectLst/>
                <a:latin typeface="+mn-lt"/>
                <a:ea typeface="+mn-ea"/>
                <a:cs typeface="+mn-cs"/>
              </a:rPr>
              <a:t> article 71 </a:t>
            </a:r>
            <a:r>
              <a:rPr lang="en-US" sz="1200" kern="1200" dirty="0" smtClean="0">
                <a:solidFill>
                  <a:schemeClr val="tx1"/>
                </a:solidFill>
                <a:effectLst/>
                <a:latin typeface="+mn-lt"/>
                <a:ea typeface="+mn-ea"/>
                <a:cs typeface="+mn-cs"/>
              </a:rPr>
              <a:t>in the student book, “Which of the seven principles of Catholic social teaching do you think most needs to be promoted in your world?”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71, “Discipleship: Concern for the Common Good,”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10</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rPr>
              <a:t>We Respond through a Life of Discipleship</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 </a:t>
            </a:r>
            <a:r>
              <a:rPr lang="en-US" i="1" dirty="0"/>
              <a:t>Jesus Christ: God’s Love Made Visible, </a:t>
            </a:r>
            <a:r>
              <a:rPr lang="en-US" i="1" dirty="0" smtClean="0"/>
              <a:t/>
            </a:r>
            <a:br>
              <a:rPr lang="en-US" i="1" dirty="0" smtClean="0"/>
            </a:br>
            <a:r>
              <a:rPr lang="en-US" i="1" dirty="0" smtClean="0"/>
              <a:t>Second </a:t>
            </a:r>
            <a:r>
              <a:rPr lang="en-US" i="1" dirty="0"/>
              <a:t>Edition</a:t>
            </a:r>
            <a:r>
              <a:rPr lang="en-US" i="1" dirty="0" smtClean="0"/>
              <a:t/>
            </a:r>
            <a:br>
              <a:rPr lang="en-US" i="1" dirty="0" smtClean="0"/>
            </a:br>
            <a:r>
              <a:rPr lang="en-US" dirty="0"/>
              <a:t>Unit 5, Chapter 15</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TX004821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28" y="914400"/>
            <a:ext cx="5333958" cy="762000"/>
          </a:xfrm>
        </p:spPr>
        <p:txBody>
          <a:bodyPr>
            <a:normAutofit/>
          </a:bodyPr>
          <a:lstStyle/>
          <a:p>
            <a:r>
              <a:rPr lang="en-US" dirty="0"/>
              <a:t>Three More Principles</a:t>
            </a:r>
          </a:p>
        </p:txBody>
      </p:sp>
      <p:sp>
        <p:nvSpPr>
          <p:cNvPr id="7" name="Text Placeholder 3"/>
          <p:cNvSpPr>
            <a:spLocks noGrp="1"/>
          </p:cNvSpPr>
          <p:nvPr>
            <p:ph type="body" sz="quarter" idx="4294967295"/>
          </p:nvPr>
        </p:nvSpPr>
        <p:spPr>
          <a:xfrm>
            <a:off x="762000" y="1676400"/>
            <a:ext cx="4684828" cy="3962400"/>
          </a:xfrm>
          <a:prstGeom prst="rect">
            <a:avLst/>
          </a:prstGeom>
        </p:spPr>
        <p:txBody>
          <a:bodyPr>
            <a:normAutofit/>
          </a:bodyPr>
          <a:lstStyle/>
          <a:p>
            <a:r>
              <a:rPr lang="en-US" dirty="0"/>
              <a:t>Workers have a right to a fair wage and to decent working conditions.</a:t>
            </a:r>
          </a:p>
          <a:p>
            <a:r>
              <a:rPr lang="en-US" dirty="0"/>
              <a:t>We must care for one another as brothers and sisters in one global family.</a:t>
            </a:r>
          </a:p>
          <a:p>
            <a:r>
              <a:rPr lang="en-US" dirty="0"/>
              <a:t>We must protect the resources of our planet.</a:t>
            </a:r>
          </a:p>
        </p:txBody>
      </p:sp>
      <p:sp>
        <p:nvSpPr>
          <p:cNvPr id="6" name="TextBox 5"/>
          <p:cNvSpPr txBox="1"/>
          <p:nvPr/>
        </p:nvSpPr>
        <p:spPr bwMode="auto">
          <a:xfrm>
            <a:off x="5714958" y="5555602"/>
            <a:ext cx="2133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Steve </a:t>
            </a:r>
            <a:r>
              <a:rPr lang="en-US" sz="800" dirty="0" err="1">
                <a:solidFill>
                  <a:schemeClr val="bg1">
                    <a:lumMod val="65000"/>
                  </a:schemeClr>
                </a:solidFill>
              </a:rPr>
              <a:t>Froebe</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946624"/>
            <a:ext cx="3072652" cy="46089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1529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0" y="762000"/>
            <a:ext cx="4495800" cy="990600"/>
          </a:xfrm>
        </p:spPr>
        <p:txBody>
          <a:bodyPr>
            <a:normAutofit/>
          </a:bodyPr>
          <a:lstStyle/>
          <a:p>
            <a:r>
              <a:rPr lang="en-US" dirty="0"/>
              <a:t>Evangelization</a:t>
            </a:r>
          </a:p>
        </p:txBody>
      </p:sp>
      <p:sp>
        <p:nvSpPr>
          <p:cNvPr id="7" name="Text Placeholder 3"/>
          <p:cNvSpPr>
            <a:spLocks noGrp="1"/>
          </p:cNvSpPr>
          <p:nvPr>
            <p:ph type="body" sz="quarter" idx="4294967295"/>
          </p:nvPr>
        </p:nvSpPr>
        <p:spPr>
          <a:xfrm>
            <a:off x="4953000" y="1752600"/>
            <a:ext cx="3886200" cy="3962400"/>
          </a:xfrm>
          <a:prstGeom prst="rect">
            <a:avLst/>
          </a:prstGeom>
        </p:spPr>
        <p:txBody>
          <a:bodyPr>
            <a:normAutofit/>
          </a:bodyPr>
          <a:lstStyle/>
          <a:p>
            <a:r>
              <a:rPr lang="en-US" dirty="0"/>
              <a:t>Jesus called his first disciples to evangelize.</a:t>
            </a:r>
          </a:p>
          <a:p>
            <a:r>
              <a:rPr lang="en-US" dirty="0"/>
              <a:t>Jesus has entrusted us with the same mission of evangelization.</a:t>
            </a:r>
          </a:p>
          <a:p>
            <a:r>
              <a:rPr lang="en-US" dirty="0"/>
              <a:t>Our own faithful lives bear witness to the Good News.</a:t>
            </a:r>
          </a:p>
        </p:txBody>
      </p:sp>
      <p:sp>
        <p:nvSpPr>
          <p:cNvPr id="6" name="TextBox 5"/>
          <p:cNvSpPr txBox="1"/>
          <p:nvPr/>
        </p:nvSpPr>
        <p:spPr bwMode="auto">
          <a:xfrm rot="21277946">
            <a:off x="516812" y="5236594"/>
            <a:ext cx="2373915"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Martinan</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8" y="2209800"/>
            <a:ext cx="4237103" cy="28139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12567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7543800" cy="1066800"/>
          </a:xfrm>
        </p:spPr>
        <p:txBody>
          <a:bodyPr>
            <a:normAutofit/>
          </a:bodyPr>
          <a:lstStyle/>
          <a:p>
            <a:r>
              <a:rPr lang="en-US" dirty="0"/>
              <a:t>Being a Disciple</a:t>
            </a:r>
          </a:p>
        </p:txBody>
      </p:sp>
      <p:sp>
        <p:nvSpPr>
          <p:cNvPr id="7" name="Text Placeholder 3"/>
          <p:cNvSpPr>
            <a:spLocks noGrp="1"/>
          </p:cNvSpPr>
          <p:nvPr>
            <p:ph type="body" sz="quarter" idx="4294967295"/>
          </p:nvPr>
        </p:nvSpPr>
        <p:spPr>
          <a:xfrm>
            <a:off x="457200" y="2057400"/>
            <a:ext cx="4572000" cy="3657600"/>
          </a:xfrm>
          <a:prstGeom prst="rect">
            <a:avLst/>
          </a:prstGeom>
        </p:spPr>
        <p:txBody>
          <a:bodyPr>
            <a:normAutofit/>
          </a:bodyPr>
          <a:lstStyle/>
          <a:p>
            <a:r>
              <a:rPr lang="en-US" dirty="0"/>
              <a:t>The word </a:t>
            </a:r>
            <a:r>
              <a:rPr lang="en-US" i="1" dirty="0"/>
              <a:t>disciple</a:t>
            </a:r>
            <a:r>
              <a:rPr lang="en-US" dirty="0"/>
              <a:t> comes from the Latin word meaning </a:t>
            </a:r>
            <a:r>
              <a:rPr lang="en-US" i="1" dirty="0"/>
              <a:t>student.</a:t>
            </a:r>
            <a:endParaRPr lang="en-US" dirty="0"/>
          </a:p>
          <a:p>
            <a:r>
              <a:rPr lang="en-US" dirty="0"/>
              <a:t>Jesus</a:t>
            </a:r>
            <a:r>
              <a:rPr lang="en-US" dirty="0" smtClean="0"/>
              <a:t>’ </a:t>
            </a:r>
            <a:r>
              <a:rPr lang="en-US" dirty="0"/>
              <a:t>disciples learned from all </a:t>
            </a:r>
            <a:r>
              <a:rPr lang="en-US" dirty="0" smtClean="0"/>
              <a:t/>
            </a:r>
            <a:br>
              <a:rPr lang="en-US" dirty="0" smtClean="0"/>
            </a:br>
            <a:r>
              <a:rPr lang="en-US" dirty="0" smtClean="0"/>
              <a:t>of </a:t>
            </a:r>
            <a:r>
              <a:rPr lang="en-US" dirty="0"/>
              <a:t>his words and actions.</a:t>
            </a:r>
          </a:p>
          <a:p>
            <a:r>
              <a:rPr lang="en-US" dirty="0"/>
              <a:t>Jesus</a:t>
            </a:r>
            <a:r>
              <a:rPr lang="en-US" dirty="0" smtClean="0"/>
              <a:t>’ </a:t>
            </a:r>
            <a:r>
              <a:rPr lang="en-US" dirty="0"/>
              <a:t>whole life was a model for living a holy life. </a:t>
            </a:r>
          </a:p>
        </p:txBody>
      </p:sp>
      <p:sp>
        <p:nvSpPr>
          <p:cNvPr id="6" name="TextBox 5"/>
          <p:cNvSpPr txBox="1"/>
          <p:nvPr/>
        </p:nvSpPr>
        <p:spPr bwMode="auto">
          <a:xfrm>
            <a:off x="5105400" y="5181600"/>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MachineHeadz</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2759" y="2514600"/>
            <a:ext cx="3860058" cy="2572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29837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0" y="914400"/>
            <a:ext cx="5257799" cy="838200"/>
          </a:xfrm>
        </p:spPr>
        <p:txBody>
          <a:bodyPr>
            <a:normAutofit/>
          </a:bodyPr>
          <a:lstStyle/>
          <a:p>
            <a:r>
              <a:rPr lang="en-US" dirty="0"/>
              <a:t>Mary: First Disciple </a:t>
            </a:r>
          </a:p>
        </p:txBody>
      </p:sp>
      <p:sp>
        <p:nvSpPr>
          <p:cNvPr id="7" name="Text Placeholder 3"/>
          <p:cNvSpPr>
            <a:spLocks noGrp="1"/>
          </p:cNvSpPr>
          <p:nvPr>
            <p:ph type="body" sz="quarter" idx="4294967295"/>
          </p:nvPr>
        </p:nvSpPr>
        <p:spPr>
          <a:xfrm>
            <a:off x="4648200" y="1752600"/>
            <a:ext cx="4191000" cy="3962400"/>
          </a:xfrm>
          <a:prstGeom prst="rect">
            <a:avLst/>
          </a:prstGeom>
        </p:spPr>
        <p:txBody>
          <a:bodyPr>
            <a:normAutofit/>
          </a:bodyPr>
          <a:lstStyle/>
          <a:p>
            <a:r>
              <a:rPr lang="en-US" dirty="0"/>
              <a:t>Mary was among the first people to believe in Jesus.</a:t>
            </a:r>
          </a:p>
          <a:p>
            <a:r>
              <a:rPr lang="en-US" dirty="0"/>
              <a:t>She followed him as a disciple.</a:t>
            </a:r>
          </a:p>
          <a:p>
            <a:r>
              <a:rPr lang="en-US" dirty="0"/>
              <a:t>Mary “aided the beginnings of the church by her prayers.” </a:t>
            </a:r>
          </a:p>
          <a:p>
            <a:r>
              <a:rPr lang="en-US" dirty="0"/>
              <a:t>Mary is the Mother of all disciples, the Mother of the Church.</a:t>
            </a:r>
          </a:p>
        </p:txBody>
      </p:sp>
      <p:sp>
        <p:nvSpPr>
          <p:cNvPr id="6" name="TextBox 5"/>
          <p:cNvSpPr txBox="1"/>
          <p:nvPr/>
        </p:nvSpPr>
        <p:spPr bwMode="auto">
          <a:xfrm rot="21277946">
            <a:off x="520970" y="5222911"/>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Jorisvo</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27" y="2133600"/>
            <a:ext cx="3970073" cy="28961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83477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7581900" cy="838200"/>
          </a:xfrm>
        </p:spPr>
        <p:txBody>
          <a:bodyPr>
            <a:normAutofit/>
          </a:bodyPr>
          <a:lstStyle/>
          <a:p>
            <a:r>
              <a:rPr lang="en-US" dirty="0"/>
              <a:t>Mary: Model of Faith</a:t>
            </a:r>
          </a:p>
        </p:txBody>
      </p:sp>
      <p:sp>
        <p:nvSpPr>
          <p:cNvPr id="7" name="Text Placeholder 3"/>
          <p:cNvSpPr>
            <a:spLocks noGrp="1"/>
          </p:cNvSpPr>
          <p:nvPr>
            <p:ph type="body" sz="quarter" idx="4294967295"/>
          </p:nvPr>
        </p:nvSpPr>
        <p:spPr>
          <a:xfrm>
            <a:off x="647700" y="1676400"/>
            <a:ext cx="4751990" cy="2895600"/>
          </a:xfrm>
          <a:prstGeom prst="rect">
            <a:avLst/>
          </a:prstGeom>
        </p:spPr>
        <p:txBody>
          <a:bodyPr>
            <a:normAutofit/>
          </a:bodyPr>
          <a:lstStyle/>
          <a:p>
            <a:r>
              <a:rPr lang="en-US" dirty="0"/>
              <a:t>Mary’s faith led her to freely choose to cooperate with God’s plan for our salvation.</a:t>
            </a:r>
          </a:p>
        </p:txBody>
      </p:sp>
      <p:sp>
        <p:nvSpPr>
          <p:cNvPr id="6" name="TextBox 5"/>
          <p:cNvSpPr txBox="1"/>
          <p:nvPr/>
        </p:nvSpPr>
        <p:spPr bwMode="auto">
          <a:xfrm>
            <a:off x="5399690" y="5893712"/>
            <a:ext cx="24384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sedmak</a:t>
            </a:r>
            <a:r>
              <a:rPr lang="en-US" sz="800" dirty="0">
                <a:solidFill>
                  <a:schemeClr val="bg1">
                    <a:lumMod val="65000"/>
                  </a:schemeClr>
                </a:solidFill>
              </a:rPr>
              <a:t> / iStockphoto.com</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793192"/>
            <a:ext cx="3350174" cy="5025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0104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3048000" cy="1219200"/>
          </a:xfrm>
        </p:spPr>
        <p:txBody>
          <a:bodyPr>
            <a:normAutofit/>
          </a:bodyPr>
          <a:lstStyle/>
          <a:p>
            <a:r>
              <a:rPr lang="en-US" dirty="0"/>
              <a:t>Resisting Evil</a:t>
            </a:r>
          </a:p>
        </p:txBody>
      </p:sp>
      <p:sp>
        <p:nvSpPr>
          <p:cNvPr id="7" name="Text Placeholder 3"/>
          <p:cNvSpPr>
            <a:spLocks noGrp="1"/>
          </p:cNvSpPr>
          <p:nvPr>
            <p:ph type="body" sz="quarter" idx="4294967295"/>
          </p:nvPr>
        </p:nvSpPr>
        <p:spPr>
          <a:xfrm>
            <a:off x="838200" y="2209800"/>
            <a:ext cx="3429000" cy="4059621"/>
          </a:xfrm>
          <a:prstGeom prst="rect">
            <a:avLst/>
          </a:prstGeom>
        </p:spPr>
        <p:txBody>
          <a:bodyPr>
            <a:normAutofit/>
          </a:bodyPr>
          <a:lstStyle/>
          <a:p>
            <a:r>
              <a:rPr lang="en-US" dirty="0"/>
              <a:t>Having free will means that we must freely decide for ourselves.</a:t>
            </a:r>
          </a:p>
          <a:p>
            <a:r>
              <a:rPr lang="en-US" dirty="0"/>
              <a:t>Our new life in Christ delivers us from the power of sin.</a:t>
            </a:r>
          </a:p>
          <a:p>
            <a:r>
              <a:rPr lang="en-US" dirty="0"/>
              <a:t>God’s grace makes it easier for us to choose the good and resist evil.</a:t>
            </a:r>
          </a:p>
        </p:txBody>
      </p:sp>
      <p:sp>
        <p:nvSpPr>
          <p:cNvPr id="6" name="TextBox 5"/>
          <p:cNvSpPr txBox="1"/>
          <p:nvPr/>
        </p:nvSpPr>
        <p:spPr bwMode="auto">
          <a:xfrm>
            <a:off x="4267200" y="4233041"/>
            <a:ext cx="17526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diego_cervo</a:t>
            </a:r>
            <a:r>
              <a:rPr lang="en-US" sz="800" dirty="0">
                <a:solidFill>
                  <a:schemeClr val="bg1">
                    <a:lumMod val="65000"/>
                  </a:schemeClr>
                </a:solidFill>
              </a:rPr>
              <a:t> / iStockphoto.com</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7267" y="1053129"/>
            <a:ext cx="4672584" cy="3113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0" y="854439"/>
            <a:ext cx="5334000" cy="1066800"/>
          </a:xfrm>
        </p:spPr>
        <p:txBody>
          <a:bodyPr>
            <a:normAutofit/>
          </a:bodyPr>
          <a:lstStyle/>
          <a:p>
            <a:r>
              <a:rPr lang="en-US" dirty="0"/>
              <a:t>Seeking Forgiveness</a:t>
            </a:r>
          </a:p>
        </p:txBody>
      </p:sp>
      <p:sp>
        <p:nvSpPr>
          <p:cNvPr id="7" name="Text Placeholder 3"/>
          <p:cNvSpPr>
            <a:spLocks noGrp="1"/>
          </p:cNvSpPr>
          <p:nvPr>
            <p:ph type="body" sz="quarter" idx="4294967295"/>
          </p:nvPr>
        </p:nvSpPr>
        <p:spPr>
          <a:xfrm>
            <a:off x="4428344" y="1905000"/>
            <a:ext cx="4114800" cy="3657600"/>
          </a:xfrm>
          <a:prstGeom prst="rect">
            <a:avLst/>
          </a:prstGeom>
        </p:spPr>
        <p:txBody>
          <a:bodyPr>
            <a:normAutofit/>
          </a:bodyPr>
          <a:lstStyle/>
          <a:p>
            <a:r>
              <a:rPr lang="en-US" dirty="0"/>
              <a:t>When we give in to temptation, Jesus teaches us to repent.</a:t>
            </a:r>
          </a:p>
          <a:p>
            <a:r>
              <a:rPr lang="en-US" dirty="0"/>
              <a:t>When we freely admit our sin, God can then truly heal us.</a:t>
            </a:r>
          </a:p>
          <a:p>
            <a:r>
              <a:rPr lang="en-US" dirty="0"/>
              <a:t>The Sacrament of Penance and Reconciliation grants us the gift of God’s pardon.</a:t>
            </a:r>
          </a:p>
        </p:txBody>
      </p:sp>
      <p:sp>
        <p:nvSpPr>
          <p:cNvPr id="6" name="TextBox 5"/>
          <p:cNvSpPr txBox="1"/>
          <p:nvPr/>
        </p:nvSpPr>
        <p:spPr bwMode="auto">
          <a:xfrm>
            <a:off x="412634" y="5142875"/>
            <a:ext cx="2361964"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ejwhite</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695" y="2171075"/>
            <a:ext cx="3717803" cy="2891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9769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653" y="762000"/>
            <a:ext cx="5638147" cy="990600"/>
          </a:xfrm>
        </p:spPr>
        <p:txBody>
          <a:bodyPr>
            <a:normAutofit/>
          </a:bodyPr>
          <a:lstStyle/>
          <a:p>
            <a:r>
              <a:rPr lang="en-US" dirty="0"/>
              <a:t>Concern for the Common Good</a:t>
            </a:r>
          </a:p>
        </p:txBody>
      </p:sp>
      <p:sp>
        <p:nvSpPr>
          <p:cNvPr id="7" name="Text Placeholder 3"/>
          <p:cNvSpPr>
            <a:spLocks noGrp="1"/>
          </p:cNvSpPr>
          <p:nvPr>
            <p:ph type="body" sz="quarter" idx="4294967295"/>
          </p:nvPr>
        </p:nvSpPr>
        <p:spPr>
          <a:xfrm>
            <a:off x="5638800" y="1752600"/>
            <a:ext cx="3200400" cy="3962400"/>
          </a:xfrm>
          <a:prstGeom prst="rect">
            <a:avLst/>
          </a:prstGeom>
        </p:spPr>
        <p:txBody>
          <a:bodyPr>
            <a:normAutofit/>
          </a:bodyPr>
          <a:lstStyle/>
          <a:p>
            <a:r>
              <a:rPr lang="en-US" dirty="0"/>
              <a:t>Our life of Christian discipleship is rooted in a close relationship with Jesus.</a:t>
            </a:r>
          </a:p>
          <a:p>
            <a:r>
              <a:rPr lang="en-US" dirty="0"/>
              <a:t>We recognize Jesus in the vulnerable, and are moved to serve them.</a:t>
            </a:r>
          </a:p>
          <a:p>
            <a:r>
              <a:rPr lang="en-US" dirty="0"/>
              <a:t>Active involvement in the world is a key element of our baptismal call.</a:t>
            </a:r>
          </a:p>
        </p:txBody>
      </p:sp>
      <p:sp>
        <p:nvSpPr>
          <p:cNvPr id="6" name="TextBox 5"/>
          <p:cNvSpPr txBox="1"/>
          <p:nvPr/>
        </p:nvSpPr>
        <p:spPr bwMode="auto">
          <a:xfrm rot="21277946">
            <a:off x="669865" y="5444562"/>
            <a:ext cx="2373915"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Sunitha</a:t>
            </a:r>
            <a:r>
              <a:rPr lang="en-US" sz="800" dirty="0">
                <a:solidFill>
                  <a:schemeClr val="bg1">
                    <a:lumMod val="65000"/>
                  </a:schemeClr>
                </a:solidFill>
              </a:rPr>
              <a:t> Pilli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391" y="2004666"/>
            <a:ext cx="4745788" cy="31769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52251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816414"/>
            <a:ext cx="8077200" cy="533400"/>
          </a:xfrm>
        </p:spPr>
        <p:txBody>
          <a:bodyPr>
            <a:normAutofit/>
          </a:bodyPr>
          <a:lstStyle/>
          <a:p>
            <a:r>
              <a:rPr lang="en-US" dirty="0"/>
              <a:t>Catholic Social Teaching</a:t>
            </a:r>
          </a:p>
        </p:txBody>
      </p:sp>
      <p:sp>
        <p:nvSpPr>
          <p:cNvPr id="7" name="Text Placeholder 3"/>
          <p:cNvSpPr>
            <a:spLocks noGrp="1"/>
          </p:cNvSpPr>
          <p:nvPr>
            <p:ph type="body" sz="quarter" idx="4294967295"/>
          </p:nvPr>
        </p:nvSpPr>
        <p:spPr>
          <a:xfrm>
            <a:off x="1447800" y="1461492"/>
            <a:ext cx="6172200" cy="4298185"/>
          </a:xfrm>
          <a:prstGeom prst="rect">
            <a:avLst/>
          </a:prstGeom>
        </p:spPr>
        <p:txBody>
          <a:bodyPr>
            <a:normAutofit/>
          </a:bodyPr>
          <a:lstStyle/>
          <a:p>
            <a:r>
              <a:rPr lang="en-US" dirty="0"/>
              <a:t>These teachings guide our efforts to create a more just and peaceful world.</a:t>
            </a:r>
          </a:p>
          <a:p>
            <a:r>
              <a:rPr lang="en-US" dirty="0"/>
              <a:t>Seven key principles have emerged as elements of Catholic social teaching.</a:t>
            </a:r>
          </a:p>
        </p:txBody>
      </p:sp>
      <p:sp>
        <p:nvSpPr>
          <p:cNvPr id="6" name="TextBox 5"/>
          <p:cNvSpPr txBox="1"/>
          <p:nvPr/>
        </p:nvSpPr>
        <p:spPr bwMode="auto">
          <a:xfrm rot="21185210">
            <a:off x="2896535" y="6069722"/>
            <a:ext cx="3309101"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Melissa </a:t>
            </a:r>
            <a:r>
              <a:rPr lang="en-US" sz="800" dirty="0" err="1">
                <a:solidFill>
                  <a:schemeClr val="bg1">
                    <a:lumMod val="65000"/>
                  </a:schemeClr>
                </a:solidFill>
              </a:rPr>
              <a:t>Brandes</a:t>
            </a:r>
            <a:r>
              <a:rPr lang="en-US" sz="800" dirty="0">
                <a:solidFill>
                  <a:schemeClr val="bg1">
                    <a:lumMod val="65000"/>
                  </a:schemeClr>
                </a:solidFill>
              </a:rPr>
              <a:t> / Shutterstock.com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4011" y="3105238"/>
            <a:ext cx="4149177" cy="27661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4662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5029200" cy="762000"/>
          </a:xfrm>
        </p:spPr>
        <p:txBody>
          <a:bodyPr>
            <a:normAutofit/>
          </a:bodyPr>
          <a:lstStyle/>
          <a:p>
            <a:r>
              <a:rPr lang="en-US" dirty="0"/>
              <a:t>Some Key Principles </a:t>
            </a:r>
          </a:p>
        </p:txBody>
      </p:sp>
      <p:sp>
        <p:nvSpPr>
          <p:cNvPr id="7" name="Text Placeholder 3"/>
          <p:cNvSpPr>
            <a:spLocks noGrp="1"/>
          </p:cNvSpPr>
          <p:nvPr>
            <p:ph type="body" sz="quarter" idx="4294967295"/>
          </p:nvPr>
        </p:nvSpPr>
        <p:spPr>
          <a:xfrm>
            <a:off x="876258" y="1371600"/>
            <a:ext cx="4000542" cy="3657600"/>
          </a:xfrm>
          <a:prstGeom prst="rect">
            <a:avLst/>
          </a:prstGeom>
        </p:spPr>
        <p:txBody>
          <a:bodyPr>
            <a:normAutofit/>
          </a:bodyPr>
          <a:lstStyle/>
          <a:p>
            <a:r>
              <a:rPr lang="en-US" dirty="0"/>
              <a:t>All human life is sacred. </a:t>
            </a:r>
          </a:p>
          <a:p>
            <a:r>
              <a:rPr lang="en-US" dirty="0"/>
              <a:t>We must be concerned about the common good of all.</a:t>
            </a:r>
          </a:p>
          <a:p>
            <a:r>
              <a:rPr lang="en-US" dirty="0"/>
              <a:t>All have a right to life’s basic needs, and we have a duty to protect those rights.</a:t>
            </a:r>
          </a:p>
          <a:p>
            <a:r>
              <a:rPr lang="en-US" dirty="0"/>
              <a:t>The needs of those who are poor must have first priority. </a:t>
            </a:r>
          </a:p>
        </p:txBody>
      </p:sp>
      <p:sp>
        <p:nvSpPr>
          <p:cNvPr id="6" name="TextBox 5"/>
          <p:cNvSpPr txBox="1"/>
          <p:nvPr/>
        </p:nvSpPr>
        <p:spPr bwMode="auto">
          <a:xfrm>
            <a:off x="5135963" y="5422944"/>
            <a:ext cx="3066393"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annedde / iStockphoto.com</a:t>
            </a:r>
            <a:endParaRPr lang="en-US" sz="800" dirty="0">
              <a:solidFill>
                <a:schemeClr val="bg1">
                  <a:lumMod val="65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2163" y="1763146"/>
            <a:ext cx="3174797" cy="35576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8707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907</TotalTime>
  <Words>892</Words>
  <Application>Microsoft Office PowerPoint</Application>
  <PresentationFormat>On-screen Show (4:3)</PresentationFormat>
  <Paragraphs>92</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LIC Presentation template</vt:lpstr>
      <vt:lpstr>We Respond through a Life of Discipleship</vt:lpstr>
      <vt:lpstr>Being a Disciple</vt:lpstr>
      <vt:lpstr>Mary: First Disciple </vt:lpstr>
      <vt:lpstr>Mary: Model of Faith</vt:lpstr>
      <vt:lpstr>Resisting Evil</vt:lpstr>
      <vt:lpstr>Seeking Forgiveness</vt:lpstr>
      <vt:lpstr>Concern for the Common Good</vt:lpstr>
      <vt:lpstr>Catholic Social Teaching</vt:lpstr>
      <vt:lpstr>Some Key Principles </vt:lpstr>
      <vt:lpstr>Three More Principles</vt:lpstr>
      <vt:lpstr>Evangelization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103</cp:revision>
  <dcterms:created xsi:type="dcterms:W3CDTF">2011-01-10T17:35:40Z</dcterms:created>
  <dcterms:modified xsi:type="dcterms:W3CDTF">2015-03-05T19:58:23Z</dcterms:modified>
</cp:coreProperties>
</file>