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70" r:id="rId12"/>
    <p:sldId id="266" r:id="rId13"/>
    <p:sldId id="273" r:id="rId14"/>
    <p:sldId id="267" r:id="rId15"/>
    <p:sldId id="272" r:id="rId16"/>
    <p:sldId id="268" r:id="rId17"/>
    <p:sldId id="271"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200">
          <p15:clr>
            <a:srgbClr val="A4A3A4"/>
          </p15:clr>
        </p15:guide>
        <p15:guide id="2" pos="2880">
          <p15:clr>
            <a:srgbClr val="A4A3A4"/>
          </p15:clr>
        </p15:guide>
        <p15:guide id="3" pos="129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32B3"/>
    <a:srgbClr val="4D3ACF"/>
    <a:srgbClr val="C80000"/>
    <a:srgbClr val="009F00"/>
    <a:srgbClr val="823EC1"/>
    <a:srgbClr val="3BA4CF"/>
    <a:srgbClr val="332082"/>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9" autoAdjust="0"/>
    <p:restoredTop sz="69310" autoAdjust="0"/>
  </p:normalViewPr>
  <p:slideViewPr>
    <p:cSldViewPr>
      <p:cViewPr varScale="1">
        <p:scale>
          <a:sx n="54" d="100"/>
          <a:sy n="54" d="100"/>
        </p:scale>
        <p:origin x="132" y="60"/>
      </p:cViewPr>
      <p:guideLst>
        <p:guide orient="horz" pos="1200"/>
        <p:guide pos="2880"/>
        <p:guide pos="1296"/>
      </p:guideLst>
    </p:cSldViewPr>
  </p:slideViewPr>
  <p:outlineViewPr>
    <p:cViewPr>
      <p:scale>
        <a:sx n="75" d="100"/>
        <a:sy n="75"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206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58581FD-550E-4F26-B0B7-EB647264ACAF}" type="slidenum">
              <a:rPr lang="en-US"/>
              <a:pPr>
                <a:defRPr/>
              </a:pPr>
              <a:t>‹#›</a:t>
            </a:fld>
            <a:endParaRPr lang="en-US"/>
          </a:p>
        </p:txBody>
      </p:sp>
    </p:spTree>
    <p:extLst>
      <p:ext uri="{BB962C8B-B14F-4D97-AF65-F5344CB8AC3E}">
        <p14:creationId xmlns:p14="http://schemas.microsoft.com/office/powerpoint/2010/main" val="24575007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9476184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0B4F004F-5D48-4167-B5FF-2634688929CF}" type="slidenum">
              <a:rPr lang="en-US" smtClean="0"/>
              <a:pPr/>
              <a:t>10</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smtClean="0"/>
              <a:t>This slide and the next three introduce students to apologetics. As this could be a difficult topic for some students, additional information can be found at </a:t>
            </a:r>
            <a:r>
              <a:rPr lang="en-US" i="1" smtClean="0"/>
              <a:t>en.wikipedia.org/wiki/Apologetics.</a:t>
            </a:r>
          </a:p>
        </p:txBody>
      </p:sp>
    </p:spTree>
    <p:extLst>
      <p:ext uri="{BB962C8B-B14F-4D97-AF65-F5344CB8AC3E}">
        <p14:creationId xmlns:p14="http://schemas.microsoft.com/office/powerpoint/2010/main" val="2055233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endParaRPr lang="en-US" i="1" smtClean="0"/>
          </a:p>
        </p:txBody>
      </p:sp>
    </p:spTree>
    <p:extLst>
      <p:ext uri="{BB962C8B-B14F-4D97-AF65-F5344CB8AC3E}">
        <p14:creationId xmlns:p14="http://schemas.microsoft.com/office/powerpoint/2010/main" val="41469985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217A96C0-24E7-4C09-BCDC-D2C1AF33D808}" type="slidenum">
              <a:rPr lang="en-US" smtClean="0"/>
              <a:pPr/>
              <a:t>12</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smtClean="0"/>
              <a:t>Helping the students to understand and relate to these logical arguments for God is important. Very likely many students have thoughts about these concepts already but not in these specific words. </a:t>
            </a:r>
          </a:p>
        </p:txBody>
      </p:sp>
    </p:spTree>
    <p:extLst>
      <p:ext uri="{BB962C8B-B14F-4D97-AF65-F5344CB8AC3E}">
        <p14:creationId xmlns:p14="http://schemas.microsoft.com/office/powerpoint/2010/main" val="37042052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6B86BED-AD35-4C53-B924-87F3B821DE4F}" type="slidenum">
              <a:rPr lang="en-US" smtClean="0"/>
              <a:pPr/>
              <a:t>13</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smtClean="0"/>
              <a:t>Helping the students to understand and relate to these logical arguments for God is important. Very likely many students have thoughts about these concepts already but not in these specific words. </a:t>
            </a:r>
          </a:p>
        </p:txBody>
      </p:sp>
    </p:spTree>
    <p:extLst>
      <p:ext uri="{BB962C8B-B14F-4D97-AF65-F5344CB8AC3E}">
        <p14:creationId xmlns:p14="http://schemas.microsoft.com/office/powerpoint/2010/main" val="2486001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250898ED-AA6A-460A-B685-E3807A2AC97A}" type="slidenum">
              <a:rPr lang="en-US" smtClean="0"/>
              <a:pPr/>
              <a:t>14</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i="1" smtClean="0"/>
          </a:p>
        </p:txBody>
      </p:sp>
    </p:spTree>
    <p:extLst>
      <p:ext uri="{BB962C8B-B14F-4D97-AF65-F5344CB8AC3E}">
        <p14:creationId xmlns:p14="http://schemas.microsoft.com/office/powerpoint/2010/main" val="17379273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en-US" i="1" smtClean="0"/>
          </a:p>
          <a:p>
            <a:endParaRPr lang="en-US" smtClean="0"/>
          </a:p>
        </p:txBody>
      </p:sp>
    </p:spTree>
    <p:extLst>
      <p:ext uri="{BB962C8B-B14F-4D97-AF65-F5344CB8AC3E}">
        <p14:creationId xmlns:p14="http://schemas.microsoft.com/office/powerpoint/2010/main" val="29350673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AA6F2C69-8BA2-4FB2-9302-DAEAD06AA9C1}" type="slidenum">
              <a:rPr lang="en-US" smtClean="0"/>
              <a:pPr/>
              <a:t>16</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smtClean="0"/>
              <a:t>This slide introduces the essential concept of the Incarnation. This will be expanded upon in greater depth later. At this point it is important that the students understand that though the five previous methods of revelation are extremely important, the fullest Revelation of God is Jesus Christ. The students may have an incomplete answer to the question posed, but it can be used now to gauge prior knowledge and to begin to make the connection that to know Jesus is to know the Father. See John 14:8</a:t>
            </a:r>
            <a:r>
              <a:rPr lang="en-US" smtClean="0">
                <a:cs typeface="Arial" charset="0"/>
              </a:rPr>
              <a:t>–</a:t>
            </a:r>
            <a:r>
              <a:rPr lang="en-US" smtClean="0"/>
              <a:t>14. </a:t>
            </a:r>
          </a:p>
        </p:txBody>
      </p:sp>
    </p:spTree>
    <p:extLst>
      <p:ext uri="{BB962C8B-B14F-4D97-AF65-F5344CB8AC3E}">
        <p14:creationId xmlns:p14="http://schemas.microsoft.com/office/powerpoint/2010/main" val="27788187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4DF2AB35-DE45-49AE-9AB3-2A5C0E7B71EF}" type="slidenum">
              <a:rPr lang="en-US" sz="1200"/>
              <a:pPr algn="r"/>
              <a:t>17</a:t>
            </a:fld>
            <a:endParaRPr lang="en-US"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813617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EF453B36-6F5C-402F-9D8D-CDB9A994B156}" type="slidenum">
              <a:rPr lang="en-US" smtClean="0"/>
              <a:pPr/>
              <a:t>2</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smtClean="0"/>
              <a:t>An introduction to what God desires from humans and why God chooses to reveal Himself to us. </a:t>
            </a:r>
          </a:p>
        </p:txBody>
      </p:sp>
    </p:spTree>
    <p:extLst>
      <p:ext uri="{BB962C8B-B14F-4D97-AF65-F5344CB8AC3E}">
        <p14:creationId xmlns:p14="http://schemas.microsoft.com/office/powerpoint/2010/main" val="835552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B7CF4565-0C10-475C-AB6E-FBD75C27279F}" type="slidenum">
              <a:rPr lang="en-US" smtClean="0"/>
              <a:pPr/>
              <a:t>3</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r>
              <a:rPr lang="en-US" smtClean="0"/>
              <a:t>Often people speak of searching for and then “finding” God.  In reality, God, out of his desire for deep, loving, communion with us, is relentlessly seeking every individual person, </a:t>
            </a:r>
            <a:r>
              <a:rPr lang="en-US" i="1" smtClean="0"/>
              <a:t>even if he or she is not aware of this seeking by God</a:t>
            </a:r>
            <a:r>
              <a:rPr lang="en-US" smtClean="0"/>
              <a:t>. Thus, whenever we “find” God, it is because God is already revealing Himself to us in many ways throughout all of time. The answer to the second question is illustrated on the subsequent slides. </a:t>
            </a:r>
          </a:p>
        </p:txBody>
      </p:sp>
    </p:spTree>
    <p:extLst>
      <p:ext uri="{BB962C8B-B14F-4D97-AF65-F5344CB8AC3E}">
        <p14:creationId xmlns:p14="http://schemas.microsoft.com/office/powerpoint/2010/main" val="1403129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5341F7F8-25A2-4480-B28C-AA9113955A7A}" type="slidenum">
              <a:rPr lang="en-US" smtClean="0"/>
              <a:pPr/>
              <a:t>4</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en-US" dirty="0" smtClean="0"/>
              <a:t>This slide presents the five types of revelation that will be expanded on in subsequent slides. It might be </a:t>
            </a:r>
            <a:r>
              <a:rPr lang="en-US" dirty="0" smtClean="0"/>
              <a:t>interesting</a:t>
            </a:r>
            <a:r>
              <a:rPr lang="en-US" baseline="0" dirty="0" smtClean="0"/>
              <a:t> </a:t>
            </a:r>
            <a:r>
              <a:rPr lang="en-US" dirty="0" smtClean="0"/>
              <a:t>to </a:t>
            </a:r>
            <a:r>
              <a:rPr lang="en-US" dirty="0" smtClean="0"/>
              <a:t>have the students, individually or in groups, draw their own “image” for each. The slide is currently set to reveal “types” of revelation prior to showing the images to better facilitate this exercise. </a:t>
            </a:r>
          </a:p>
        </p:txBody>
      </p:sp>
    </p:spTree>
    <p:extLst>
      <p:ext uri="{BB962C8B-B14F-4D97-AF65-F5344CB8AC3E}">
        <p14:creationId xmlns:p14="http://schemas.microsoft.com/office/powerpoint/2010/main" val="4063200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0101E07-2D44-4B51-9FF7-D1ABBA72E3B0}" type="slidenum">
              <a:rPr lang="en-US" smtClean="0"/>
              <a:pPr/>
              <a:t>5</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r>
              <a:rPr lang="en-US" dirty="0" smtClean="0"/>
              <a:t>Reflection questions that students can write, discuss with a partner, and then share with large </a:t>
            </a:r>
            <a:r>
              <a:rPr lang="en-US" smtClean="0"/>
              <a:t>group</a:t>
            </a:r>
            <a:r>
              <a:rPr lang="en-US" smtClean="0"/>
              <a:t>.</a:t>
            </a:r>
            <a:endParaRPr lang="en-US" dirty="0" smtClean="0"/>
          </a:p>
        </p:txBody>
      </p:sp>
    </p:spTree>
    <p:extLst>
      <p:ext uri="{BB962C8B-B14F-4D97-AF65-F5344CB8AC3E}">
        <p14:creationId xmlns:p14="http://schemas.microsoft.com/office/powerpoint/2010/main" val="114480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8135A475-7D44-4833-9AA5-B98DE36E1FA0}" type="slidenum">
              <a:rPr lang="en-US" smtClean="0"/>
              <a:pPr/>
              <a:t>6</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lnSpc>
                <a:spcPct val="90000"/>
              </a:lnSpc>
            </a:pPr>
            <a:r>
              <a:rPr lang="en-US" smtClean="0"/>
              <a:t>A good song to illustrate this theme is “More Than This,” by Peter Gabriel.</a:t>
            </a:r>
          </a:p>
          <a:p>
            <a:pPr eaLnBrk="1" hangingPunct="1">
              <a:lnSpc>
                <a:spcPct val="90000"/>
              </a:lnSpc>
            </a:pPr>
            <a:r>
              <a:rPr lang="en-US" smtClean="0"/>
              <a:t>Rights and other information about song is found at </a:t>
            </a:r>
            <a:r>
              <a:rPr lang="en-US" i="1" smtClean="0"/>
              <a:t>www.petergabriel.com/discography/track/More_Than_This/1452.</a:t>
            </a:r>
            <a:r>
              <a:rPr lang="en-US" smtClean="0"/>
              <a:t> Part of the song can also be streamed from this site. </a:t>
            </a:r>
          </a:p>
          <a:p>
            <a:pPr>
              <a:lnSpc>
                <a:spcPct val="90000"/>
              </a:lnSpc>
            </a:pPr>
            <a:r>
              <a:rPr lang="en-US" smtClean="0"/>
              <a:t>The refrain is: </a:t>
            </a:r>
          </a:p>
          <a:p>
            <a:pPr>
              <a:lnSpc>
                <a:spcPct val="90000"/>
              </a:lnSpc>
            </a:pPr>
            <a:r>
              <a:rPr lang="en-US" i="1" smtClean="0"/>
              <a:t>So much more than this; There is something out there</a:t>
            </a:r>
          </a:p>
          <a:p>
            <a:pPr>
              <a:lnSpc>
                <a:spcPct val="90000"/>
              </a:lnSpc>
            </a:pPr>
            <a:r>
              <a:rPr lang="en-US" i="1" smtClean="0"/>
              <a:t>More than this it’s coming through</a:t>
            </a:r>
          </a:p>
          <a:p>
            <a:pPr>
              <a:lnSpc>
                <a:spcPct val="90000"/>
              </a:lnSpc>
            </a:pPr>
            <a:r>
              <a:rPr lang="en-US" i="1" smtClean="0"/>
              <a:t>More than this; I stand alone and so connected….</a:t>
            </a:r>
          </a:p>
          <a:p>
            <a:pPr>
              <a:lnSpc>
                <a:spcPct val="90000"/>
              </a:lnSpc>
            </a:pPr>
            <a:r>
              <a:rPr lang="en-US" i="1" smtClean="0"/>
              <a:t>Much more than this</a:t>
            </a:r>
          </a:p>
          <a:p>
            <a:pPr>
              <a:lnSpc>
                <a:spcPct val="90000"/>
              </a:lnSpc>
            </a:pPr>
            <a:r>
              <a:rPr lang="en-US" i="1" smtClean="0"/>
              <a:t>Way beyond imagination</a:t>
            </a:r>
          </a:p>
          <a:p>
            <a:pPr>
              <a:lnSpc>
                <a:spcPct val="90000"/>
              </a:lnSpc>
            </a:pPr>
            <a:r>
              <a:rPr lang="en-US" i="1" smtClean="0"/>
              <a:t>Much more than this </a:t>
            </a:r>
          </a:p>
          <a:p>
            <a:pPr>
              <a:lnSpc>
                <a:spcPct val="90000"/>
              </a:lnSpc>
            </a:pPr>
            <a:r>
              <a:rPr lang="en-US" i="1" smtClean="0"/>
              <a:t>Beyond the stars.</a:t>
            </a:r>
          </a:p>
          <a:p>
            <a:pPr eaLnBrk="1" hangingPunct="1">
              <a:lnSpc>
                <a:spcPct val="90000"/>
              </a:lnSpc>
            </a:pPr>
            <a:r>
              <a:rPr lang="en-US" smtClean="0"/>
              <a:t>This lyric talks about the sense that there is more than what we find in the material world with our five senses. It does not name or explain the “more.” </a:t>
            </a:r>
          </a:p>
          <a:p>
            <a:pPr eaLnBrk="1" hangingPunct="1">
              <a:lnSpc>
                <a:spcPct val="90000"/>
              </a:lnSpc>
            </a:pPr>
            <a:r>
              <a:rPr lang="en-US" smtClean="0"/>
              <a:t>The “How do you find God finding you” icon appears throughout. This can be a time to pause for the students to write or share orally on this reflective question as it relates to the specific form of revelation discussed on the slide. </a:t>
            </a:r>
          </a:p>
        </p:txBody>
      </p:sp>
    </p:spTree>
    <p:extLst>
      <p:ext uri="{BB962C8B-B14F-4D97-AF65-F5344CB8AC3E}">
        <p14:creationId xmlns:p14="http://schemas.microsoft.com/office/powerpoint/2010/main" val="651283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7084FDC-F7EF-4439-A842-3BABFA1656F5}" type="slidenum">
              <a:rPr lang="en-US" smtClean="0"/>
              <a:pPr/>
              <a:t>7</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smtClean="0"/>
              <a:t>Inspiration from the Holy Spirit means that the writers expressed the truth of God’s salvation message and the reader of the Bible can understand this truth. Thus the Bible, a written document from a specific time period, is a living document as the Holy Spirit continues to guide readers in understanding its truths. </a:t>
            </a:r>
          </a:p>
        </p:txBody>
      </p:sp>
    </p:spTree>
    <p:extLst>
      <p:ext uri="{BB962C8B-B14F-4D97-AF65-F5344CB8AC3E}">
        <p14:creationId xmlns:p14="http://schemas.microsoft.com/office/powerpoint/2010/main" val="3861544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F7EDEDF-002B-4537-A54C-42CE0E05A81B}" type="slidenum">
              <a:rPr lang="en-US" smtClean="0"/>
              <a:pPr/>
              <a:t>8</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smtClean="0"/>
              <a:t>An interesting exercise would be to use a concordance and find Bible passages using key words such as </a:t>
            </a:r>
            <a:r>
              <a:rPr lang="en-US" i="1" smtClean="0"/>
              <a:t>neighbor, self, self-love, body,</a:t>
            </a:r>
            <a:r>
              <a:rPr lang="en-US" smtClean="0"/>
              <a:t> and similar terms to see what the Scriptures say about these “four objects.” </a:t>
            </a:r>
          </a:p>
        </p:txBody>
      </p:sp>
    </p:spTree>
    <p:extLst>
      <p:ext uri="{BB962C8B-B14F-4D97-AF65-F5344CB8AC3E}">
        <p14:creationId xmlns:p14="http://schemas.microsoft.com/office/powerpoint/2010/main" val="3350954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263F8C5C-F776-400C-A8B1-CCA585D94176}" type="slidenum">
              <a:rPr lang="en-US" smtClean="0"/>
              <a:pPr/>
              <a:t>9</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smtClean="0"/>
              <a:t>The images on this slide show the “range” of creation from the macro to the micro. It might be interesting to discuss the parts of creation that fit size-wise between the macro and micro. </a:t>
            </a:r>
          </a:p>
        </p:txBody>
      </p:sp>
    </p:spTree>
    <p:extLst>
      <p:ext uri="{BB962C8B-B14F-4D97-AF65-F5344CB8AC3E}">
        <p14:creationId xmlns:p14="http://schemas.microsoft.com/office/powerpoint/2010/main" val="974556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024A207-0B70-4E52-A17C-4B6B8759AEC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3174DD-0A7C-4E43-A7F1-A9352066A8B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4B3152-2CAA-489E-A4B9-B4E234702B7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CEE17C-6592-4397-BE61-CD2759F9437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CF74B11-1131-47BF-A1EA-20D3CFFE54D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B283B3-1FBD-4CC0-B434-8093E88EEE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00AC500-17B0-4036-80A3-1CE26918236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7FA712A-49ED-4D2B-8F49-A0DD56050A9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ACA38F2-15D0-4478-A507-BE90CD0F104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0D61A4-7BC0-4D69-A5A0-886F0554C69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0CD283-E662-481B-A841-356D642A2AF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2C0EEE4-B1FF-4A42-9919-29548DB518B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6" descr="OpeningSlide_2810.jpg                                          00000032DISK_IMG                       8EF45680:"/>
          <p:cNvPicPr>
            <a:picLocks noChangeAspect="1" noChangeArrowheads="1"/>
          </p:cNvPicPr>
          <p:nvPr/>
        </p:nvPicPr>
        <p:blipFill>
          <a:blip r:embed="rId3" cstate="print"/>
          <a:srcRect/>
          <a:stretch>
            <a:fillRect/>
          </a:stretch>
        </p:blipFill>
        <p:spPr bwMode="auto">
          <a:xfrm>
            <a:off x="0" y="0"/>
            <a:ext cx="9145588" cy="6859588"/>
          </a:xfrm>
          <a:prstGeom prst="rect">
            <a:avLst/>
          </a:prstGeom>
          <a:noFill/>
          <a:ln w="9525">
            <a:noFill/>
            <a:miter lim="800000"/>
            <a:headEnd/>
            <a:tailEnd/>
          </a:ln>
        </p:spPr>
      </p:pic>
      <p:sp>
        <p:nvSpPr>
          <p:cNvPr id="2051" name="Rectangle 2"/>
          <p:cNvSpPr>
            <a:spLocks noGrp="1" noChangeArrowheads="1"/>
          </p:cNvSpPr>
          <p:nvPr>
            <p:ph type="ctrTitle"/>
          </p:nvPr>
        </p:nvSpPr>
        <p:spPr>
          <a:xfrm>
            <a:off x="685800" y="1981200"/>
            <a:ext cx="7772400" cy="1470025"/>
          </a:xfrm>
        </p:spPr>
        <p:txBody>
          <a:bodyPr/>
          <a:lstStyle/>
          <a:p>
            <a:pPr eaLnBrk="1" hangingPunct="1"/>
            <a:r>
              <a:rPr lang="en-US" b="1" smtClean="0">
                <a:solidFill>
                  <a:schemeClr val="bg1"/>
                </a:solidFill>
              </a:rPr>
              <a:t>Finding God &amp; Being Found by God</a:t>
            </a:r>
            <a:endParaRPr lang="en-US" smtClean="0"/>
          </a:p>
        </p:txBody>
      </p:sp>
      <p:sp>
        <p:nvSpPr>
          <p:cNvPr id="2052" name="Text Box 6"/>
          <p:cNvSpPr txBox="1">
            <a:spLocks noChangeArrowheads="1"/>
          </p:cNvSpPr>
          <p:nvPr/>
        </p:nvSpPr>
        <p:spPr bwMode="auto">
          <a:xfrm>
            <a:off x="7658100" y="6019800"/>
            <a:ext cx="1524000" cy="214313"/>
          </a:xfrm>
          <a:prstGeom prst="rect">
            <a:avLst/>
          </a:prstGeom>
          <a:noFill/>
          <a:ln w="9525">
            <a:noFill/>
            <a:miter lim="800000"/>
            <a:headEnd/>
            <a:tailEnd/>
          </a:ln>
        </p:spPr>
        <p:txBody>
          <a:bodyPr>
            <a:spAutoFit/>
          </a:bodyPr>
          <a:lstStyle/>
          <a:p>
            <a:r>
              <a:rPr lang="en-US" sz="800">
                <a:solidFill>
                  <a:schemeClr val="bg2"/>
                </a:solidFill>
              </a:rPr>
              <a:t>Document #: TX001070</a:t>
            </a:r>
          </a:p>
        </p:txBody>
      </p:sp>
      <p:sp>
        <p:nvSpPr>
          <p:cNvPr id="2053" name="TextBox 5"/>
          <p:cNvSpPr txBox="1">
            <a:spLocks noChangeArrowheads="1"/>
          </p:cNvSpPr>
          <p:nvPr/>
        </p:nvSpPr>
        <p:spPr bwMode="auto">
          <a:xfrm>
            <a:off x="914400" y="3962400"/>
            <a:ext cx="7315200" cy="473075"/>
          </a:xfrm>
          <a:prstGeom prst="rect">
            <a:avLst/>
          </a:prstGeom>
          <a:noFill/>
          <a:ln w="9525">
            <a:noFill/>
            <a:miter lim="800000"/>
            <a:headEnd/>
            <a:tailEnd/>
          </a:ln>
        </p:spPr>
        <p:txBody>
          <a:bodyPr>
            <a:spAutoFit/>
          </a:bodyPr>
          <a:lstStyle/>
          <a:p>
            <a:pPr algn="ctr"/>
            <a:endParaRPr lang="en-US" sz="2500" dirty="0"/>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8"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11270" name="Text Box 11"/>
          <p:cNvSpPr txBox="1">
            <a:spLocks noChangeArrowheads="1"/>
          </p:cNvSpPr>
          <p:nvPr/>
        </p:nvSpPr>
        <p:spPr bwMode="auto">
          <a:xfrm>
            <a:off x="6324600" y="5486400"/>
            <a:ext cx="2209800" cy="641350"/>
          </a:xfrm>
          <a:prstGeom prst="rect">
            <a:avLst/>
          </a:prstGeom>
          <a:noFill/>
          <a:ln w="9525">
            <a:noFill/>
            <a:miter lim="800000"/>
            <a:headEnd/>
            <a:tailEnd/>
          </a:ln>
        </p:spPr>
        <p:txBody>
          <a:bodyPr>
            <a:spAutoFit/>
          </a:bodyPr>
          <a:lstStyle/>
          <a:p>
            <a:pPr>
              <a:spcBef>
                <a:spcPct val="50000"/>
              </a:spcBef>
            </a:pPr>
            <a:r>
              <a:rPr lang="en-US" b="1">
                <a:solidFill>
                  <a:srgbClr val="332082"/>
                </a:solidFill>
              </a:rPr>
              <a:t>How do you find God finding you?</a:t>
            </a:r>
            <a:r>
              <a:rPr lang="en-US">
                <a:solidFill>
                  <a:srgbClr val="0070C0"/>
                </a:solidFill>
              </a:rPr>
              <a:t> </a:t>
            </a:r>
          </a:p>
        </p:txBody>
      </p:sp>
      <p:sp>
        <p:nvSpPr>
          <p:cNvPr id="11273" name="AutoShape 9"/>
          <p:cNvSpPr>
            <a:spLocks noChangeArrowheads="1"/>
          </p:cNvSpPr>
          <p:nvPr/>
        </p:nvSpPr>
        <p:spPr bwMode="auto">
          <a:xfrm>
            <a:off x="1219200" y="5638800"/>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332082">
              <a:alpha val="16078"/>
            </a:srgbClr>
          </a:solidFill>
          <a:ln w="9525">
            <a:noFill/>
            <a:miter lim="800000"/>
            <a:headEnd/>
            <a:tailEnd/>
          </a:ln>
        </p:spPr>
        <p:txBody>
          <a:bodyPr wrap="none" anchor="ctr"/>
          <a:lstStyle/>
          <a:p>
            <a:endParaRPr lang="en-US"/>
          </a:p>
        </p:txBody>
      </p:sp>
      <p:pic>
        <p:nvPicPr>
          <p:cNvPr id="11269" name="Picture 10" descr="Priest(lr).jpg                                                 00000026DISK_IMG                       8EF45680:"/>
          <p:cNvPicPr>
            <a:picLocks noChangeAspect="1" noChangeArrowheads="1"/>
          </p:cNvPicPr>
          <p:nvPr/>
        </p:nvPicPr>
        <p:blipFill>
          <a:blip r:embed="rId4" cstate="print"/>
          <a:srcRect/>
          <a:stretch>
            <a:fillRect/>
          </a:stretch>
        </p:blipFill>
        <p:spPr bwMode="auto">
          <a:xfrm>
            <a:off x="5867400" y="1143000"/>
            <a:ext cx="2690813" cy="4038600"/>
          </a:xfrm>
          <a:prstGeom prst="rect">
            <a:avLst/>
          </a:prstGeom>
          <a:noFill/>
          <a:ln w="9525">
            <a:noFill/>
            <a:miter lim="800000"/>
            <a:headEnd/>
            <a:tailEnd/>
          </a:ln>
        </p:spPr>
      </p:pic>
      <p:sp>
        <p:nvSpPr>
          <p:cNvPr id="17414" name="Text Box 6"/>
          <p:cNvSpPr txBox="1">
            <a:spLocks noChangeArrowheads="1"/>
          </p:cNvSpPr>
          <p:nvPr/>
        </p:nvSpPr>
        <p:spPr bwMode="auto">
          <a:xfrm>
            <a:off x="1219200" y="2057400"/>
            <a:ext cx="5181600" cy="3824288"/>
          </a:xfrm>
          <a:prstGeom prst="rect">
            <a:avLst/>
          </a:prstGeom>
          <a:noFill/>
          <a:ln w="9525">
            <a:noFill/>
            <a:miter lim="800000"/>
            <a:headEnd/>
            <a:tailEnd/>
          </a:ln>
        </p:spPr>
        <p:txBody>
          <a:bodyPr>
            <a:spAutoFit/>
          </a:bodyPr>
          <a:lstStyle/>
          <a:p>
            <a:pPr marL="282575" indent="-282575">
              <a:lnSpc>
                <a:spcPct val="114000"/>
              </a:lnSpc>
              <a:spcBef>
                <a:spcPct val="50000"/>
              </a:spcBef>
              <a:buFont typeface="Times" charset="0"/>
              <a:buChar char="•"/>
            </a:pPr>
            <a:r>
              <a:rPr lang="en-US" sz="2000"/>
              <a:t>During the Middle Ages, especially during the 12</a:t>
            </a:r>
            <a:r>
              <a:rPr lang="en-US" sz="2000" baseline="30000"/>
              <a:t>th</a:t>
            </a:r>
            <a:r>
              <a:rPr lang="en-US" sz="2000"/>
              <a:t>, 13</a:t>
            </a:r>
            <a:r>
              <a:rPr lang="en-US" sz="2000" baseline="30000"/>
              <a:t>th</a:t>
            </a:r>
            <a:r>
              <a:rPr lang="en-US" sz="2000"/>
              <a:t>, and 14</a:t>
            </a:r>
            <a:r>
              <a:rPr lang="en-US" sz="2000" baseline="30000"/>
              <a:t>th</a:t>
            </a:r>
            <a:r>
              <a:rPr lang="en-US" sz="2000"/>
              <a:t> centuries, new ways of proving the existence of God emerged.</a:t>
            </a:r>
          </a:p>
          <a:p>
            <a:pPr marL="282575" indent="-282575">
              <a:lnSpc>
                <a:spcPct val="114000"/>
              </a:lnSpc>
              <a:spcBef>
                <a:spcPct val="50000"/>
              </a:spcBef>
              <a:buFont typeface="Times" charset="0"/>
              <a:buChar char="•"/>
            </a:pPr>
            <a:r>
              <a:rPr lang="en-US" sz="2000"/>
              <a:t>Great thinkers held that humans could use their minds and logically develop “converging and convincing arguments” (</a:t>
            </a:r>
            <a:r>
              <a:rPr lang="en-US" sz="2000" i="1"/>
              <a:t>CCC,</a:t>
            </a:r>
            <a:r>
              <a:rPr lang="en-US" sz="2000"/>
              <a:t> no. 31) to attain truth and certainty about God and the human experience. </a:t>
            </a:r>
          </a:p>
          <a:p>
            <a:pPr marL="282575" indent="-282575">
              <a:lnSpc>
                <a:spcPct val="114000"/>
              </a:lnSpc>
              <a:spcBef>
                <a:spcPct val="50000"/>
              </a:spcBef>
            </a:pPr>
            <a:endParaRPr lang="en-US"/>
          </a:p>
        </p:txBody>
      </p:sp>
      <p:sp>
        <p:nvSpPr>
          <p:cNvPr id="11271" name="Text Box 10"/>
          <p:cNvSpPr txBox="1">
            <a:spLocks noChangeArrowheads="1"/>
          </p:cNvSpPr>
          <p:nvPr/>
        </p:nvSpPr>
        <p:spPr bwMode="auto">
          <a:xfrm>
            <a:off x="6934200" y="5164138"/>
            <a:ext cx="1325563" cy="169862"/>
          </a:xfrm>
          <a:prstGeom prst="rect">
            <a:avLst/>
          </a:prstGeom>
          <a:noFill/>
          <a:ln w="9525">
            <a:noFill/>
            <a:miter lim="800000"/>
            <a:headEnd/>
            <a:tailEnd/>
          </a:ln>
        </p:spPr>
        <p:txBody>
          <a:bodyPr>
            <a:spAutoFit/>
          </a:bodyPr>
          <a:lstStyle/>
          <a:p>
            <a:pPr>
              <a:spcBef>
                <a:spcPct val="50000"/>
              </a:spcBef>
            </a:pPr>
            <a:r>
              <a:rPr lang="en-US" sz="500"/>
              <a:t>® Monika Wisniewska/Shutterstock.com </a:t>
            </a:r>
          </a:p>
        </p:txBody>
      </p:sp>
      <p:sp>
        <p:nvSpPr>
          <p:cNvPr id="11272" name="TextBox 4"/>
          <p:cNvSpPr txBox="1">
            <a:spLocks noChangeArrowheads="1"/>
          </p:cNvSpPr>
          <p:nvPr/>
        </p:nvSpPr>
        <p:spPr bwMode="auto">
          <a:xfrm>
            <a:off x="914400" y="1103313"/>
            <a:ext cx="7848600" cy="946150"/>
          </a:xfrm>
          <a:prstGeom prst="rect">
            <a:avLst/>
          </a:prstGeom>
          <a:noFill/>
          <a:ln w="9525">
            <a:noFill/>
            <a:miter lim="800000"/>
            <a:headEnd/>
            <a:tailEnd/>
          </a:ln>
        </p:spPr>
        <p:txBody>
          <a:bodyPr>
            <a:spAutoFit/>
          </a:bodyPr>
          <a:lstStyle/>
          <a:p>
            <a:pPr>
              <a:spcBef>
                <a:spcPct val="50000"/>
              </a:spcBef>
            </a:pPr>
            <a:r>
              <a:rPr lang="en-US" sz="2800" b="1"/>
              <a:t>Encountering God Through </a:t>
            </a:r>
          </a:p>
          <a:p>
            <a:r>
              <a:rPr lang="en-US" sz="2800" b="1"/>
              <a:t>                 </a:t>
            </a:r>
            <a:r>
              <a:rPr lang="en-US" sz="2800" b="1">
                <a:solidFill>
                  <a:srgbClr val="332082"/>
                </a:solidFill>
              </a:rPr>
              <a:t>Thought and Reason</a:t>
            </a:r>
            <a:endParaRPr lang="en-US" sz="2800" b="1">
              <a:solidFill>
                <a:srgbClr val="0070C0"/>
              </a:solidFil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7414">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17414">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11273"/>
                                        </p:tgtEl>
                                        <p:attrNameLst>
                                          <p:attrName>style.visibility</p:attrName>
                                        </p:attrNameLst>
                                      </p:cBhvr>
                                      <p:to>
                                        <p:strVal val="visible"/>
                                      </p:to>
                                    </p:set>
                                    <p:anim calcmode="lin" valueType="num">
                                      <p:cBhvr additive="base">
                                        <p:cTn id="14" dur="500" fill="hold"/>
                                        <p:tgtEl>
                                          <p:spTgt spid="11273"/>
                                        </p:tgtEl>
                                        <p:attrNameLst>
                                          <p:attrName>ppt_x</p:attrName>
                                        </p:attrNameLst>
                                      </p:cBhvr>
                                      <p:tavLst>
                                        <p:tav tm="0">
                                          <p:val>
                                            <p:strVal val="0-#ppt_w/2"/>
                                          </p:val>
                                        </p:tav>
                                        <p:tav tm="100000">
                                          <p:val>
                                            <p:strVal val="#ppt_x"/>
                                          </p:val>
                                        </p:tav>
                                      </p:tavLst>
                                    </p:anim>
                                    <p:anim calcmode="lin" valueType="num">
                                      <p:cBhvr additive="base">
                                        <p:cTn id="15" dur="500" fill="hold"/>
                                        <p:tgtEl>
                                          <p:spTgt spid="11273"/>
                                        </p:tgtEl>
                                        <p:attrNameLst>
                                          <p:attrName>ppt_y</p:attrName>
                                        </p:attrNameLst>
                                      </p:cBhvr>
                                      <p:tavLst>
                                        <p:tav tm="0">
                                          <p:val>
                                            <p:strVal val="#ppt_y"/>
                                          </p:val>
                                        </p:tav>
                                        <p:tav tm="100000">
                                          <p:val>
                                            <p:strVal val="#ppt_y"/>
                                          </p:val>
                                        </p:tav>
                                      </p:tavLst>
                                    </p:anim>
                                  </p:childTnLst>
                                </p:cTn>
                              </p:par>
                            </p:childTnLst>
                          </p:cTn>
                        </p:par>
                        <p:par>
                          <p:cTn id="16" fill="hold">
                            <p:stCondLst>
                              <p:cond delay="500"/>
                            </p:stCondLst>
                            <p:childTnLst>
                              <p:par>
                                <p:cTn id="17" presetID="59932672" presetClass="entr" presetSubtype="59944064" fill="hold" grpId="0" nodeType="afterEffect">
                                  <p:stCondLst>
                                    <p:cond delay="0"/>
                                  </p:stCondLst>
                                  <p:childTnLst>
                                    <p:set>
                                      <p:cBhvr>
                                        <p:cTn id="18" dur="1" fill="hold">
                                          <p:stCondLst>
                                            <p:cond delay="499"/>
                                          </p:stCondLst>
                                        </p:cTn>
                                        <p:tgtEl>
                                          <p:spTgt spid="11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autoUpdateAnimBg="0"/>
      <p:bldP spid="11273" grpId="0" animBg="1"/>
      <p:bldP spid="17414" grpId="0" build="p" autoUpdateAnimBg="0"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7"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12291" name="TextBox 4"/>
          <p:cNvSpPr txBox="1">
            <a:spLocks noChangeArrowheads="1"/>
          </p:cNvSpPr>
          <p:nvPr/>
        </p:nvSpPr>
        <p:spPr bwMode="auto">
          <a:xfrm>
            <a:off x="914400" y="1111250"/>
            <a:ext cx="7848600" cy="946150"/>
          </a:xfrm>
          <a:prstGeom prst="rect">
            <a:avLst/>
          </a:prstGeom>
          <a:noFill/>
          <a:ln w="9525">
            <a:noFill/>
            <a:miter lim="800000"/>
            <a:headEnd/>
            <a:tailEnd/>
          </a:ln>
        </p:spPr>
        <p:txBody>
          <a:bodyPr>
            <a:spAutoFit/>
          </a:bodyPr>
          <a:lstStyle/>
          <a:p>
            <a:pPr>
              <a:spcBef>
                <a:spcPct val="50000"/>
              </a:spcBef>
            </a:pPr>
            <a:r>
              <a:rPr lang="en-US" sz="2800" b="1"/>
              <a:t>Saint Anselm of Canterbury’s </a:t>
            </a:r>
            <a:br>
              <a:rPr lang="en-US" sz="2800" b="1"/>
            </a:br>
            <a:r>
              <a:rPr lang="en-US" sz="2800" b="1"/>
              <a:t>Proof for the Existence of God</a:t>
            </a:r>
          </a:p>
        </p:txBody>
      </p:sp>
      <p:sp>
        <p:nvSpPr>
          <p:cNvPr id="12292" name="Text Box 9"/>
          <p:cNvSpPr txBox="1">
            <a:spLocks noChangeArrowheads="1"/>
          </p:cNvSpPr>
          <p:nvPr/>
        </p:nvSpPr>
        <p:spPr bwMode="auto">
          <a:xfrm>
            <a:off x="3962400" y="2438400"/>
            <a:ext cx="4343400" cy="2482850"/>
          </a:xfrm>
          <a:prstGeom prst="rect">
            <a:avLst/>
          </a:prstGeom>
          <a:noFill/>
          <a:ln w="9525">
            <a:noFill/>
            <a:miter lim="800000"/>
            <a:headEnd/>
            <a:tailEnd/>
          </a:ln>
        </p:spPr>
        <p:txBody>
          <a:bodyPr>
            <a:spAutoFit/>
          </a:bodyPr>
          <a:lstStyle/>
          <a:p>
            <a:pPr marL="282575" lvl="1" indent="-285750">
              <a:lnSpc>
                <a:spcPct val="114000"/>
              </a:lnSpc>
              <a:spcBef>
                <a:spcPct val="50000"/>
              </a:spcBef>
              <a:buFont typeface="Times" charset="0"/>
              <a:buChar char="•"/>
            </a:pPr>
            <a:r>
              <a:rPr lang="en-US" sz="2000"/>
              <a:t>God is “that than which nothing greater can be thought.”</a:t>
            </a:r>
          </a:p>
          <a:p>
            <a:pPr marL="282575" lvl="1" indent="-285750">
              <a:lnSpc>
                <a:spcPct val="114000"/>
              </a:lnSpc>
              <a:spcBef>
                <a:spcPct val="50000"/>
              </a:spcBef>
              <a:buFont typeface="Times" charset="0"/>
              <a:buChar char="•"/>
            </a:pPr>
            <a:r>
              <a:rPr lang="en-US" sz="2000"/>
              <a:t>It is greater to exist in reality than to exist merely in the mind. </a:t>
            </a:r>
          </a:p>
          <a:p>
            <a:pPr marL="282575" lvl="1" indent="-285750">
              <a:lnSpc>
                <a:spcPct val="114000"/>
              </a:lnSpc>
              <a:spcBef>
                <a:spcPct val="50000"/>
              </a:spcBef>
              <a:buFont typeface="Times" charset="0"/>
              <a:buChar char="•"/>
            </a:pPr>
            <a:r>
              <a:rPr lang="en-US" sz="2000"/>
              <a:t>Then God must exist in reality, not in mind and understanding only. </a:t>
            </a:r>
          </a:p>
        </p:txBody>
      </p:sp>
      <p:sp>
        <p:nvSpPr>
          <p:cNvPr id="12293" name="Text Box 10"/>
          <p:cNvSpPr txBox="1">
            <a:spLocks noChangeArrowheads="1"/>
          </p:cNvSpPr>
          <p:nvPr/>
        </p:nvSpPr>
        <p:spPr bwMode="auto">
          <a:xfrm>
            <a:off x="1143000" y="5334000"/>
            <a:ext cx="2514600" cy="244475"/>
          </a:xfrm>
          <a:prstGeom prst="rect">
            <a:avLst/>
          </a:prstGeom>
          <a:noFill/>
          <a:ln w="9525">
            <a:noFill/>
            <a:miter lim="800000"/>
            <a:headEnd/>
            <a:tailEnd/>
          </a:ln>
        </p:spPr>
        <p:txBody>
          <a:bodyPr>
            <a:spAutoFit/>
          </a:bodyPr>
          <a:lstStyle/>
          <a:p>
            <a:pPr>
              <a:spcBef>
                <a:spcPct val="50000"/>
              </a:spcBef>
            </a:pPr>
            <a:r>
              <a:rPr lang="en-US" sz="1000"/>
              <a:t>Saint Anselm of Canterbury (1033</a:t>
            </a:r>
            <a:r>
              <a:rPr lang="en-US" sz="1000">
                <a:cs typeface="Arial" charset="0"/>
              </a:rPr>
              <a:t>–</a:t>
            </a:r>
            <a:r>
              <a:rPr lang="en-US" sz="1000"/>
              <a:t>1109)</a:t>
            </a:r>
          </a:p>
        </p:txBody>
      </p:sp>
      <p:sp>
        <p:nvSpPr>
          <p:cNvPr id="12294" name="Text Box 10"/>
          <p:cNvSpPr txBox="1">
            <a:spLocks noChangeArrowheads="1"/>
          </p:cNvSpPr>
          <p:nvPr/>
        </p:nvSpPr>
        <p:spPr bwMode="auto">
          <a:xfrm rot="-5400000">
            <a:off x="486569" y="4753769"/>
            <a:ext cx="990600" cy="169862"/>
          </a:xfrm>
          <a:prstGeom prst="rect">
            <a:avLst/>
          </a:prstGeom>
          <a:noFill/>
          <a:ln w="9525">
            <a:noFill/>
            <a:miter lim="800000"/>
            <a:headEnd/>
            <a:tailEnd/>
          </a:ln>
        </p:spPr>
        <p:txBody>
          <a:bodyPr>
            <a:spAutoFit/>
          </a:bodyPr>
          <a:lstStyle/>
          <a:p>
            <a:pPr>
              <a:spcBef>
                <a:spcPct val="50000"/>
              </a:spcBef>
            </a:pPr>
            <a:r>
              <a:rPr lang="en-US" sz="500"/>
              <a:t>Image in public domain</a:t>
            </a:r>
          </a:p>
        </p:txBody>
      </p:sp>
      <p:pic>
        <p:nvPicPr>
          <p:cNvPr id="12295" name="Picture 8" descr="Anselm_of_Canterbury.jpg"/>
          <p:cNvPicPr>
            <a:picLocks noChangeAspect="1"/>
          </p:cNvPicPr>
          <p:nvPr/>
        </p:nvPicPr>
        <p:blipFill>
          <a:blip r:embed="rId4" cstate="print"/>
          <a:srcRect/>
          <a:stretch>
            <a:fillRect/>
          </a:stretch>
        </p:blipFill>
        <p:spPr bwMode="auto">
          <a:xfrm>
            <a:off x="1066800" y="2362200"/>
            <a:ext cx="2690813" cy="2955925"/>
          </a:xfrm>
          <a:prstGeom prst="rect">
            <a:avLst/>
          </a:prstGeom>
          <a:noFill/>
          <a:ln w="9525">
            <a:noFill/>
            <a:miter lim="800000"/>
            <a:headEnd/>
            <a:tailEnd/>
          </a:ln>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13315" name="TextBox 4"/>
          <p:cNvSpPr txBox="1">
            <a:spLocks noChangeArrowheads="1"/>
          </p:cNvSpPr>
          <p:nvPr/>
        </p:nvSpPr>
        <p:spPr bwMode="auto">
          <a:xfrm>
            <a:off x="914400" y="1103313"/>
            <a:ext cx="5943600" cy="946150"/>
          </a:xfrm>
          <a:prstGeom prst="rect">
            <a:avLst/>
          </a:prstGeom>
          <a:noFill/>
          <a:ln w="9525">
            <a:noFill/>
            <a:miter lim="800000"/>
            <a:headEnd/>
            <a:tailEnd/>
          </a:ln>
        </p:spPr>
        <p:txBody>
          <a:bodyPr>
            <a:spAutoFit/>
          </a:bodyPr>
          <a:lstStyle/>
          <a:p>
            <a:pPr>
              <a:spcBef>
                <a:spcPct val="50000"/>
              </a:spcBef>
            </a:pPr>
            <a:r>
              <a:rPr lang="en-US" sz="2800" b="1"/>
              <a:t>Saint Thomas Aquinas’s </a:t>
            </a:r>
            <a:br>
              <a:rPr lang="en-US" sz="2800" b="1"/>
            </a:br>
            <a:r>
              <a:rPr lang="en-US" sz="2800" b="1"/>
              <a:t>Five Proofs for Existence of God</a:t>
            </a:r>
          </a:p>
        </p:txBody>
      </p:sp>
      <p:sp>
        <p:nvSpPr>
          <p:cNvPr id="13316" name="Text Box 5"/>
          <p:cNvSpPr txBox="1">
            <a:spLocks noChangeArrowheads="1"/>
          </p:cNvSpPr>
          <p:nvPr/>
        </p:nvSpPr>
        <p:spPr bwMode="auto">
          <a:xfrm>
            <a:off x="914400" y="5486400"/>
            <a:ext cx="2209800" cy="244475"/>
          </a:xfrm>
          <a:prstGeom prst="rect">
            <a:avLst/>
          </a:prstGeom>
          <a:noFill/>
          <a:ln w="9525">
            <a:noFill/>
            <a:miter lim="800000"/>
            <a:headEnd/>
            <a:tailEnd/>
          </a:ln>
        </p:spPr>
        <p:txBody>
          <a:bodyPr>
            <a:spAutoFit/>
          </a:bodyPr>
          <a:lstStyle/>
          <a:p>
            <a:pPr>
              <a:spcBef>
                <a:spcPct val="50000"/>
              </a:spcBef>
            </a:pPr>
            <a:r>
              <a:rPr lang="en-US" sz="1000"/>
              <a:t>Saint Thomas Aquinas (1224</a:t>
            </a:r>
            <a:r>
              <a:rPr lang="en-US" sz="1000">
                <a:cs typeface="Arial" charset="0"/>
              </a:rPr>
              <a:t>–</a:t>
            </a:r>
            <a:r>
              <a:rPr lang="en-US" sz="1000"/>
              <a:t>1274)</a:t>
            </a:r>
          </a:p>
        </p:txBody>
      </p:sp>
      <p:sp>
        <p:nvSpPr>
          <p:cNvPr id="13317" name="Text Box 6"/>
          <p:cNvSpPr txBox="1">
            <a:spLocks noChangeArrowheads="1"/>
          </p:cNvSpPr>
          <p:nvPr/>
        </p:nvSpPr>
        <p:spPr bwMode="auto">
          <a:xfrm>
            <a:off x="3352800" y="2479675"/>
            <a:ext cx="4648200" cy="2678113"/>
          </a:xfrm>
          <a:prstGeom prst="rect">
            <a:avLst/>
          </a:prstGeom>
          <a:noFill/>
          <a:ln w="9525">
            <a:noFill/>
            <a:miter lim="800000"/>
            <a:headEnd/>
            <a:tailEnd/>
          </a:ln>
        </p:spPr>
        <p:txBody>
          <a:bodyPr>
            <a:spAutoFit/>
          </a:bodyPr>
          <a:lstStyle/>
          <a:p>
            <a:pPr marL="282575" indent="-282575">
              <a:lnSpc>
                <a:spcPct val="114000"/>
              </a:lnSpc>
              <a:spcBef>
                <a:spcPct val="50000"/>
              </a:spcBef>
              <a:buFont typeface="Arial" charset="0"/>
              <a:buChar char="•"/>
            </a:pPr>
            <a:r>
              <a:rPr lang="en-US" sz="2000" b="1"/>
              <a:t>First Mover</a:t>
            </a:r>
            <a:r>
              <a:rPr lang="en-US" sz="2000"/>
              <a:t> – everything moves in the universe; something started the motion. The </a:t>
            </a:r>
            <a:r>
              <a:rPr lang="en-US" sz="2000" b="1"/>
              <a:t>First Mover</a:t>
            </a:r>
            <a:r>
              <a:rPr lang="en-US" sz="2000"/>
              <a:t> is God. </a:t>
            </a:r>
          </a:p>
          <a:p>
            <a:pPr marL="282575" indent="-282575">
              <a:lnSpc>
                <a:spcPct val="114000"/>
              </a:lnSpc>
              <a:spcBef>
                <a:spcPct val="50000"/>
              </a:spcBef>
              <a:buFont typeface="Arial" charset="0"/>
              <a:buChar char="•"/>
            </a:pPr>
            <a:r>
              <a:rPr lang="en-US" sz="2000" b="1"/>
              <a:t>Causality </a:t>
            </a:r>
            <a:r>
              <a:rPr lang="en-US" sz="2000"/>
              <a:t>– everything is caused by something else, but there must be an </a:t>
            </a:r>
            <a:r>
              <a:rPr lang="en-US" sz="2000" b="1"/>
              <a:t>Ultimate or First Cause.</a:t>
            </a:r>
            <a:r>
              <a:rPr lang="en-US" sz="2000"/>
              <a:t> This </a:t>
            </a:r>
            <a:r>
              <a:rPr lang="en-US" sz="2000" b="1"/>
              <a:t>First Cause</a:t>
            </a:r>
            <a:r>
              <a:rPr lang="en-US" sz="2000"/>
              <a:t> is God.</a:t>
            </a:r>
          </a:p>
        </p:txBody>
      </p:sp>
      <p:sp>
        <p:nvSpPr>
          <p:cNvPr id="13318" name="Text Box 10"/>
          <p:cNvSpPr txBox="1">
            <a:spLocks noChangeArrowheads="1"/>
          </p:cNvSpPr>
          <p:nvPr/>
        </p:nvSpPr>
        <p:spPr bwMode="auto">
          <a:xfrm rot="-5400000">
            <a:off x="-258762" y="4144962"/>
            <a:ext cx="2362200" cy="168275"/>
          </a:xfrm>
          <a:prstGeom prst="rect">
            <a:avLst/>
          </a:prstGeom>
          <a:noFill/>
          <a:ln w="9525">
            <a:noFill/>
            <a:miter lim="800000"/>
            <a:headEnd/>
            <a:tailEnd/>
          </a:ln>
        </p:spPr>
        <p:txBody>
          <a:bodyPr>
            <a:spAutoFit/>
          </a:bodyPr>
          <a:lstStyle/>
          <a:p>
            <a:pPr>
              <a:spcBef>
                <a:spcPct val="50000"/>
              </a:spcBef>
            </a:pPr>
            <a:r>
              <a:rPr lang="en-US" sz="500"/>
              <a:t>Image in public domain</a:t>
            </a:r>
          </a:p>
        </p:txBody>
      </p:sp>
      <p:pic>
        <p:nvPicPr>
          <p:cNvPr id="13319" name="Picture 7" descr="Saint_Thomas_Aquinas.jpg"/>
          <p:cNvPicPr>
            <a:picLocks noChangeAspect="1"/>
          </p:cNvPicPr>
          <p:nvPr/>
        </p:nvPicPr>
        <p:blipFill>
          <a:blip r:embed="rId4" cstate="print"/>
          <a:srcRect/>
          <a:stretch>
            <a:fillRect/>
          </a:stretch>
        </p:blipFill>
        <p:spPr bwMode="auto">
          <a:xfrm>
            <a:off x="990600" y="2286000"/>
            <a:ext cx="2133600" cy="3149600"/>
          </a:xfrm>
          <a:prstGeom prst="rect">
            <a:avLst/>
          </a:prstGeom>
          <a:noFill/>
          <a:ln w="9525">
            <a:noFill/>
            <a:miter lim="800000"/>
            <a:headEnd/>
            <a:tailEnd/>
          </a:ln>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6"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14339" name="TextBox 4"/>
          <p:cNvSpPr txBox="1">
            <a:spLocks noChangeArrowheads="1"/>
          </p:cNvSpPr>
          <p:nvPr/>
        </p:nvSpPr>
        <p:spPr bwMode="auto">
          <a:xfrm>
            <a:off x="904875" y="1066800"/>
            <a:ext cx="8162925" cy="366713"/>
          </a:xfrm>
          <a:prstGeom prst="rect">
            <a:avLst/>
          </a:prstGeom>
          <a:noFill/>
          <a:ln w="9525">
            <a:noFill/>
            <a:miter lim="800000"/>
            <a:headEnd/>
            <a:tailEnd/>
          </a:ln>
        </p:spPr>
        <p:txBody>
          <a:bodyPr>
            <a:spAutoFit/>
          </a:bodyPr>
          <a:lstStyle/>
          <a:p>
            <a:pPr>
              <a:spcBef>
                <a:spcPct val="50000"/>
              </a:spcBef>
            </a:pPr>
            <a:r>
              <a:rPr lang="en-US" b="1"/>
              <a:t>Saint Thomas Aquinas’s Five Proofs for Existence of God (cont.) </a:t>
            </a:r>
          </a:p>
        </p:txBody>
      </p:sp>
      <p:sp>
        <p:nvSpPr>
          <p:cNvPr id="14340" name="Text Box 6"/>
          <p:cNvSpPr txBox="1">
            <a:spLocks noChangeArrowheads="1"/>
          </p:cNvSpPr>
          <p:nvPr/>
        </p:nvSpPr>
        <p:spPr bwMode="auto">
          <a:xfrm>
            <a:off x="1219200" y="1600200"/>
            <a:ext cx="6858000" cy="3525838"/>
          </a:xfrm>
          <a:prstGeom prst="rect">
            <a:avLst/>
          </a:prstGeom>
          <a:noFill/>
          <a:ln w="9525">
            <a:noFill/>
            <a:miter lim="800000"/>
            <a:headEnd/>
            <a:tailEnd/>
          </a:ln>
        </p:spPr>
        <p:txBody>
          <a:bodyPr>
            <a:spAutoFit/>
          </a:bodyPr>
          <a:lstStyle/>
          <a:p>
            <a:pPr marL="282575" indent="-282575">
              <a:lnSpc>
                <a:spcPct val="114000"/>
              </a:lnSpc>
              <a:spcBef>
                <a:spcPct val="50000"/>
              </a:spcBef>
              <a:buFont typeface="Arial" charset="0"/>
              <a:buChar char="•"/>
            </a:pPr>
            <a:r>
              <a:rPr lang="en-US" sz="2000" b="1"/>
              <a:t>Contingency</a:t>
            </a:r>
            <a:r>
              <a:rPr lang="en-US" sz="2000"/>
              <a:t> – humans cannot exist without a </a:t>
            </a:r>
            <a:r>
              <a:rPr lang="en-US" sz="2000" b="1"/>
              <a:t>Necessary Being</a:t>
            </a:r>
            <a:r>
              <a:rPr lang="en-US" sz="2000"/>
              <a:t> who creates all but is not created. This </a:t>
            </a:r>
            <a:r>
              <a:rPr lang="en-US" sz="2000" b="1"/>
              <a:t>Necessary Being</a:t>
            </a:r>
            <a:r>
              <a:rPr lang="en-US" sz="2000"/>
              <a:t> is God. </a:t>
            </a:r>
          </a:p>
          <a:p>
            <a:pPr marL="282575" indent="-282575">
              <a:lnSpc>
                <a:spcPct val="114000"/>
              </a:lnSpc>
              <a:spcBef>
                <a:spcPct val="50000"/>
              </a:spcBef>
              <a:buFont typeface="Arial" charset="0"/>
              <a:buChar char="•"/>
            </a:pPr>
            <a:r>
              <a:rPr lang="en-US" sz="2000" b="1"/>
              <a:t>Perfection</a:t>
            </a:r>
            <a:r>
              <a:rPr lang="en-US" sz="2000"/>
              <a:t> – we know perfection because there is one all-perfect being, God. </a:t>
            </a:r>
            <a:r>
              <a:rPr lang="en-US" sz="2000" b="1"/>
              <a:t>All-perfect God</a:t>
            </a:r>
            <a:r>
              <a:rPr lang="en-US" sz="2000"/>
              <a:t> sets the infinite standards for wisdom and truth. </a:t>
            </a:r>
          </a:p>
          <a:p>
            <a:pPr marL="282575" indent="-282575">
              <a:lnSpc>
                <a:spcPct val="114000"/>
              </a:lnSpc>
              <a:spcBef>
                <a:spcPct val="50000"/>
              </a:spcBef>
              <a:buFont typeface="Arial" charset="0"/>
              <a:buChar char="•"/>
            </a:pPr>
            <a:r>
              <a:rPr lang="en-US" sz="2000" b="1"/>
              <a:t>Intelligent Being </a:t>
            </a:r>
            <a:r>
              <a:rPr lang="en-US" sz="2000"/>
              <a:t>– there is a remarkable order to all of creation. Because of this order, an intelligent designer must be behind the universe. This </a:t>
            </a:r>
            <a:r>
              <a:rPr lang="en-US" sz="2000" b="1"/>
              <a:t>Designer</a:t>
            </a:r>
            <a:r>
              <a:rPr lang="en-US" sz="2000"/>
              <a:t> is God. </a:t>
            </a:r>
          </a:p>
        </p:txBody>
      </p:sp>
      <p:sp>
        <p:nvSpPr>
          <p:cNvPr id="14341" name="Text Box 11"/>
          <p:cNvSpPr txBox="1">
            <a:spLocks noChangeArrowheads="1"/>
          </p:cNvSpPr>
          <p:nvPr/>
        </p:nvSpPr>
        <p:spPr bwMode="auto">
          <a:xfrm>
            <a:off x="5943600" y="5257800"/>
            <a:ext cx="2743200" cy="641350"/>
          </a:xfrm>
          <a:prstGeom prst="rect">
            <a:avLst/>
          </a:prstGeom>
          <a:noFill/>
          <a:ln w="9525">
            <a:noFill/>
            <a:miter lim="800000"/>
            <a:headEnd/>
            <a:tailEnd/>
          </a:ln>
        </p:spPr>
        <p:txBody>
          <a:bodyPr>
            <a:spAutoFit/>
          </a:bodyPr>
          <a:lstStyle/>
          <a:p>
            <a:pPr>
              <a:spcBef>
                <a:spcPct val="50000"/>
              </a:spcBef>
            </a:pPr>
            <a:r>
              <a:rPr lang="en-US" b="1">
                <a:solidFill>
                  <a:srgbClr val="C00000"/>
                </a:solidFill>
              </a:rPr>
              <a:t>With which of these do you most identify?</a:t>
            </a:r>
            <a:endParaRPr lang="en-US">
              <a:solidFill>
                <a:srgbClr val="C00000"/>
              </a:solidFill>
            </a:endParaRPr>
          </a:p>
        </p:txBody>
      </p:sp>
      <p:sp>
        <p:nvSpPr>
          <p:cNvPr id="14343" name="AutoShape 7"/>
          <p:cNvSpPr>
            <a:spLocks noChangeArrowheads="1"/>
          </p:cNvSpPr>
          <p:nvPr/>
        </p:nvSpPr>
        <p:spPr bwMode="auto">
          <a:xfrm>
            <a:off x="838200" y="5410200"/>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80000">
              <a:alpha val="16078"/>
            </a:srgbClr>
          </a:solidFill>
          <a:ln w="9525">
            <a:noFill/>
            <a:miter lim="800000"/>
            <a:headEnd/>
            <a:tailEnd/>
          </a:ln>
        </p:spPr>
        <p:txBody>
          <a:bodyPr wrap="none" anchor="ctr"/>
          <a:lstStyle/>
          <a:p>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43"/>
                                        </p:tgtEl>
                                        <p:attrNameLst>
                                          <p:attrName>style.visibility</p:attrName>
                                        </p:attrNameLst>
                                      </p:cBhvr>
                                      <p:to>
                                        <p:strVal val="visible"/>
                                      </p:to>
                                    </p:set>
                                    <p:anim calcmode="lin" valueType="num">
                                      <p:cBhvr additive="base">
                                        <p:cTn id="7" dur="500" fill="hold"/>
                                        <p:tgtEl>
                                          <p:spTgt spid="14343"/>
                                        </p:tgtEl>
                                        <p:attrNameLst>
                                          <p:attrName>ppt_x</p:attrName>
                                        </p:attrNameLst>
                                      </p:cBhvr>
                                      <p:tavLst>
                                        <p:tav tm="0">
                                          <p:val>
                                            <p:strVal val="0-#ppt_w/2"/>
                                          </p:val>
                                        </p:tav>
                                        <p:tav tm="100000">
                                          <p:val>
                                            <p:strVal val="#ppt_x"/>
                                          </p:val>
                                        </p:tav>
                                      </p:tavLst>
                                    </p:anim>
                                    <p:anim calcmode="lin" valueType="num">
                                      <p:cBhvr additive="base">
                                        <p:cTn id="8" dur="500" fill="hold"/>
                                        <p:tgtEl>
                                          <p:spTgt spid="14343"/>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59933824" presetClass="entr" presetSubtype="60264576" fill="hold" grpId="0" nodeType="afterEffect">
                                  <p:stCondLst>
                                    <p:cond delay="0"/>
                                  </p:stCondLst>
                                  <p:childTnLst>
                                    <p:set>
                                      <p:cBhvr>
                                        <p:cTn id="11" dur="1" fill="hold">
                                          <p:stCondLst>
                                            <p:cond delay="499"/>
                                          </p:stCondLst>
                                        </p:cTn>
                                        <p:tgtEl>
                                          <p:spTgt spid="14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autoUpdateAnimBg="0"/>
      <p:bldP spid="1434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7"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15363" name="TextBox 4"/>
          <p:cNvSpPr txBox="1">
            <a:spLocks noChangeArrowheads="1"/>
          </p:cNvSpPr>
          <p:nvPr/>
        </p:nvSpPr>
        <p:spPr bwMode="auto">
          <a:xfrm>
            <a:off x="914400" y="1103313"/>
            <a:ext cx="7848600" cy="946150"/>
          </a:xfrm>
          <a:prstGeom prst="rect">
            <a:avLst/>
          </a:prstGeom>
          <a:noFill/>
          <a:ln w="9525">
            <a:noFill/>
            <a:miter lim="800000"/>
            <a:headEnd/>
            <a:tailEnd/>
          </a:ln>
        </p:spPr>
        <p:txBody>
          <a:bodyPr>
            <a:spAutoFit/>
          </a:bodyPr>
          <a:lstStyle/>
          <a:p>
            <a:pPr>
              <a:spcBef>
                <a:spcPct val="50000"/>
              </a:spcBef>
            </a:pPr>
            <a:r>
              <a:rPr lang="en-US" sz="2800" b="1"/>
              <a:t>The Church Defends the Truth That God Can </a:t>
            </a:r>
            <a:br>
              <a:rPr lang="en-US" sz="2800" b="1"/>
            </a:br>
            <a:r>
              <a:rPr lang="en-US" sz="2800" b="1"/>
              <a:t>Be Known Through Natural Revelation </a:t>
            </a:r>
          </a:p>
        </p:txBody>
      </p:sp>
      <p:sp>
        <p:nvSpPr>
          <p:cNvPr id="15364" name="Text Box 7"/>
          <p:cNvSpPr txBox="1">
            <a:spLocks noChangeArrowheads="1"/>
          </p:cNvSpPr>
          <p:nvPr/>
        </p:nvSpPr>
        <p:spPr bwMode="auto">
          <a:xfrm>
            <a:off x="4876800" y="3346450"/>
            <a:ext cx="3581400" cy="1987550"/>
          </a:xfrm>
          <a:prstGeom prst="rect">
            <a:avLst/>
          </a:prstGeom>
          <a:noFill/>
          <a:ln w="9525">
            <a:noFill/>
            <a:miter lim="800000"/>
            <a:headEnd/>
            <a:tailEnd/>
          </a:ln>
        </p:spPr>
        <p:txBody>
          <a:bodyPr>
            <a:spAutoFit/>
          </a:bodyPr>
          <a:lstStyle/>
          <a:p>
            <a:pPr>
              <a:lnSpc>
                <a:spcPct val="114000"/>
              </a:lnSpc>
              <a:spcBef>
                <a:spcPct val="50000"/>
              </a:spcBef>
            </a:pPr>
            <a:r>
              <a:rPr lang="en-US"/>
              <a:t>Vatican I Council in </a:t>
            </a:r>
            <a:r>
              <a:rPr lang="en-US" i="1"/>
              <a:t>Dei Filius</a:t>
            </a:r>
            <a:r>
              <a:rPr lang="en-US"/>
              <a:t> (1870): When people listen “to the message of creation and to the voice of conscience, [they] can arrive at certainty about the existence of God” (</a:t>
            </a:r>
            <a:r>
              <a:rPr lang="en-US" i="1"/>
              <a:t>CCC,</a:t>
            </a:r>
            <a:r>
              <a:rPr lang="en-US"/>
              <a:t> no. 46).</a:t>
            </a:r>
          </a:p>
        </p:txBody>
      </p:sp>
      <p:sp>
        <p:nvSpPr>
          <p:cNvPr id="15365" name="Text Box 11"/>
          <p:cNvSpPr txBox="1">
            <a:spLocks noChangeArrowheads="1"/>
          </p:cNvSpPr>
          <p:nvPr/>
        </p:nvSpPr>
        <p:spPr bwMode="auto">
          <a:xfrm>
            <a:off x="304800" y="2895600"/>
            <a:ext cx="2133600" cy="336550"/>
          </a:xfrm>
          <a:prstGeom prst="rect">
            <a:avLst/>
          </a:prstGeom>
          <a:noFill/>
          <a:ln w="9525">
            <a:noFill/>
            <a:miter lim="800000"/>
            <a:headEnd/>
            <a:tailEnd/>
          </a:ln>
        </p:spPr>
        <p:txBody>
          <a:bodyPr>
            <a:spAutoFit/>
          </a:bodyPr>
          <a:lstStyle/>
          <a:p>
            <a:pPr>
              <a:spcBef>
                <a:spcPct val="50000"/>
              </a:spcBef>
            </a:pPr>
            <a:endParaRPr lang="en-US" sz="1600"/>
          </a:p>
        </p:txBody>
      </p:sp>
      <p:sp>
        <p:nvSpPr>
          <p:cNvPr id="15366" name="Text Box 10"/>
          <p:cNvSpPr txBox="1">
            <a:spLocks noChangeArrowheads="1"/>
          </p:cNvSpPr>
          <p:nvPr/>
        </p:nvSpPr>
        <p:spPr bwMode="auto">
          <a:xfrm rot="-5400000">
            <a:off x="69850" y="4257675"/>
            <a:ext cx="1673225" cy="168275"/>
          </a:xfrm>
          <a:prstGeom prst="rect">
            <a:avLst/>
          </a:prstGeom>
          <a:noFill/>
          <a:ln w="9525">
            <a:noFill/>
            <a:miter lim="800000"/>
            <a:headEnd/>
            <a:tailEnd/>
          </a:ln>
        </p:spPr>
        <p:txBody>
          <a:bodyPr>
            <a:spAutoFit/>
          </a:bodyPr>
          <a:lstStyle/>
          <a:p>
            <a:pPr>
              <a:spcBef>
                <a:spcPct val="50000"/>
              </a:spcBef>
            </a:pPr>
            <a:r>
              <a:rPr lang="en-US" sz="500"/>
              <a:t>© James Peragine/Shutterstock.com</a:t>
            </a:r>
          </a:p>
        </p:txBody>
      </p:sp>
      <p:pic>
        <p:nvPicPr>
          <p:cNvPr id="15367" name="Picture 9" descr="SunTree(lr).jpg                                                00000026DISK_IMG                       8EF45680:"/>
          <p:cNvPicPr>
            <a:picLocks noChangeAspect="1" noChangeArrowheads="1"/>
          </p:cNvPicPr>
          <p:nvPr/>
        </p:nvPicPr>
        <p:blipFill>
          <a:blip r:embed="rId4" cstate="print"/>
          <a:srcRect/>
          <a:stretch>
            <a:fillRect/>
          </a:stretch>
        </p:blipFill>
        <p:spPr bwMode="auto">
          <a:xfrm>
            <a:off x="990600" y="2743200"/>
            <a:ext cx="3657600" cy="2438400"/>
          </a:xfrm>
          <a:prstGeom prst="rect">
            <a:avLst/>
          </a:prstGeom>
          <a:noFill/>
          <a:ln w="9525">
            <a:solidFill>
              <a:schemeClr val="tx1"/>
            </a:solidFill>
            <a:miter lim="800000"/>
            <a:headEnd/>
            <a:tailEnd/>
          </a:ln>
        </p:spPr>
      </p:pic>
    </p:spTree>
  </p:cSld>
  <p:clrMapOvr>
    <a:masterClrMapping/>
  </p:clrMapOvr>
  <p:transition spd="slow">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8"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16387"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a:spcBef>
                <a:spcPct val="50000"/>
              </a:spcBef>
            </a:pPr>
            <a:r>
              <a:rPr lang="en-US" sz="2800" b="1"/>
              <a:t>Two Great Thinkers on Natural Revelation</a:t>
            </a:r>
            <a:endParaRPr lang="en-US" sz="2400" b="1"/>
          </a:p>
        </p:txBody>
      </p:sp>
      <p:sp>
        <p:nvSpPr>
          <p:cNvPr id="47111" name="Rectangle 7"/>
          <p:cNvSpPr>
            <a:spLocks noChangeArrowheads="1"/>
          </p:cNvSpPr>
          <p:nvPr/>
        </p:nvSpPr>
        <p:spPr bwMode="auto">
          <a:xfrm>
            <a:off x="1143000" y="3962400"/>
            <a:ext cx="3048000" cy="1489075"/>
          </a:xfrm>
          <a:prstGeom prst="rect">
            <a:avLst/>
          </a:prstGeom>
          <a:noFill/>
          <a:ln w="9525">
            <a:noFill/>
            <a:miter lim="800000"/>
            <a:headEnd/>
            <a:tailEnd/>
          </a:ln>
        </p:spPr>
        <p:txBody>
          <a:bodyPr>
            <a:spAutoFit/>
          </a:bodyPr>
          <a:lstStyle/>
          <a:p>
            <a:pPr>
              <a:lnSpc>
                <a:spcPct val="114000"/>
              </a:lnSpc>
              <a:spcBef>
                <a:spcPct val="50000"/>
              </a:spcBef>
            </a:pPr>
            <a:r>
              <a:rPr lang="en-US" sz="1600" b="1"/>
              <a:t>Convergence of Probabilities:</a:t>
            </a:r>
            <a:r>
              <a:rPr lang="en-US" sz="1600"/>
              <a:t> Many “hints” point to the existence of God. When combined, they produce a powerful argument for God. </a:t>
            </a:r>
          </a:p>
        </p:txBody>
      </p:sp>
      <p:sp>
        <p:nvSpPr>
          <p:cNvPr id="21517" name="Text Box 13"/>
          <p:cNvSpPr txBox="1">
            <a:spLocks noChangeArrowheads="1"/>
          </p:cNvSpPr>
          <p:nvPr/>
        </p:nvSpPr>
        <p:spPr bwMode="auto">
          <a:xfrm>
            <a:off x="4800600" y="3962400"/>
            <a:ext cx="3657600" cy="1209675"/>
          </a:xfrm>
          <a:prstGeom prst="rect">
            <a:avLst/>
          </a:prstGeom>
          <a:noFill/>
          <a:ln w="9525">
            <a:noFill/>
            <a:miter lim="800000"/>
            <a:headEnd/>
            <a:tailEnd/>
          </a:ln>
        </p:spPr>
        <p:txBody>
          <a:bodyPr>
            <a:spAutoFit/>
          </a:bodyPr>
          <a:lstStyle/>
          <a:p>
            <a:pPr>
              <a:lnSpc>
                <a:spcPct val="114000"/>
              </a:lnSpc>
              <a:spcBef>
                <a:spcPct val="50000"/>
              </a:spcBef>
            </a:pPr>
            <a:r>
              <a:rPr lang="en-US" sz="1600"/>
              <a:t>Anytime humans experience limitations in knowledge, freedom, or perfection, there is an awareness of God as </a:t>
            </a:r>
            <a:r>
              <a:rPr lang="en-US" sz="1600" b="1"/>
              <a:t>Absolute Mystery.</a:t>
            </a:r>
          </a:p>
        </p:txBody>
      </p:sp>
      <p:sp>
        <p:nvSpPr>
          <p:cNvPr id="16390" name="Rectangle 15"/>
          <p:cNvSpPr>
            <a:spLocks noChangeArrowheads="1"/>
          </p:cNvSpPr>
          <p:nvPr/>
        </p:nvSpPr>
        <p:spPr bwMode="auto">
          <a:xfrm>
            <a:off x="-66675" y="2976563"/>
            <a:ext cx="184150" cy="336550"/>
          </a:xfrm>
          <a:prstGeom prst="rect">
            <a:avLst/>
          </a:prstGeom>
          <a:noFill/>
          <a:ln w="9525">
            <a:noFill/>
            <a:miter lim="800000"/>
            <a:headEnd/>
            <a:tailEnd/>
          </a:ln>
        </p:spPr>
        <p:txBody>
          <a:bodyPr wrap="none">
            <a:spAutoFit/>
          </a:bodyPr>
          <a:lstStyle/>
          <a:p>
            <a:pPr>
              <a:spcBef>
                <a:spcPct val="50000"/>
              </a:spcBef>
            </a:pPr>
            <a:endParaRPr lang="en-US" sz="1600"/>
          </a:p>
        </p:txBody>
      </p:sp>
      <p:sp>
        <p:nvSpPr>
          <p:cNvPr id="16394" name="Text Box 11"/>
          <p:cNvSpPr txBox="1">
            <a:spLocks noChangeArrowheads="1"/>
          </p:cNvSpPr>
          <p:nvPr/>
        </p:nvSpPr>
        <p:spPr bwMode="auto">
          <a:xfrm>
            <a:off x="5943600" y="5410200"/>
            <a:ext cx="2743200" cy="641350"/>
          </a:xfrm>
          <a:prstGeom prst="rect">
            <a:avLst/>
          </a:prstGeom>
          <a:noFill/>
          <a:ln w="9525">
            <a:noFill/>
            <a:miter lim="800000"/>
            <a:headEnd/>
            <a:tailEnd/>
          </a:ln>
        </p:spPr>
        <p:txBody>
          <a:bodyPr>
            <a:spAutoFit/>
          </a:bodyPr>
          <a:lstStyle/>
          <a:p>
            <a:pPr>
              <a:spcBef>
                <a:spcPct val="50000"/>
              </a:spcBef>
            </a:pPr>
            <a:r>
              <a:rPr lang="en-US" b="1">
                <a:solidFill>
                  <a:srgbClr val="C00000"/>
                </a:solidFill>
              </a:rPr>
              <a:t>With which of these do you most identify?</a:t>
            </a:r>
            <a:endParaRPr lang="en-US">
              <a:solidFill>
                <a:srgbClr val="C00000"/>
              </a:solidFill>
            </a:endParaRPr>
          </a:p>
        </p:txBody>
      </p:sp>
      <p:sp>
        <p:nvSpPr>
          <p:cNvPr id="16392" name="Text Box 10"/>
          <p:cNvSpPr txBox="1">
            <a:spLocks noChangeArrowheads="1"/>
          </p:cNvSpPr>
          <p:nvPr/>
        </p:nvSpPr>
        <p:spPr bwMode="auto">
          <a:xfrm rot="-5400000">
            <a:off x="75407" y="2734468"/>
            <a:ext cx="2057400" cy="246063"/>
          </a:xfrm>
          <a:prstGeom prst="rect">
            <a:avLst/>
          </a:prstGeom>
          <a:noFill/>
          <a:ln w="9525">
            <a:noFill/>
            <a:miter lim="800000"/>
            <a:headEnd/>
            <a:tailEnd/>
          </a:ln>
        </p:spPr>
        <p:txBody>
          <a:bodyPr>
            <a:spAutoFit/>
          </a:bodyPr>
          <a:lstStyle/>
          <a:p>
            <a:pPr>
              <a:spcBef>
                <a:spcPct val="50000"/>
              </a:spcBef>
            </a:pPr>
            <a:r>
              <a:rPr lang="en-US" sz="500"/>
              <a:t>Courtesy of the </a:t>
            </a:r>
            <a:br>
              <a:rPr lang="en-US" sz="500"/>
            </a:br>
            <a:r>
              <a:rPr lang="en-US" sz="500"/>
              <a:t>University of Texas Libraries, The University of Texas at Austin</a:t>
            </a:r>
          </a:p>
        </p:txBody>
      </p:sp>
      <p:sp>
        <p:nvSpPr>
          <p:cNvPr id="16393" name="Text Box 10"/>
          <p:cNvSpPr txBox="1">
            <a:spLocks noChangeArrowheads="1"/>
          </p:cNvSpPr>
          <p:nvPr/>
        </p:nvSpPr>
        <p:spPr bwMode="auto">
          <a:xfrm rot="-5400000">
            <a:off x="3766344" y="2699544"/>
            <a:ext cx="2052637" cy="168275"/>
          </a:xfrm>
          <a:prstGeom prst="rect">
            <a:avLst/>
          </a:prstGeom>
          <a:noFill/>
          <a:ln w="9525">
            <a:noFill/>
            <a:miter lim="800000"/>
            <a:headEnd/>
            <a:tailEnd/>
          </a:ln>
        </p:spPr>
        <p:txBody>
          <a:bodyPr>
            <a:spAutoFit/>
          </a:bodyPr>
          <a:lstStyle/>
          <a:p>
            <a:pPr>
              <a:spcBef>
                <a:spcPct val="50000"/>
              </a:spcBef>
            </a:pPr>
            <a:r>
              <a:rPr lang="en-US" sz="500"/>
              <a:t>Image in public domain</a:t>
            </a:r>
          </a:p>
        </p:txBody>
      </p:sp>
      <p:sp>
        <p:nvSpPr>
          <p:cNvPr id="16403" name="AutoShape 19"/>
          <p:cNvSpPr>
            <a:spLocks noChangeArrowheads="1"/>
          </p:cNvSpPr>
          <p:nvPr/>
        </p:nvSpPr>
        <p:spPr bwMode="auto">
          <a:xfrm>
            <a:off x="838200" y="5518150"/>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80000">
              <a:alpha val="16078"/>
            </a:srgbClr>
          </a:solidFill>
          <a:ln w="9525">
            <a:noFill/>
            <a:miter lim="800000"/>
            <a:headEnd/>
            <a:tailEnd/>
          </a:ln>
        </p:spPr>
        <p:txBody>
          <a:bodyPr wrap="none" anchor="ctr"/>
          <a:lstStyle/>
          <a:p>
            <a:endParaRPr lang="en-US"/>
          </a:p>
        </p:txBody>
      </p:sp>
      <p:pic>
        <p:nvPicPr>
          <p:cNvPr id="16395" name="Picture 18" descr="John_Henry_Cardinal_Newman1.jpg"/>
          <p:cNvPicPr>
            <a:picLocks noChangeAspect="1"/>
          </p:cNvPicPr>
          <p:nvPr/>
        </p:nvPicPr>
        <p:blipFill>
          <a:blip r:embed="rId4" cstate="print"/>
          <a:srcRect/>
          <a:stretch>
            <a:fillRect/>
          </a:stretch>
        </p:blipFill>
        <p:spPr bwMode="auto">
          <a:xfrm>
            <a:off x="1219200" y="1752600"/>
            <a:ext cx="1600200" cy="2049463"/>
          </a:xfrm>
          <a:prstGeom prst="rect">
            <a:avLst/>
          </a:prstGeom>
          <a:noFill/>
          <a:ln w="9525">
            <a:noFill/>
            <a:miter lim="800000"/>
            <a:headEnd/>
            <a:tailEnd/>
          </a:ln>
        </p:spPr>
      </p:pic>
      <p:grpSp>
        <p:nvGrpSpPr>
          <p:cNvPr id="16396" name="Group 17"/>
          <p:cNvGrpSpPr>
            <a:grpSpLocks/>
          </p:cNvGrpSpPr>
          <p:nvPr/>
        </p:nvGrpSpPr>
        <p:grpSpPr bwMode="auto">
          <a:xfrm>
            <a:off x="2514600" y="3124200"/>
            <a:ext cx="1447800" cy="762000"/>
            <a:chOff x="762000" y="2895600"/>
            <a:chExt cx="1447800" cy="762000"/>
          </a:xfrm>
        </p:grpSpPr>
        <p:sp>
          <p:nvSpPr>
            <p:cNvPr id="13" name="Rectangle 16"/>
            <p:cNvSpPr>
              <a:spLocks noChangeArrowheads="1"/>
            </p:cNvSpPr>
            <p:nvPr/>
          </p:nvSpPr>
          <p:spPr bwMode="auto">
            <a:xfrm>
              <a:off x="762000" y="2895600"/>
              <a:ext cx="1447800" cy="762000"/>
            </a:xfrm>
            <a:prstGeom prst="rect">
              <a:avLst/>
            </a:prstGeom>
            <a:solidFill>
              <a:schemeClr val="accent3"/>
            </a:solidFill>
            <a:ln w="38100">
              <a:solidFill>
                <a:srgbClr val="C00000"/>
              </a:solidFill>
              <a:miter lim="800000"/>
              <a:headEnd/>
              <a:tailEnd/>
            </a:ln>
          </p:spPr>
          <p:txBody>
            <a:bodyPr wrap="none" anchor="ctr"/>
            <a:lstStyle/>
            <a:p>
              <a:pPr>
                <a:defRPr/>
              </a:pPr>
              <a:endParaRPr lang="en-US" dirty="0">
                <a:ln w="38100">
                  <a:solidFill>
                    <a:schemeClr val="tx1"/>
                  </a:solidFill>
                </a:ln>
              </a:endParaRPr>
            </a:p>
          </p:txBody>
        </p:sp>
        <p:sp>
          <p:nvSpPr>
            <p:cNvPr id="16402" name="Text Box 10"/>
            <p:cNvSpPr txBox="1">
              <a:spLocks noChangeArrowheads="1"/>
            </p:cNvSpPr>
            <p:nvPr/>
          </p:nvSpPr>
          <p:spPr bwMode="auto">
            <a:xfrm>
              <a:off x="762000" y="2935288"/>
              <a:ext cx="1447800" cy="639762"/>
            </a:xfrm>
            <a:prstGeom prst="rect">
              <a:avLst/>
            </a:prstGeom>
            <a:noFill/>
            <a:ln w="9525">
              <a:noFill/>
              <a:miter lim="800000"/>
              <a:headEnd/>
              <a:tailEnd/>
            </a:ln>
          </p:spPr>
          <p:txBody>
            <a:bodyPr>
              <a:spAutoFit/>
            </a:bodyPr>
            <a:lstStyle/>
            <a:p>
              <a:pPr>
                <a:spcBef>
                  <a:spcPct val="50000"/>
                </a:spcBef>
              </a:pPr>
              <a:r>
                <a:rPr lang="en-US" sz="1200"/>
                <a:t>John Henry Cardinal Newman</a:t>
              </a:r>
              <a:br>
                <a:rPr lang="en-US" sz="1200"/>
              </a:br>
              <a:r>
                <a:rPr lang="en-US" sz="1200"/>
                <a:t>(1801</a:t>
              </a:r>
              <a:r>
                <a:rPr lang="en-US" sz="1200">
                  <a:cs typeface="Arial" charset="0"/>
                </a:rPr>
                <a:t>–</a:t>
              </a:r>
              <a:r>
                <a:rPr lang="en-US" sz="1200"/>
                <a:t>1890)</a:t>
              </a:r>
              <a:endParaRPr lang="en-US" sz="1600"/>
            </a:p>
          </p:txBody>
        </p:sp>
      </p:grpSp>
      <p:pic>
        <p:nvPicPr>
          <p:cNvPr id="16397" name="Picture 19" descr="Rahner_internet.jpg"/>
          <p:cNvPicPr>
            <a:picLocks noChangeAspect="1"/>
          </p:cNvPicPr>
          <p:nvPr/>
        </p:nvPicPr>
        <p:blipFill>
          <a:blip r:embed="rId5" cstate="print"/>
          <a:srcRect/>
          <a:stretch>
            <a:fillRect/>
          </a:stretch>
        </p:blipFill>
        <p:spPr bwMode="auto">
          <a:xfrm>
            <a:off x="4876800" y="1752600"/>
            <a:ext cx="1398588" cy="1981200"/>
          </a:xfrm>
          <a:prstGeom prst="rect">
            <a:avLst/>
          </a:prstGeom>
          <a:noFill/>
          <a:ln w="9525">
            <a:noFill/>
            <a:miter lim="800000"/>
            <a:headEnd/>
            <a:tailEnd/>
          </a:ln>
        </p:spPr>
      </p:pic>
      <p:grpSp>
        <p:nvGrpSpPr>
          <p:cNvPr id="16398" name="Group 14"/>
          <p:cNvGrpSpPr>
            <a:grpSpLocks/>
          </p:cNvGrpSpPr>
          <p:nvPr/>
        </p:nvGrpSpPr>
        <p:grpSpPr bwMode="auto">
          <a:xfrm>
            <a:off x="6172200" y="3276600"/>
            <a:ext cx="1295400" cy="533400"/>
            <a:chOff x="914400" y="2895600"/>
            <a:chExt cx="1295400" cy="533400"/>
          </a:xfrm>
        </p:grpSpPr>
        <p:sp>
          <p:nvSpPr>
            <p:cNvPr id="16" name="Rectangle 16"/>
            <p:cNvSpPr>
              <a:spLocks noChangeArrowheads="1"/>
            </p:cNvSpPr>
            <p:nvPr/>
          </p:nvSpPr>
          <p:spPr bwMode="auto">
            <a:xfrm>
              <a:off x="914400" y="2895600"/>
              <a:ext cx="1295400" cy="533400"/>
            </a:xfrm>
            <a:prstGeom prst="rect">
              <a:avLst/>
            </a:prstGeom>
            <a:solidFill>
              <a:schemeClr val="accent3"/>
            </a:solidFill>
            <a:ln w="38100">
              <a:solidFill>
                <a:srgbClr val="C00000"/>
              </a:solidFill>
              <a:miter lim="800000"/>
              <a:headEnd/>
              <a:tailEnd/>
            </a:ln>
          </p:spPr>
          <p:txBody>
            <a:bodyPr wrap="none" anchor="ctr"/>
            <a:lstStyle/>
            <a:p>
              <a:pPr>
                <a:defRPr/>
              </a:pPr>
              <a:endParaRPr lang="en-US">
                <a:ln w="38100">
                  <a:solidFill>
                    <a:schemeClr val="tx1"/>
                  </a:solidFill>
                </a:ln>
              </a:endParaRPr>
            </a:p>
          </p:txBody>
        </p:sp>
        <p:sp>
          <p:nvSpPr>
            <p:cNvPr id="16400" name="Text Box 10"/>
            <p:cNvSpPr txBox="1">
              <a:spLocks noChangeArrowheads="1"/>
            </p:cNvSpPr>
            <p:nvPr/>
          </p:nvSpPr>
          <p:spPr bwMode="auto">
            <a:xfrm>
              <a:off x="914400" y="2935288"/>
              <a:ext cx="1295400" cy="457200"/>
            </a:xfrm>
            <a:prstGeom prst="rect">
              <a:avLst/>
            </a:prstGeom>
            <a:noFill/>
            <a:ln w="9525">
              <a:noFill/>
              <a:miter lim="800000"/>
              <a:headEnd/>
              <a:tailEnd/>
            </a:ln>
          </p:spPr>
          <p:txBody>
            <a:bodyPr>
              <a:spAutoFit/>
            </a:bodyPr>
            <a:lstStyle/>
            <a:p>
              <a:pPr>
                <a:spcBef>
                  <a:spcPct val="50000"/>
                </a:spcBef>
              </a:pPr>
              <a:r>
                <a:rPr lang="en-US" sz="1200"/>
                <a:t>Karl Rahner, SJ</a:t>
              </a:r>
              <a:br>
                <a:rPr lang="en-US" sz="1200"/>
              </a:br>
              <a:r>
                <a:rPr lang="en-US" sz="1200"/>
                <a:t>(1904–1984)</a:t>
              </a:r>
              <a:endParaRPr lang="en-US" sz="1600"/>
            </a:p>
          </p:txBody>
        </p:sp>
      </p:gr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7111"/>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2151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16403"/>
                                        </p:tgtEl>
                                        <p:attrNameLst>
                                          <p:attrName>style.visibility</p:attrName>
                                        </p:attrNameLst>
                                      </p:cBhvr>
                                      <p:to>
                                        <p:strVal val="visible"/>
                                      </p:to>
                                    </p:set>
                                    <p:anim calcmode="lin" valueType="num">
                                      <p:cBhvr additive="base">
                                        <p:cTn id="14" dur="500" fill="hold"/>
                                        <p:tgtEl>
                                          <p:spTgt spid="16403"/>
                                        </p:tgtEl>
                                        <p:attrNameLst>
                                          <p:attrName>ppt_x</p:attrName>
                                        </p:attrNameLst>
                                      </p:cBhvr>
                                      <p:tavLst>
                                        <p:tav tm="0">
                                          <p:val>
                                            <p:strVal val="0-#ppt_w/2"/>
                                          </p:val>
                                        </p:tav>
                                        <p:tav tm="100000">
                                          <p:val>
                                            <p:strVal val="#ppt_x"/>
                                          </p:val>
                                        </p:tav>
                                      </p:tavLst>
                                    </p:anim>
                                    <p:anim calcmode="lin" valueType="num">
                                      <p:cBhvr additive="base">
                                        <p:cTn id="15" dur="500" fill="hold"/>
                                        <p:tgtEl>
                                          <p:spTgt spid="16403"/>
                                        </p:tgtEl>
                                        <p:attrNameLst>
                                          <p:attrName>ppt_y</p:attrName>
                                        </p:attrNameLst>
                                      </p:cBhvr>
                                      <p:tavLst>
                                        <p:tav tm="0">
                                          <p:val>
                                            <p:strVal val="#ppt_y"/>
                                          </p:val>
                                        </p:tav>
                                        <p:tav tm="100000">
                                          <p:val>
                                            <p:strVal val="#ppt_y"/>
                                          </p:val>
                                        </p:tav>
                                      </p:tavLst>
                                    </p:anim>
                                  </p:childTnLst>
                                </p:cTn>
                              </p:par>
                            </p:childTnLst>
                          </p:cTn>
                        </p:par>
                        <p:par>
                          <p:cTn id="16" fill="hold">
                            <p:stCondLst>
                              <p:cond delay="500"/>
                            </p:stCondLst>
                            <p:childTnLst>
                              <p:par>
                                <p:cTn id="17" presetID="134466944" presetClass="entr" presetSubtype="60267520" fill="hold" grpId="0" nodeType="afterEffect">
                                  <p:stCondLst>
                                    <p:cond delay="0"/>
                                  </p:stCondLst>
                                  <p:childTnLst>
                                    <p:set>
                                      <p:cBhvr>
                                        <p:cTn id="18" dur="1" fill="hold">
                                          <p:stCondLst>
                                            <p:cond delay="499"/>
                                          </p:stCondLst>
                                        </p:cTn>
                                        <p:tgtEl>
                                          <p:spTgt spid="16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1" grpId="0" autoUpdateAnimBg="0"/>
      <p:bldP spid="21517" grpId="0" autoUpdateAnimBg="0"/>
      <p:bldP spid="16394" grpId="0" autoUpdateAnimBg="0"/>
      <p:bldP spid="1640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9"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17411"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a:spcBef>
                <a:spcPct val="50000"/>
              </a:spcBef>
            </a:pPr>
            <a:r>
              <a:rPr lang="en-US" sz="2800" b="1"/>
              <a:t>Jesus Christ is God’s Perfect Revelation</a:t>
            </a:r>
          </a:p>
        </p:txBody>
      </p:sp>
      <p:sp>
        <p:nvSpPr>
          <p:cNvPr id="23561" name="Text Box 9"/>
          <p:cNvSpPr txBox="1">
            <a:spLocks noChangeArrowheads="1"/>
          </p:cNvSpPr>
          <p:nvPr/>
        </p:nvSpPr>
        <p:spPr bwMode="auto">
          <a:xfrm>
            <a:off x="1219200" y="1849438"/>
            <a:ext cx="4267200" cy="4133850"/>
          </a:xfrm>
          <a:prstGeom prst="rect">
            <a:avLst/>
          </a:prstGeom>
          <a:noFill/>
          <a:ln w="9525">
            <a:noFill/>
            <a:miter lim="800000"/>
            <a:headEnd/>
            <a:tailEnd/>
          </a:ln>
        </p:spPr>
        <p:txBody>
          <a:bodyPr>
            <a:spAutoFit/>
          </a:bodyPr>
          <a:lstStyle/>
          <a:p>
            <a:pPr marL="283464" indent="-283464">
              <a:lnSpc>
                <a:spcPct val="114000"/>
              </a:lnSpc>
              <a:spcBef>
                <a:spcPct val="50000"/>
              </a:spcBef>
              <a:buFont typeface="Times" charset="0"/>
              <a:buChar char="•"/>
              <a:defRPr/>
            </a:pPr>
            <a:r>
              <a:rPr lang="en-US" sz="2000" dirty="0"/>
              <a:t>Because God wants a deep relationship with us, the Word became flesh in the person of Jesus the Christ. </a:t>
            </a:r>
          </a:p>
          <a:p>
            <a:pPr marL="283464" indent="-283464">
              <a:lnSpc>
                <a:spcPct val="114000"/>
              </a:lnSpc>
              <a:spcBef>
                <a:spcPct val="50000"/>
              </a:spcBef>
              <a:buFont typeface="Times" charset="0"/>
              <a:buChar char="•"/>
              <a:defRPr/>
            </a:pPr>
            <a:r>
              <a:rPr lang="en-US" sz="2000" dirty="0"/>
              <a:t>Through Jesus Christ, God has “provided the definitive, superabundant answer to the questions that man asks himself about the meaning and purpose of his life” (</a:t>
            </a:r>
            <a:r>
              <a:rPr lang="en-US" sz="2000" i="1" dirty="0"/>
              <a:t>CCC,</a:t>
            </a:r>
            <a:r>
              <a:rPr lang="en-US" sz="2000" dirty="0"/>
              <a:t> no. 68). </a:t>
            </a:r>
          </a:p>
          <a:p>
            <a:pPr marL="342900" indent="-342900">
              <a:spcBef>
                <a:spcPct val="50000"/>
              </a:spcBef>
              <a:defRPr/>
            </a:pPr>
            <a:endParaRPr lang="en-US" dirty="0"/>
          </a:p>
        </p:txBody>
      </p:sp>
      <p:sp>
        <p:nvSpPr>
          <p:cNvPr id="17413" name="Text Box 11"/>
          <p:cNvSpPr txBox="1">
            <a:spLocks noChangeArrowheads="1"/>
          </p:cNvSpPr>
          <p:nvPr/>
        </p:nvSpPr>
        <p:spPr bwMode="auto">
          <a:xfrm>
            <a:off x="5943600" y="5105400"/>
            <a:ext cx="2667000" cy="915988"/>
          </a:xfrm>
          <a:prstGeom prst="rect">
            <a:avLst/>
          </a:prstGeom>
          <a:noFill/>
          <a:ln w="9525">
            <a:noFill/>
            <a:miter lim="800000"/>
            <a:headEnd/>
            <a:tailEnd/>
          </a:ln>
        </p:spPr>
        <p:txBody>
          <a:bodyPr>
            <a:spAutoFit/>
          </a:bodyPr>
          <a:lstStyle/>
          <a:p>
            <a:pPr>
              <a:spcBef>
                <a:spcPct val="50000"/>
              </a:spcBef>
            </a:pPr>
            <a:r>
              <a:rPr lang="en-US" b="1">
                <a:solidFill>
                  <a:srgbClr val="C00000"/>
                </a:solidFill>
              </a:rPr>
              <a:t>From what you know about Jesus, what do you know about God?</a:t>
            </a:r>
            <a:endParaRPr lang="en-US">
              <a:solidFill>
                <a:srgbClr val="C00000"/>
              </a:solidFill>
            </a:endParaRPr>
          </a:p>
        </p:txBody>
      </p:sp>
      <p:grpSp>
        <p:nvGrpSpPr>
          <p:cNvPr id="17414" name="Group 7"/>
          <p:cNvGrpSpPr>
            <a:grpSpLocks/>
          </p:cNvGrpSpPr>
          <p:nvPr/>
        </p:nvGrpSpPr>
        <p:grpSpPr bwMode="auto">
          <a:xfrm>
            <a:off x="5791200" y="2514600"/>
            <a:ext cx="2667000" cy="762000"/>
            <a:chOff x="5486400" y="2362200"/>
            <a:chExt cx="2667000" cy="762000"/>
          </a:xfrm>
        </p:grpSpPr>
        <p:sp>
          <p:nvSpPr>
            <p:cNvPr id="17416" name="Text Box 10"/>
            <p:cNvSpPr txBox="1">
              <a:spLocks noChangeArrowheads="1"/>
            </p:cNvSpPr>
            <p:nvPr/>
          </p:nvSpPr>
          <p:spPr bwMode="auto">
            <a:xfrm>
              <a:off x="5486400" y="2438400"/>
              <a:ext cx="2667000" cy="641350"/>
            </a:xfrm>
            <a:prstGeom prst="rect">
              <a:avLst/>
            </a:prstGeom>
            <a:noFill/>
            <a:ln w="9525">
              <a:noFill/>
              <a:miter lim="800000"/>
              <a:headEnd/>
              <a:tailEnd/>
            </a:ln>
          </p:spPr>
          <p:txBody>
            <a:bodyPr>
              <a:spAutoFit/>
            </a:bodyPr>
            <a:lstStyle/>
            <a:p>
              <a:pPr algn="ctr">
                <a:spcBef>
                  <a:spcPct val="50000"/>
                </a:spcBef>
              </a:pPr>
              <a:r>
                <a:rPr lang="en-US"/>
                <a:t>Incarnation (from Latin) </a:t>
              </a:r>
              <a:br>
                <a:rPr lang="en-US"/>
              </a:br>
              <a:r>
                <a:rPr lang="en-US"/>
                <a:t>“to become flesh”</a:t>
              </a:r>
            </a:p>
          </p:txBody>
        </p:sp>
        <p:sp>
          <p:nvSpPr>
            <p:cNvPr id="17417" name="Rectangle 16"/>
            <p:cNvSpPr>
              <a:spLocks noChangeArrowheads="1"/>
            </p:cNvSpPr>
            <p:nvPr/>
          </p:nvSpPr>
          <p:spPr bwMode="auto">
            <a:xfrm>
              <a:off x="5486400" y="2362200"/>
              <a:ext cx="2667000" cy="762000"/>
            </a:xfrm>
            <a:prstGeom prst="rect">
              <a:avLst/>
            </a:prstGeom>
            <a:noFill/>
            <a:ln w="38100">
              <a:solidFill>
                <a:srgbClr val="C00000"/>
              </a:solidFill>
              <a:miter lim="800000"/>
              <a:headEnd/>
              <a:tailEnd/>
            </a:ln>
          </p:spPr>
          <p:txBody>
            <a:bodyPr wrap="none" anchor="ctr"/>
            <a:lstStyle/>
            <a:p>
              <a:endParaRPr lang="en-US"/>
            </a:p>
          </p:txBody>
        </p:sp>
      </p:grpSp>
      <p:sp>
        <p:nvSpPr>
          <p:cNvPr id="17418" name="AutoShape 10"/>
          <p:cNvSpPr>
            <a:spLocks noChangeArrowheads="1"/>
          </p:cNvSpPr>
          <p:nvPr/>
        </p:nvSpPr>
        <p:spPr bwMode="auto">
          <a:xfrm>
            <a:off x="838200" y="5638800"/>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80000">
              <a:alpha val="16078"/>
            </a:srgbClr>
          </a:solidFill>
          <a:ln w="9525">
            <a:noFill/>
            <a:miter lim="800000"/>
            <a:headEnd/>
            <a:tailEnd/>
          </a:ln>
        </p:spPr>
        <p:txBody>
          <a:bodyPr wrap="none" anchor="ctr"/>
          <a:lstStyle/>
          <a:p>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3561">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23561">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17418"/>
                                        </p:tgtEl>
                                        <p:attrNameLst>
                                          <p:attrName>style.visibility</p:attrName>
                                        </p:attrNameLst>
                                      </p:cBhvr>
                                      <p:to>
                                        <p:strVal val="visible"/>
                                      </p:to>
                                    </p:set>
                                    <p:anim calcmode="lin" valueType="num">
                                      <p:cBhvr additive="base">
                                        <p:cTn id="14" dur="500" fill="hold"/>
                                        <p:tgtEl>
                                          <p:spTgt spid="17418"/>
                                        </p:tgtEl>
                                        <p:attrNameLst>
                                          <p:attrName>ppt_x</p:attrName>
                                        </p:attrNameLst>
                                      </p:cBhvr>
                                      <p:tavLst>
                                        <p:tav tm="0">
                                          <p:val>
                                            <p:strVal val="0-#ppt_w/2"/>
                                          </p:val>
                                        </p:tav>
                                        <p:tav tm="100000">
                                          <p:val>
                                            <p:strVal val="#ppt_x"/>
                                          </p:val>
                                        </p:tav>
                                      </p:tavLst>
                                    </p:anim>
                                    <p:anim calcmode="lin" valueType="num">
                                      <p:cBhvr additive="base">
                                        <p:cTn id="15" dur="500" fill="hold"/>
                                        <p:tgtEl>
                                          <p:spTgt spid="17418"/>
                                        </p:tgtEl>
                                        <p:attrNameLst>
                                          <p:attrName>ppt_y</p:attrName>
                                        </p:attrNameLst>
                                      </p:cBhvr>
                                      <p:tavLst>
                                        <p:tav tm="0">
                                          <p:val>
                                            <p:strVal val="#ppt_y"/>
                                          </p:val>
                                        </p:tav>
                                        <p:tav tm="100000">
                                          <p:val>
                                            <p:strVal val="#ppt_y"/>
                                          </p:val>
                                        </p:tav>
                                      </p:tavLst>
                                    </p:anim>
                                  </p:childTnLst>
                                </p:cTn>
                              </p:par>
                            </p:childTnLst>
                          </p:cTn>
                        </p:par>
                        <p:par>
                          <p:cTn id="16" fill="hold">
                            <p:stCondLst>
                              <p:cond delay="500"/>
                            </p:stCondLst>
                            <p:childTnLst>
                              <p:par>
                                <p:cTn id="17" presetID="59934592" presetClass="entr" presetSubtype="60327080" fill="hold" grpId="0" nodeType="afterEffect">
                                  <p:stCondLst>
                                    <p:cond delay="0"/>
                                  </p:stCondLst>
                                  <p:childTnLst>
                                    <p:set>
                                      <p:cBhvr>
                                        <p:cTn id="18" dur="1" fill="hold">
                                          <p:stCondLst>
                                            <p:cond delay="499"/>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1" grpId="0" build="p" autoUpdateAnimBg="0" advAuto="0"/>
      <p:bldP spid="17413" grpId="0" autoUpdateAnimBg="0"/>
      <p:bldP spid="1741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4"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pic>
        <p:nvPicPr>
          <p:cNvPr id="18435" name="Picture 24" descr="Jesus Lord-shutterstock.jpg"/>
          <p:cNvPicPr>
            <a:picLocks noChangeAspect="1"/>
          </p:cNvPicPr>
          <p:nvPr/>
        </p:nvPicPr>
        <p:blipFill>
          <a:blip r:embed="rId4" cstate="print"/>
          <a:srcRect/>
          <a:stretch>
            <a:fillRect/>
          </a:stretch>
        </p:blipFill>
        <p:spPr bwMode="auto">
          <a:xfrm>
            <a:off x="6096000" y="1447800"/>
            <a:ext cx="1844675" cy="2560638"/>
          </a:xfrm>
          <a:prstGeom prst="rect">
            <a:avLst/>
          </a:prstGeom>
          <a:noFill/>
          <a:ln w="9525">
            <a:noFill/>
            <a:miter lim="800000"/>
            <a:headEnd/>
            <a:tailEnd/>
          </a:ln>
        </p:spPr>
      </p:pic>
      <p:sp>
        <p:nvSpPr>
          <p:cNvPr id="18436"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eaLnBrk="0" hangingPunct="0"/>
            <a:r>
              <a:rPr lang="en-US" sz="2800" b="1"/>
              <a:t>God Reveals Himself To Us</a:t>
            </a:r>
          </a:p>
        </p:txBody>
      </p:sp>
      <p:sp>
        <p:nvSpPr>
          <p:cNvPr id="18437" name="Text Box 15"/>
          <p:cNvSpPr txBox="1">
            <a:spLocks noChangeArrowheads="1"/>
          </p:cNvSpPr>
          <p:nvPr/>
        </p:nvSpPr>
        <p:spPr bwMode="auto">
          <a:xfrm>
            <a:off x="381000" y="228600"/>
            <a:ext cx="8153400" cy="366713"/>
          </a:xfrm>
          <a:prstGeom prst="rect">
            <a:avLst/>
          </a:prstGeom>
          <a:noFill/>
          <a:ln w="9525">
            <a:noFill/>
            <a:miter lim="800000"/>
            <a:headEnd/>
            <a:tailEnd/>
          </a:ln>
        </p:spPr>
        <p:txBody>
          <a:bodyPr>
            <a:spAutoFit/>
          </a:bodyPr>
          <a:lstStyle/>
          <a:p>
            <a:pPr>
              <a:spcBef>
                <a:spcPct val="50000"/>
              </a:spcBef>
            </a:pPr>
            <a:r>
              <a:rPr lang="en-US"/>
              <a:t> </a:t>
            </a:r>
          </a:p>
        </p:txBody>
      </p:sp>
      <p:sp>
        <p:nvSpPr>
          <p:cNvPr id="10251" name="Text Box 11"/>
          <p:cNvSpPr txBox="1">
            <a:spLocks noChangeArrowheads="1"/>
          </p:cNvSpPr>
          <p:nvPr/>
        </p:nvSpPr>
        <p:spPr bwMode="auto">
          <a:xfrm>
            <a:off x="5943600" y="5180013"/>
            <a:ext cx="2705100" cy="915987"/>
          </a:xfrm>
          <a:prstGeom prst="rect">
            <a:avLst/>
          </a:prstGeom>
          <a:noFill/>
          <a:ln w="9525">
            <a:noFill/>
            <a:miter lim="800000"/>
            <a:headEnd/>
            <a:tailEnd/>
          </a:ln>
        </p:spPr>
        <p:txBody>
          <a:bodyPr>
            <a:spAutoFit/>
          </a:bodyPr>
          <a:lstStyle/>
          <a:p>
            <a:pPr>
              <a:spcBef>
                <a:spcPct val="50000"/>
              </a:spcBef>
            </a:pPr>
            <a:r>
              <a:rPr lang="en-US" b="1">
                <a:solidFill>
                  <a:srgbClr val="C00000"/>
                </a:solidFill>
              </a:rPr>
              <a:t>How has this lesson changed how you find God finding you? </a:t>
            </a:r>
          </a:p>
        </p:txBody>
      </p:sp>
      <p:sp>
        <p:nvSpPr>
          <p:cNvPr id="18439" name="AutoShape 7"/>
          <p:cNvSpPr>
            <a:spLocks noChangeArrowheads="1"/>
          </p:cNvSpPr>
          <p:nvPr/>
        </p:nvSpPr>
        <p:spPr bwMode="auto">
          <a:xfrm>
            <a:off x="838200" y="5510213"/>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80000">
              <a:alpha val="16078"/>
            </a:srgbClr>
          </a:solidFill>
          <a:ln w="9525">
            <a:noFill/>
            <a:miter lim="800000"/>
            <a:headEnd/>
            <a:tailEnd/>
          </a:ln>
        </p:spPr>
        <p:txBody>
          <a:bodyPr wrap="none" anchor="ctr"/>
          <a:lstStyle/>
          <a:p>
            <a:endParaRPr lang="en-US"/>
          </a:p>
        </p:txBody>
      </p:sp>
      <p:sp>
        <p:nvSpPr>
          <p:cNvPr id="18440" name="Rectangle 2"/>
          <p:cNvSpPr>
            <a:spLocks noChangeArrowheads="1"/>
          </p:cNvSpPr>
          <p:nvPr/>
        </p:nvSpPr>
        <p:spPr bwMode="auto">
          <a:xfrm>
            <a:off x="762000" y="1752600"/>
            <a:ext cx="7772400" cy="3581400"/>
          </a:xfrm>
          <a:prstGeom prst="rect">
            <a:avLst/>
          </a:prstGeom>
          <a:noFill/>
          <a:ln w="9525">
            <a:noFill/>
            <a:miter lim="800000"/>
            <a:headEnd/>
            <a:tailEnd/>
          </a:ln>
        </p:spPr>
        <p:txBody>
          <a:bodyPr anchor="ctr"/>
          <a:lstStyle/>
          <a:p>
            <a:pPr algn="ctr"/>
            <a:endParaRPr lang="en-US" sz="4400"/>
          </a:p>
        </p:txBody>
      </p:sp>
      <p:sp>
        <p:nvSpPr>
          <p:cNvPr id="2" name="Text Box 10"/>
          <p:cNvSpPr txBox="1">
            <a:spLocks noChangeArrowheads="1"/>
          </p:cNvSpPr>
          <p:nvPr/>
        </p:nvSpPr>
        <p:spPr bwMode="auto">
          <a:xfrm rot="16200000">
            <a:off x="7238999" y="2514599"/>
            <a:ext cx="1219199" cy="304803"/>
          </a:xfrm>
          <a:prstGeom prst="rect">
            <a:avLst/>
          </a:prstGeom>
          <a:noFill/>
          <a:ln w="9525">
            <a:noFill/>
            <a:miter lim="800000"/>
            <a:headEnd/>
            <a:tailEnd/>
          </a:ln>
        </p:spPr>
        <p:txBody>
          <a:bodyPr spcFirstLastPara="1">
            <a:prstTxWarp prst="textArchDown">
              <a:avLst/>
            </a:prstTxWarp>
            <a:spAutoFit/>
          </a:bodyPr>
          <a:lstStyle/>
          <a:p>
            <a:pPr>
              <a:spcBef>
                <a:spcPct val="50000"/>
              </a:spcBef>
              <a:defRPr/>
            </a:pPr>
            <a:r>
              <a:rPr lang="en-US" sz="500" dirty="0"/>
              <a:t>© Victorian Traditions/Shutterstock.com</a:t>
            </a:r>
          </a:p>
        </p:txBody>
      </p:sp>
      <p:grpSp>
        <p:nvGrpSpPr>
          <p:cNvPr id="3" name="Group 41"/>
          <p:cNvGrpSpPr>
            <a:grpSpLocks/>
          </p:cNvGrpSpPr>
          <p:nvPr/>
        </p:nvGrpSpPr>
        <p:grpSpPr bwMode="auto">
          <a:xfrm>
            <a:off x="5160963" y="4419600"/>
            <a:ext cx="2382837" cy="573088"/>
            <a:chOff x="4800600" y="4038600"/>
            <a:chExt cx="2743200" cy="660400"/>
          </a:xfrm>
        </p:grpSpPr>
        <p:sp>
          <p:nvSpPr>
            <p:cNvPr id="18455" name="AutoShape 26"/>
            <p:cNvSpPr>
              <a:spLocks noChangeArrowheads="1"/>
            </p:cNvSpPr>
            <p:nvPr/>
          </p:nvSpPr>
          <p:spPr bwMode="auto">
            <a:xfrm>
              <a:off x="4800600" y="4038600"/>
              <a:ext cx="2743200" cy="660400"/>
            </a:xfrm>
            <a:prstGeom prst="ellipse">
              <a:avLst/>
            </a:prstGeom>
            <a:gradFill rotWithShape="0">
              <a:gsLst>
                <a:gs pos="0">
                  <a:srgbClr val="000080"/>
                </a:gs>
                <a:gs pos="100000">
                  <a:srgbClr val="00003B"/>
                </a:gs>
              </a:gsLst>
              <a:lin ang="5400000" scaled="1"/>
            </a:gradFill>
            <a:ln w="3175">
              <a:solidFill>
                <a:schemeClr val="tx1"/>
              </a:solidFill>
              <a:miter lim="800000"/>
              <a:headEnd/>
              <a:tailEnd/>
            </a:ln>
          </p:spPr>
          <p:txBody>
            <a:bodyPr wrap="none" anchor="ctr"/>
            <a:lstStyle/>
            <a:p>
              <a:pPr algn="ctr"/>
              <a:endParaRPr lang="en-US"/>
            </a:p>
          </p:txBody>
        </p:sp>
        <p:sp>
          <p:nvSpPr>
            <p:cNvPr id="18456" name="Text Box 16"/>
            <p:cNvSpPr txBox="1">
              <a:spLocks noChangeArrowheads="1"/>
            </p:cNvSpPr>
            <p:nvPr/>
          </p:nvSpPr>
          <p:spPr bwMode="auto">
            <a:xfrm>
              <a:off x="4800600" y="4219461"/>
              <a:ext cx="2743200" cy="333043"/>
            </a:xfrm>
            <a:prstGeom prst="rect">
              <a:avLst/>
            </a:prstGeom>
            <a:noFill/>
            <a:ln w="9525">
              <a:noFill/>
              <a:miter lim="800000"/>
              <a:headEnd/>
              <a:tailEnd/>
            </a:ln>
          </p:spPr>
          <p:txBody>
            <a:bodyPr>
              <a:spAutoFit/>
            </a:bodyPr>
            <a:lstStyle/>
            <a:p>
              <a:pPr marL="0" lvl="1" algn="ctr">
                <a:lnSpc>
                  <a:spcPct val="80000"/>
                </a:lnSpc>
                <a:spcBef>
                  <a:spcPct val="50000"/>
                </a:spcBef>
              </a:pPr>
              <a:r>
                <a:rPr lang="en-US" sz="1600" b="1">
                  <a:solidFill>
                    <a:schemeClr val="bg1"/>
                  </a:solidFill>
                </a:rPr>
                <a:t>Thought &amp; Reason</a:t>
              </a:r>
              <a:endParaRPr lang="en-US" sz="1600"/>
            </a:p>
          </p:txBody>
        </p:sp>
      </p:grpSp>
      <p:grpSp>
        <p:nvGrpSpPr>
          <p:cNvPr id="4" name="Group 42"/>
          <p:cNvGrpSpPr>
            <a:grpSpLocks/>
          </p:cNvGrpSpPr>
          <p:nvPr/>
        </p:nvGrpSpPr>
        <p:grpSpPr bwMode="auto">
          <a:xfrm>
            <a:off x="4167188" y="3733800"/>
            <a:ext cx="2384425" cy="573088"/>
            <a:chOff x="4800600" y="3302000"/>
            <a:chExt cx="2743200" cy="660400"/>
          </a:xfrm>
        </p:grpSpPr>
        <p:sp>
          <p:nvSpPr>
            <p:cNvPr id="18453" name="AutoShape 24"/>
            <p:cNvSpPr>
              <a:spLocks noChangeArrowheads="1"/>
            </p:cNvSpPr>
            <p:nvPr/>
          </p:nvSpPr>
          <p:spPr bwMode="auto">
            <a:xfrm>
              <a:off x="4800600" y="3302000"/>
              <a:ext cx="2743200" cy="660400"/>
            </a:xfrm>
            <a:prstGeom prst="ellipse">
              <a:avLst/>
            </a:prstGeom>
            <a:gradFill rotWithShape="0">
              <a:gsLst>
                <a:gs pos="0">
                  <a:srgbClr val="009F00"/>
                </a:gs>
                <a:gs pos="100000">
                  <a:srgbClr val="004A00"/>
                </a:gs>
              </a:gsLst>
              <a:lin ang="5400000" scaled="1"/>
            </a:gradFill>
            <a:ln w="3175">
              <a:solidFill>
                <a:schemeClr val="tx1"/>
              </a:solidFill>
              <a:miter lim="800000"/>
              <a:headEnd/>
              <a:tailEnd/>
            </a:ln>
          </p:spPr>
          <p:txBody>
            <a:bodyPr wrap="none" anchor="ctr"/>
            <a:lstStyle/>
            <a:p>
              <a:pPr algn="ctr"/>
              <a:endParaRPr lang="en-US"/>
            </a:p>
          </p:txBody>
        </p:sp>
        <p:sp>
          <p:nvSpPr>
            <p:cNvPr id="18454" name="Text Box 16"/>
            <p:cNvSpPr txBox="1">
              <a:spLocks noChangeArrowheads="1"/>
            </p:cNvSpPr>
            <p:nvPr/>
          </p:nvSpPr>
          <p:spPr bwMode="auto">
            <a:xfrm>
              <a:off x="4800600" y="3429000"/>
              <a:ext cx="2743200" cy="387798"/>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Creation</a:t>
              </a:r>
              <a:endParaRPr lang="en-US" sz="2400"/>
            </a:p>
          </p:txBody>
        </p:sp>
      </p:grpSp>
      <p:grpSp>
        <p:nvGrpSpPr>
          <p:cNvPr id="5" name="Group 43"/>
          <p:cNvGrpSpPr>
            <a:grpSpLocks/>
          </p:cNvGrpSpPr>
          <p:nvPr/>
        </p:nvGrpSpPr>
        <p:grpSpPr bwMode="auto">
          <a:xfrm>
            <a:off x="1851025" y="2438400"/>
            <a:ext cx="2382838" cy="573088"/>
            <a:chOff x="1752600" y="3302000"/>
            <a:chExt cx="2743200" cy="660400"/>
          </a:xfrm>
        </p:grpSpPr>
        <p:sp>
          <p:nvSpPr>
            <p:cNvPr id="18451" name="AutoShape 20"/>
            <p:cNvSpPr>
              <a:spLocks noChangeArrowheads="1"/>
            </p:cNvSpPr>
            <p:nvPr/>
          </p:nvSpPr>
          <p:spPr bwMode="auto">
            <a:xfrm>
              <a:off x="1752600" y="3302000"/>
              <a:ext cx="2743200" cy="660400"/>
            </a:xfrm>
            <a:prstGeom prst="ellipse">
              <a:avLst/>
            </a:prstGeom>
            <a:gradFill rotWithShape="0">
              <a:gsLst>
                <a:gs pos="0">
                  <a:srgbClr val="800080"/>
                </a:gs>
                <a:gs pos="100000">
                  <a:srgbClr val="3B003B"/>
                </a:gs>
              </a:gsLst>
              <a:lin ang="5400000" scaled="1"/>
            </a:gradFill>
            <a:ln w="3175">
              <a:solidFill>
                <a:schemeClr val="tx1"/>
              </a:solidFill>
              <a:miter lim="800000"/>
              <a:headEnd/>
              <a:tailEnd/>
            </a:ln>
          </p:spPr>
          <p:txBody>
            <a:bodyPr wrap="none" anchor="ctr"/>
            <a:lstStyle/>
            <a:p>
              <a:pPr algn="ctr"/>
              <a:endParaRPr lang="en-US"/>
            </a:p>
          </p:txBody>
        </p:sp>
        <p:sp>
          <p:nvSpPr>
            <p:cNvPr id="18452" name="Text Box 16"/>
            <p:cNvSpPr txBox="1">
              <a:spLocks noChangeArrowheads="1"/>
            </p:cNvSpPr>
            <p:nvPr/>
          </p:nvSpPr>
          <p:spPr bwMode="auto">
            <a:xfrm>
              <a:off x="1752600" y="3429000"/>
              <a:ext cx="2743200" cy="387798"/>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The Bible</a:t>
              </a:r>
              <a:endParaRPr lang="en-US" sz="2400"/>
            </a:p>
          </p:txBody>
        </p:sp>
      </p:grpSp>
      <p:grpSp>
        <p:nvGrpSpPr>
          <p:cNvPr id="6" name="Group 45"/>
          <p:cNvGrpSpPr>
            <a:grpSpLocks/>
          </p:cNvGrpSpPr>
          <p:nvPr/>
        </p:nvGrpSpPr>
        <p:grpSpPr bwMode="auto">
          <a:xfrm>
            <a:off x="2976563" y="3086100"/>
            <a:ext cx="2382837" cy="574675"/>
            <a:chOff x="1752600" y="4038600"/>
            <a:chExt cx="2743200" cy="660400"/>
          </a:xfrm>
        </p:grpSpPr>
        <p:sp>
          <p:nvSpPr>
            <p:cNvPr id="18449" name="AutoShape 22"/>
            <p:cNvSpPr>
              <a:spLocks noChangeArrowheads="1"/>
            </p:cNvSpPr>
            <p:nvPr/>
          </p:nvSpPr>
          <p:spPr bwMode="auto">
            <a:xfrm>
              <a:off x="1752600" y="4038600"/>
              <a:ext cx="2743200" cy="660400"/>
            </a:xfrm>
            <a:prstGeom prst="ellipse">
              <a:avLst/>
            </a:prstGeom>
            <a:gradFill rotWithShape="0">
              <a:gsLst>
                <a:gs pos="0">
                  <a:srgbClr val="993300"/>
                </a:gs>
                <a:gs pos="100000">
                  <a:srgbClr val="471800"/>
                </a:gs>
              </a:gsLst>
              <a:lin ang="5400000" scaled="1"/>
            </a:gradFill>
            <a:ln w="3175">
              <a:solidFill>
                <a:schemeClr val="tx1"/>
              </a:solidFill>
              <a:miter lim="800000"/>
              <a:headEnd/>
              <a:tailEnd/>
            </a:ln>
          </p:spPr>
          <p:txBody>
            <a:bodyPr wrap="none" anchor="ctr"/>
            <a:lstStyle/>
            <a:p>
              <a:pPr algn="ctr"/>
              <a:endParaRPr lang="en-US"/>
            </a:p>
          </p:txBody>
        </p:sp>
        <p:sp>
          <p:nvSpPr>
            <p:cNvPr id="18450" name="Text Box 16"/>
            <p:cNvSpPr>
              <a:spLocks noChangeArrowheads="1"/>
            </p:cNvSpPr>
            <p:nvPr/>
          </p:nvSpPr>
          <p:spPr bwMode="auto">
            <a:xfrm>
              <a:off x="1752600" y="4049526"/>
              <a:ext cx="2743200" cy="558799"/>
            </a:xfrm>
            <a:prstGeom prst="ellipse">
              <a:avLst/>
            </a:prstGeom>
            <a:noFill/>
            <a:ln w="9525">
              <a:noFill/>
              <a:miter lim="800000"/>
              <a:headEnd/>
              <a:tailEnd/>
            </a:ln>
          </p:spPr>
          <p:txBody>
            <a:bodyPr>
              <a:spAutoFit/>
            </a:bodyPr>
            <a:lstStyle/>
            <a:p>
              <a:pPr marL="0" lvl="1" indent="-285750" algn="ctr">
                <a:lnSpc>
                  <a:spcPct val="80000"/>
                </a:lnSpc>
                <a:spcBef>
                  <a:spcPct val="50000"/>
                </a:spcBef>
              </a:pPr>
              <a:r>
                <a:rPr lang="en-US" b="1">
                  <a:solidFill>
                    <a:schemeClr val="bg1"/>
                  </a:solidFill>
                </a:rPr>
                <a:t>Love</a:t>
              </a:r>
              <a:endParaRPr lang="en-US" sz="2400"/>
            </a:p>
          </p:txBody>
        </p:sp>
      </p:grpSp>
      <p:grpSp>
        <p:nvGrpSpPr>
          <p:cNvPr id="7" name="Group 37"/>
          <p:cNvGrpSpPr>
            <a:grpSpLocks/>
          </p:cNvGrpSpPr>
          <p:nvPr/>
        </p:nvGrpSpPr>
        <p:grpSpPr bwMode="auto">
          <a:xfrm>
            <a:off x="1057275" y="1752600"/>
            <a:ext cx="2382838" cy="595313"/>
            <a:chOff x="1752600" y="4876800"/>
            <a:chExt cx="2743200" cy="685800"/>
          </a:xfrm>
        </p:grpSpPr>
        <p:sp>
          <p:nvSpPr>
            <p:cNvPr id="18447" name="AutoShape 17"/>
            <p:cNvSpPr>
              <a:spLocks noChangeArrowheads="1"/>
            </p:cNvSpPr>
            <p:nvPr/>
          </p:nvSpPr>
          <p:spPr bwMode="auto">
            <a:xfrm>
              <a:off x="1752600" y="4876800"/>
              <a:ext cx="2743200" cy="685800"/>
            </a:xfrm>
            <a:prstGeom prst="ellipse">
              <a:avLst/>
            </a:prstGeom>
            <a:gradFill rotWithShape="0">
              <a:gsLst>
                <a:gs pos="0">
                  <a:srgbClr val="3366FF"/>
                </a:gs>
                <a:gs pos="100000">
                  <a:srgbClr val="182F76"/>
                </a:gs>
              </a:gsLst>
              <a:lin ang="5400000" scaled="1"/>
            </a:gradFill>
            <a:ln w="3175">
              <a:solidFill>
                <a:schemeClr val="tx1"/>
              </a:solidFill>
              <a:miter lim="800000"/>
              <a:headEnd/>
              <a:tailEnd/>
            </a:ln>
          </p:spPr>
          <p:txBody>
            <a:bodyPr wrap="none" anchor="ctr"/>
            <a:lstStyle/>
            <a:p>
              <a:pPr algn="ctr"/>
              <a:endParaRPr lang="en-US"/>
            </a:p>
          </p:txBody>
        </p:sp>
        <p:sp>
          <p:nvSpPr>
            <p:cNvPr id="18448" name="Text Box 16"/>
            <p:cNvSpPr txBox="1">
              <a:spLocks noChangeArrowheads="1"/>
            </p:cNvSpPr>
            <p:nvPr/>
          </p:nvSpPr>
          <p:spPr bwMode="auto">
            <a:xfrm>
              <a:off x="1752600" y="5029200"/>
              <a:ext cx="2743200" cy="485775"/>
            </a:xfrm>
            <a:prstGeom prst="rect">
              <a:avLst/>
            </a:prstGeom>
            <a:noFill/>
            <a:ln w="9525">
              <a:noFill/>
              <a:miter lim="800000"/>
              <a:headEnd/>
              <a:tailEnd/>
            </a:ln>
          </p:spPr>
          <p:txBody>
            <a:bodyPr>
              <a:spAutoFit/>
            </a:bodyPr>
            <a:lstStyle/>
            <a:p>
              <a:pPr marL="0" lvl="1" algn="ctr">
                <a:lnSpc>
                  <a:spcPct val="80000"/>
                </a:lnSpc>
                <a:spcBef>
                  <a:spcPct val="50000"/>
                </a:spcBef>
              </a:pPr>
              <a:r>
                <a:rPr lang="en-US" sz="1600" b="1">
                  <a:solidFill>
                    <a:schemeClr val="bg1"/>
                  </a:solidFill>
                </a:rPr>
                <a:t>Search for Happiness </a:t>
              </a:r>
              <a:br>
                <a:rPr lang="en-US" sz="1600" b="1">
                  <a:solidFill>
                    <a:schemeClr val="bg1"/>
                  </a:solidFill>
                </a:rPr>
              </a:br>
              <a:r>
                <a:rPr lang="en-US" sz="1600" b="1">
                  <a:solidFill>
                    <a:schemeClr val="bg1"/>
                  </a:solidFill>
                </a:rPr>
                <a:t>&amp; Meaning</a:t>
              </a:r>
              <a:endParaRPr lang="en-US" sz="1600"/>
            </a:p>
          </p:txBody>
        </p:sp>
      </p:gr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0"/>
                                  </p:stCondLst>
                                  <p:childTnLst>
                                    <p:set>
                                      <p:cBhvr>
                                        <p:cTn id="9" dur="1" fill="hold">
                                          <p:stCondLst>
                                            <p:cond delay="0"/>
                                          </p:stCondLst>
                                        </p:cTn>
                                        <p:tgtEl>
                                          <p:spTgt spid="5"/>
                                        </p:tgtEl>
                                        <p:attrNameLst>
                                          <p:attrName>style.visibility</p:attrName>
                                        </p:attrNameLst>
                                      </p:cBhvr>
                                      <p:to>
                                        <p:strVal val="visible"/>
                                      </p:to>
                                    </p:set>
                                  </p:childTnLst>
                                </p:cTn>
                              </p:par>
                              <p:par>
                                <p:cTn id="10" presetID="1"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4"/>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18439"/>
                                        </p:tgtEl>
                                        <p:attrNameLst>
                                          <p:attrName>style.visibility</p:attrName>
                                        </p:attrNameLst>
                                      </p:cBhvr>
                                      <p:to>
                                        <p:strVal val="visible"/>
                                      </p:to>
                                    </p:set>
                                    <p:anim calcmode="lin" valueType="num">
                                      <p:cBhvr additive="base">
                                        <p:cTn id="20" dur="500" fill="hold"/>
                                        <p:tgtEl>
                                          <p:spTgt spid="18439"/>
                                        </p:tgtEl>
                                        <p:attrNameLst>
                                          <p:attrName>ppt_x</p:attrName>
                                        </p:attrNameLst>
                                      </p:cBhvr>
                                      <p:tavLst>
                                        <p:tav tm="0">
                                          <p:val>
                                            <p:strVal val="0-#ppt_w/2"/>
                                          </p:val>
                                        </p:tav>
                                        <p:tav tm="100000">
                                          <p:val>
                                            <p:strVal val="#ppt_x"/>
                                          </p:val>
                                        </p:tav>
                                      </p:tavLst>
                                    </p:anim>
                                    <p:anim calcmode="lin" valueType="num">
                                      <p:cBhvr additive="base">
                                        <p:cTn id="21" dur="500" fill="hold"/>
                                        <p:tgtEl>
                                          <p:spTgt spid="18439"/>
                                        </p:tgtEl>
                                        <p:attrNameLst>
                                          <p:attrName>ppt_y</p:attrName>
                                        </p:attrNameLst>
                                      </p:cBhvr>
                                      <p:tavLst>
                                        <p:tav tm="0">
                                          <p:val>
                                            <p:strVal val="#ppt_y"/>
                                          </p:val>
                                        </p:tav>
                                        <p:tav tm="100000">
                                          <p:val>
                                            <p:strVal val="#ppt_y"/>
                                          </p:val>
                                        </p:tav>
                                      </p:tavLst>
                                    </p:anim>
                                  </p:childTnLst>
                                </p:cTn>
                              </p:par>
                            </p:childTnLst>
                          </p:cTn>
                        </p:par>
                        <p:par>
                          <p:cTn id="22" fill="hold">
                            <p:stCondLst>
                              <p:cond delay="500"/>
                            </p:stCondLst>
                            <p:childTnLst>
                              <p:par>
                                <p:cTn id="23" presetID="59934976" presetClass="entr" presetSubtype="60328784" fill="hold" grpId="0" nodeType="afterEffect">
                                  <p:stCondLst>
                                    <p:cond delay="0"/>
                                  </p:stCondLst>
                                  <p:childTnLst>
                                    <p:set>
                                      <p:cBhvr>
                                        <p:cTn id="24" dur="1" fill="hold">
                                          <p:stCondLst>
                                            <p:cond delay="499"/>
                                          </p:stCondLst>
                                        </p:cTn>
                                        <p:tgtEl>
                                          <p:spTgt spid="102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1" grpId="0" autoUpdateAnimBg="0"/>
      <p:bldP spid="1843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7"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3075"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a:t>God Desires…</a:t>
            </a:r>
          </a:p>
        </p:txBody>
      </p:sp>
      <p:sp>
        <p:nvSpPr>
          <p:cNvPr id="2" name="Text Box 11"/>
          <p:cNvSpPr txBox="1">
            <a:spLocks noChangeArrowheads="1"/>
          </p:cNvSpPr>
          <p:nvPr/>
        </p:nvSpPr>
        <p:spPr bwMode="auto">
          <a:xfrm>
            <a:off x="1295400" y="2530475"/>
            <a:ext cx="7239000" cy="1616075"/>
          </a:xfrm>
          <a:prstGeom prst="rect">
            <a:avLst/>
          </a:prstGeom>
          <a:noFill/>
          <a:ln w="9525">
            <a:noFill/>
            <a:miter lim="800000"/>
            <a:headEnd/>
            <a:tailEnd/>
          </a:ln>
        </p:spPr>
        <p:txBody>
          <a:bodyPr lIns="0" rIns="0">
            <a:spAutoFit/>
          </a:bodyPr>
          <a:lstStyle/>
          <a:p>
            <a:pPr marL="282575" lvl="1" indent="-285750">
              <a:spcBef>
                <a:spcPct val="50000"/>
              </a:spcBef>
              <a:buFont typeface="Times" charset="0"/>
              <a:buChar char="•"/>
            </a:pPr>
            <a:r>
              <a:rPr lang="en-US" sz="2000"/>
              <a:t>God constantly calls us to relationship with him.</a:t>
            </a:r>
          </a:p>
          <a:p>
            <a:pPr marL="282575" lvl="1" indent="-285750">
              <a:spcBef>
                <a:spcPct val="50000"/>
              </a:spcBef>
              <a:buFont typeface="Times" charset="0"/>
              <a:buChar char="•"/>
            </a:pPr>
            <a:r>
              <a:rPr lang="en-US" sz="2000"/>
              <a:t>We are invited into communion with God in order to experience the grace of his saving love.</a:t>
            </a:r>
          </a:p>
          <a:p>
            <a:pPr marL="227013" indent="-227013" algn="ctr">
              <a:spcBef>
                <a:spcPct val="50000"/>
              </a:spcBef>
              <a:buFont typeface="Times" charset="0"/>
              <a:buChar char="•"/>
            </a:pPr>
            <a:endParaRPr lang="en-US" sz="2000"/>
          </a:p>
        </p:txBody>
      </p:sp>
      <p:pic>
        <p:nvPicPr>
          <p:cNvPr id="3077" name="Picture 11"/>
          <p:cNvPicPr>
            <a:picLocks noChangeAspect="1" noChangeArrowheads="1"/>
          </p:cNvPicPr>
          <p:nvPr/>
        </p:nvPicPr>
        <p:blipFill>
          <a:blip r:embed="rId4" cstate="print"/>
          <a:srcRect/>
          <a:stretch>
            <a:fillRect/>
          </a:stretch>
        </p:blipFill>
        <p:spPr bwMode="auto">
          <a:xfrm>
            <a:off x="2514600" y="3886200"/>
            <a:ext cx="3998913" cy="2665413"/>
          </a:xfrm>
          <a:prstGeom prst="rect">
            <a:avLst/>
          </a:prstGeom>
          <a:noFill/>
          <a:ln w="9525">
            <a:solidFill>
              <a:schemeClr val="tx1"/>
            </a:solidFill>
            <a:miter lim="800000"/>
            <a:headEnd/>
            <a:tailEnd/>
          </a:ln>
        </p:spPr>
      </p:pic>
      <p:sp>
        <p:nvSpPr>
          <p:cNvPr id="3078" name="Text Box 10"/>
          <p:cNvSpPr txBox="1">
            <a:spLocks noChangeArrowheads="1"/>
          </p:cNvSpPr>
          <p:nvPr/>
        </p:nvSpPr>
        <p:spPr bwMode="auto">
          <a:xfrm rot="-5400000">
            <a:off x="1248569" y="5287169"/>
            <a:ext cx="2362200" cy="169862"/>
          </a:xfrm>
          <a:prstGeom prst="rect">
            <a:avLst/>
          </a:prstGeom>
          <a:noFill/>
          <a:ln w="9525">
            <a:noFill/>
            <a:miter lim="800000"/>
            <a:headEnd/>
            <a:tailEnd/>
          </a:ln>
        </p:spPr>
        <p:txBody>
          <a:bodyPr>
            <a:spAutoFit/>
          </a:bodyPr>
          <a:lstStyle/>
          <a:p>
            <a:pPr>
              <a:spcBef>
                <a:spcPct val="50000"/>
              </a:spcBef>
            </a:pPr>
            <a:r>
              <a:rPr lang="en-US" sz="500"/>
              <a:t>© Leigh Prather/Shutterstock.com</a:t>
            </a:r>
            <a:endParaRPr lang="en-US"/>
          </a:p>
        </p:txBody>
      </p:sp>
      <p:pic>
        <p:nvPicPr>
          <p:cNvPr id="3079" name="Picture 10" descr="To know..jpg                                                   00000032DISK_IMG                       8EF45680:"/>
          <p:cNvPicPr>
            <a:picLocks noChangeAspect="1" noChangeArrowheads="1"/>
          </p:cNvPicPr>
          <p:nvPr/>
        </p:nvPicPr>
        <p:blipFill>
          <a:blip r:embed="rId5" cstate="print"/>
          <a:srcRect/>
          <a:stretch>
            <a:fillRect/>
          </a:stretch>
        </p:blipFill>
        <p:spPr bwMode="auto">
          <a:xfrm>
            <a:off x="1677988" y="1524000"/>
            <a:ext cx="5027612" cy="1004888"/>
          </a:xfrm>
          <a:prstGeom prst="rect">
            <a:avLst/>
          </a:prstGeom>
          <a:noFill/>
          <a:ln w="9525">
            <a:noFill/>
            <a:miter lim="800000"/>
            <a:headEnd/>
            <a:tailEnd/>
          </a:ln>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4099" name="Text Box 4"/>
          <p:cNvSpPr txBox="1">
            <a:spLocks noChangeArrowheads="1"/>
          </p:cNvSpPr>
          <p:nvPr/>
        </p:nvSpPr>
        <p:spPr bwMode="auto">
          <a:xfrm>
            <a:off x="1828800" y="2330450"/>
            <a:ext cx="5410200" cy="1316038"/>
          </a:xfrm>
          <a:prstGeom prst="rect">
            <a:avLst/>
          </a:prstGeom>
          <a:noFill/>
          <a:ln w="9525">
            <a:noFill/>
            <a:miter lim="800000"/>
            <a:headEnd/>
            <a:tailEnd/>
          </a:ln>
        </p:spPr>
        <p:txBody>
          <a:bodyPr>
            <a:spAutoFit/>
          </a:bodyPr>
          <a:lstStyle/>
          <a:p>
            <a:pPr algn="ctr">
              <a:lnSpc>
                <a:spcPct val="114000"/>
              </a:lnSpc>
              <a:spcBef>
                <a:spcPct val="50000"/>
              </a:spcBef>
            </a:pPr>
            <a:r>
              <a:rPr lang="en-US" sz="2600">
                <a:solidFill>
                  <a:srgbClr val="332082"/>
                </a:solidFill>
              </a:rPr>
              <a:t>“</a:t>
            </a:r>
            <a:r>
              <a:rPr lang="en-US" sz="2600">
                <a:solidFill>
                  <a:srgbClr val="4D3ACF"/>
                </a:solidFill>
              </a:rPr>
              <a:t>We don’t</a:t>
            </a:r>
            <a:r>
              <a:rPr lang="en-US" sz="2600" b="1">
                <a:solidFill>
                  <a:srgbClr val="4D3ACF"/>
                </a:solidFill>
              </a:rPr>
              <a:t> </a:t>
            </a:r>
            <a:r>
              <a:rPr lang="en-US" sz="2600" b="1" i="1">
                <a:solidFill>
                  <a:srgbClr val="332082"/>
                </a:solidFill>
              </a:rPr>
              <a:t>‘find’ God</a:t>
            </a:r>
            <a:r>
              <a:rPr lang="en-US" sz="2600" b="1">
                <a:solidFill>
                  <a:srgbClr val="4D3ACF"/>
                </a:solidFill>
              </a:rPr>
              <a:t>, </a:t>
            </a:r>
            <a:r>
              <a:rPr lang="en-US" sz="2600">
                <a:solidFill>
                  <a:srgbClr val="4D3ACF"/>
                </a:solidFill>
              </a:rPr>
              <a:t>rather we</a:t>
            </a:r>
            <a:r>
              <a:rPr lang="en-US" sz="2600" b="1">
                <a:solidFill>
                  <a:srgbClr val="4D3ACF"/>
                </a:solidFill>
              </a:rPr>
              <a:t> </a:t>
            </a:r>
            <a:r>
              <a:rPr lang="en-US" sz="2600" b="1" i="1">
                <a:solidFill>
                  <a:srgbClr val="332082"/>
                </a:solidFill>
              </a:rPr>
              <a:t>find God finding us</a:t>
            </a:r>
            <a:r>
              <a:rPr lang="en-US" sz="2600">
                <a:solidFill>
                  <a:srgbClr val="332082"/>
                </a:solidFill>
              </a:rPr>
              <a:t>.” </a:t>
            </a:r>
            <a:endParaRPr lang="en-US" sz="2600"/>
          </a:p>
          <a:p>
            <a:pPr algn="ctr">
              <a:spcBef>
                <a:spcPct val="50000"/>
              </a:spcBef>
            </a:pPr>
            <a:r>
              <a:rPr lang="en-US" sz="1400" i="1"/>
              <a:t>– Fr. Larry Gillick, SJ</a:t>
            </a:r>
            <a:r>
              <a:rPr lang="en-US" sz="1400"/>
              <a:t> </a:t>
            </a:r>
          </a:p>
        </p:txBody>
      </p:sp>
      <p:sp>
        <p:nvSpPr>
          <p:cNvPr id="6150" name="Text Box 6"/>
          <p:cNvSpPr txBox="1">
            <a:spLocks noChangeArrowheads="1"/>
          </p:cNvSpPr>
          <p:nvPr/>
        </p:nvSpPr>
        <p:spPr bwMode="auto">
          <a:xfrm>
            <a:off x="2590800" y="4114800"/>
            <a:ext cx="4724400" cy="939800"/>
          </a:xfrm>
          <a:prstGeom prst="rect">
            <a:avLst/>
          </a:prstGeom>
          <a:noFill/>
          <a:ln w="9525">
            <a:noFill/>
            <a:miter lim="800000"/>
            <a:headEnd/>
            <a:tailEnd/>
          </a:ln>
        </p:spPr>
        <p:txBody>
          <a:bodyPr>
            <a:spAutoFit/>
          </a:bodyPr>
          <a:lstStyle/>
          <a:p>
            <a:pPr marL="457200" indent="-411163">
              <a:lnSpc>
                <a:spcPct val="114000"/>
              </a:lnSpc>
              <a:spcBef>
                <a:spcPct val="50000"/>
              </a:spcBef>
              <a:buFont typeface="Times" charset="0"/>
              <a:buAutoNum type="arabicPeriod"/>
            </a:pPr>
            <a:r>
              <a:rPr lang="en-US" sz="2000"/>
              <a:t>What does this quotation mean?</a:t>
            </a:r>
          </a:p>
          <a:p>
            <a:pPr marL="457200" indent="-411163">
              <a:lnSpc>
                <a:spcPct val="114000"/>
              </a:lnSpc>
              <a:spcBef>
                <a:spcPct val="50000"/>
              </a:spcBef>
              <a:buFont typeface="Times" charset="0"/>
              <a:buAutoNum type="arabicPeriod"/>
            </a:pPr>
            <a:r>
              <a:rPr lang="en-US" sz="2000"/>
              <a:t>How does God find us? </a:t>
            </a:r>
          </a:p>
        </p:txBody>
      </p:sp>
      <p:sp>
        <p:nvSpPr>
          <p:cNvPr id="4101"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r>
              <a:rPr lang="en-US" sz="2800" b="1"/>
              <a:t>Finding God or Being Found by God?</a:t>
            </a:r>
          </a:p>
        </p:txBody>
      </p:sp>
      <p:sp>
        <p:nvSpPr>
          <p:cNvPr id="4102" name="Rectangle 5"/>
          <p:cNvSpPr>
            <a:spLocks noChangeArrowheads="1"/>
          </p:cNvSpPr>
          <p:nvPr/>
        </p:nvSpPr>
        <p:spPr bwMode="auto">
          <a:xfrm>
            <a:off x="2362200" y="6248400"/>
            <a:ext cx="4572000" cy="369888"/>
          </a:xfrm>
          <a:prstGeom prst="rect">
            <a:avLst/>
          </a:prstGeom>
          <a:noFill/>
          <a:ln w="9525">
            <a:noFill/>
            <a:miter lim="800000"/>
            <a:headEnd/>
            <a:tailEnd/>
          </a:ln>
        </p:spPr>
        <p:txBody>
          <a:bodyPr>
            <a:spAutoFit/>
          </a:bodyPr>
          <a:lstStyle/>
          <a:p>
            <a:r>
              <a:rPr lang="en-US" sz="500"/>
              <a:t>Quotation is from a free, downloadable audio retreat at </a:t>
            </a:r>
            <a:r>
              <a:rPr lang="en-US" sz="500" i="1"/>
              <a:t>onlineministries.creighton.edu/CollaborativeMinistry/AudioRetreat/AudioRetreats.html</a:t>
            </a:r>
            <a:r>
              <a:rPr lang="en-US" i="1"/>
              <a:t>.</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97164" presetClass="entr" presetSubtype="71333944" fill="hold" grpId="0" nodeType="afterEffect">
                                  <p:stCondLst>
                                    <p:cond delay="0"/>
                                  </p:stCondLst>
                                  <p:childTnLst>
                                    <p:set>
                                      <p:cBhvr>
                                        <p:cTn id="6" dur="1" fill="hold">
                                          <p:stCondLst>
                                            <p:cond delay="499"/>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2"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5123" name="TextBox 4"/>
          <p:cNvSpPr txBox="1">
            <a:spLocks noChangeArrowheads="1"/>
          </p:cNvSpPr>
          <p:nvPr/>
        </p:nvSpPr>
        <p:spPr bwMode="auto">
          <a:xfrm>
            <a:off x="914400" y="1066800"/>
            <a:ext cx="7315200" cy="519113"/>
          </a:xfrm>
          <a:prstGeom prst="rect">
            <a:avLst/>
          </a:prstGeom>
          <a:noFill/>
          <a:ln w="9525">
            <a:noFill/>
            <a:miter lim="800000"/>
            <a:headEnd/>
            <a:tailEnd/>
          </a:ln>
        </p:spPr>
        <p:txBody>
          <a:bodyPr>
            <a:spAutoFit/>
          </a:bodyPr>
          <a:lstStyle/>
          <a:p>
            <a:r>
              <a:rPr lang="en-US" sz="2800" b="1"/>
              <a:t>God Reveals Himself to Us</a:t>
            </a:r>
          </a:p>
        </p:txBody>
      </p:sp>
      <p:sp>
        <p:nvSpPr>
          <p:cNvPr id="5124" name="Text Box 22"/>
          <p:cNvSpPr txBox="1">
            <a:spLocks noChangeArrowheads="1"/>
          </p:cNvSpPr>
          <p:nvPr/>
        </p:nvSpPr>
        <p:spPr bwMode="auto">
          <a:xfrm>
            <a:off x="381000" y="228600"/>
            <a:ext cx="8153400" cy="366713"/>
          </a:xfrm>
          <a:prstGeom prst="rect">
            <a:avLst/>
          </a:prstGeom>
          <a:noFill/>
          <a:ln w="9525">
            <a:noFill/>
            <a:miter lim="800000"/>
            <a:headEnd/>
            <a:tailEnd/>
          </a:ln>
        </p:spPr>
        <p:txBody>
          <a:bodyPr>
            <a:spAutoFit/>
          </a:bodyPr>
          <a:lstStyle/>
          <a:p>
            <a:pPr>
              <a:spcBef>
                <a:spcPct val="50000"/>
              </a:spcBef>
            </a:pPr>
            <a:r>
              <a:rPr lang="en-US"/>
              <a:t> </a:t>
            </a:r>
          </a:p>
        </p:txBody>
      </p:sp>
      <p:grpSp>
        <p:nvGrpSpPr>
          <p:cNvPr id="2" name="Group 11"/>
          <p:cNvGrpSpPr>
            <a:grpSpLocks/>
          </p:cNvGrpSpPr>
          <p:nvPr/>
        </p:nvGrpSpPr>
        <p:grpSpPr bwMode="auto">
          <a:xfrm>
            <a:off x="5943600" y="2209800"/>
            <a:ext cx="2590800" cy="838200"/>
            <a:chOff x="5791200" y="3200400"/>
            <a:chExt cx="2590800" cy="838200"/>
          </a:xfrm>
        </p:grpSpPr>
        <p:sp>
          <p:nvSpPr>
            <p:cNvPr id="5141" name="Text Box 10"/>
            <p:cNvSpPr txBox="1">
              <a:spLocks noChangeArrowheads="1"/>
            </p:cNvSpPr>
            <p:nvPr/>
          </p:nvSpPr>
          <p:spPr bwMode="auto">
            <a:xfrm>
              <a:off x="5791200" y="3276600"/>
              <a:ext cx="2590800" cy="641350"/>
            </a:xfrm>
            <a:prstGeom prst="rect">
              <a:avLst/>
            </a:prstGeom>
            <a:noFill/>
            <a:ln w="9525">
              <a:noFill/>
              <a:miter lim="800000"/>
              <a:headEnd/>
              <a:tailEnd/>
            </a:ln>
          </p:spPr>
          <p:txBody>
            <a:bodyPr>
              <a:spAutoFit/>
            </a:bodyPr>
            <a:lstStyle/>
            <a:p>
              <a:pPr algn="ctr">
                <a:spcBef>
                  <a:spcPct val="50000"/>
                </a:spcBef>
              </a:pPr>
              <a:r>
                <a:rPr lang="en-US"/>
                <a:t>Revelation (from Latin) “to unveil or disclose”</a:t>
              </a:r>
            </a:p>
          </p:txBody>
        </p:sp>
        <p:sp>
          <p:nvSpPr>
            <p:cNvPr id="5142" name="Rectangle 16"/>
            <p:cNvSpPr>
              <a:spLocks noChangeArrowheads="1"/>
            </p:cNvSpPr>
            <p:nvPr/>
          </p:nvSpPr>
          <p:spPr bwMode="auto">
            <a:xfrm>
              <a:off x="5791200" y="3200400"/>
              <a:ext cx="2590800" cy="838200"/>
            </a:xfrm>
            <a:prstGeom prst="rect">
              <a:avLst/>
            </a:prstGeom>
            <a:noFill/>
            <a:ln w="38100">
              <a:solidFill>
                <a:srgbClr val="C00000"/>
              </a:solidFill>
              <a:miter lim="800000"/>
              <a:headEnd/>
              <a:tailEnd/>
            </a:ln>
          </p:spPr>
          <p:txBody>
            <a:bodyPr wrap="none" anchor="ctr"/>
            <a:lstStyle/>
            <a:p>
              <a:endParaRPr lang="en-US"/>
            </a:p>
          </p:txBody>
        </p:sp>
      </p:grpSp>
      <p:grpSp>
        <p:nvGrpSpPr>
          <p:cNvPr id="3" name="Group 41"/>
          <p:cNvGrpSpPr>
            <a:grpSpLocks/>
          </p:cNvGrpSpPr>
          <p:nvPr/>
        </p:nvGrpSpPr>
        <p:grpSpPr bwMode="auto">
          <a:xfrm>
            <a:off x="5562600" y="5181600"/>
            <a:ext cx="2743200" cy="660400"/>
            <a:chOff x="4800600" y="4038600"/>
            <a:chExt cx="2743200" cy="660400"/>
          </a:xfrm>
        </p:grpSpPr>
        <p:sp>
          <p:nvSpPr>
            <p:cNvPr id="5139" name="AutoShape 26"/>
            <p:cNvSpPr>
              <a:spLocks noChangeArrowheads="1"/>
            </p:cNvSpPr>
            <p:nvPr/>
          </p:nvSpPr>
          <p:spPr bwMode="auto">
            <a:xfrm>
              <a:off x="4800600" y="4038600"/>
              <a:ext cx="2743200" cy="660400"/>
            </a:xfrm>
            <a:prstGeom prst="ellipse">
              <a:avLst/>
            </a:prstGeom>
            <a:gradFill rotWithShape="0">
              <a:gsLst>
                <a:gs pos="0">
                  <a:srgbClr val="000080"/>
                </a:gs>
                <a:gs pos="100000">
                  <a:srgbClr val="00003B"/>
                </a:gs>
              </a:gsLst>
              <a:lin ang="5400000" scaled="1"/>
            </a:gradFill>
            <a:ln w="3175">
              <a:solidFill>
                <a:schemeClr val="tx1"/>
              </a:solidFill>
              <a:miter lim="800000"/>
              <a:headEnd/>
              <a:tailEnd/>
            </a:ln>
          </p:spPr>
          <p:txBody>
            <a:bodyPr wrap="none" anchor="ctr"/>
            <a:lstStyle/>
            <a:p>
              <a:pPr algn="ctr"/>
              <a:endParaRPr lang="en-US"/>
            </a:p>
          </p:txBody>
        </p:sp>
        <p:sp>
          <p:nvSpPr>
            <p:cNvPr id="5140" name="Text Box 16"/>
            <p:cNvSpPr txBox="1">
              <a:spLocks noChangeArrowheads="1"/>
            </p:cNvSpPr>
            <p:nvPr/>
          </p:nvSpPr>
          <p:spPr bwMode="auto">
            <a:xfrm>
              <a:off x="4800600" y="4178300"/>
              <a:ext cx="2743200" cy="393700"/>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Thought &amp; Reason</a:t>
              </a:r>
              <a:endParaRPr lang="en-US" sz="2400"/>
            </a:p>
          </p:txBody>
        </p:sp>
      </p:grpSp>
      <p:grpSp>
        <p:nvGrpSpPr>
          <p:cNvPr id="4" name="Group 42"/>
          <p:cNvGrpSpPr>
            <a:grpSpLocks/>
          </p:cNvGrpSpPr>
          <p:nvPr/>
        </p:nvGrpSpPr>
        <p:grpSpPr bwMode="auto">
          <a:xfrm>
            <a:off x="4419600" y="4343400"/>
            <a:ext cx="2743200" cy="660400"/>
            <a:chOff x="4800600" y="3302000"/>
            <a:chExt cx="2743200" cy="660400"/>
          </a:xfrm>
        </p:grpSpPr>
        <p:sp>
          <p:nvSpPr>
            <p:cNvPr id="5137" name="AutoShape 24"/>
            <p:cNvSpPr>
              <a:spLocks noChangeArrowheads="1"/>
            </p:cNvSpPr>
            <p:nvPr/>
          </p:nvSpPr>
          <p:spPr bwMode="auto">
            <a:xfrm>
              <a:off x="4800600" y="3302000"/>
              <a:ext cx="2743200" cy="660400"/>
            </a:xfrm>
            <a:prstGeom prst="ellipse">
              <a:avLst/>
            </a:prstGeom>
            <a:gradFill rotWithShape="0">
              <a:gsLst>
                <a:gs pos="0">
                  <a:srgbClr val="009F00"/>
                </a:gs>
                <a:gs pos="100000">
                  <a:srgbClr val="004A00"/>
                </a:gs>
              </a:gsLst>
              <a:lin ang="5400000" scaled="1"/>
            </a:gradFill>
            <a:ln w="3175">
              <a:solidFill>
                <a:schemeClr val="tx1"/>
              </a:solidFill>
              <a:miter lim="800000"/>
              <a:headEnd/>
              <a:tailEnd/>
            </a:ln>
          </p:spPr>
          <p:txBody>
            <a:bodyPr wrap="none" anchor="ctr"/>
            <a:lstStyle/>
            <a:p>
              <a:pPr algn="ctr"/>
              <a:endParaRPr lang="en-US"/>
            </a:p>
          </p:txBody>
        </p:sp>
        <p:sp>
          <p:nvSpPr>
            <p:cNvPr id="5138" name="Text Box 16"/>
            <p:cNvSpPr txBox="1">
              <a:spLocks noChangeArrowheads="1"/>
            </p:cNvSpPr>
            <p:nvPr/>
          </p:nvSpPr>
          <p:spPr bwMode="auto">
            <a:xfrm>
              <a:off x="4800600" y="3429000"/>
              <a:ext cx="2743200" cy="387798"/>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Creation</a:t>
              </a:r>
              <a:endParaRPr lang="en-US" sz="2400"/>
            </a:p>
          </p:txBody>
        </p:sp>
      </p:grpSp>
      <p:grpSp>
        <p:nvGrpSpPr>
          <p:cNvPr id="5" name="Group 43"/>
          <p:cNvGrpSpPr>
            <a:grpSpLocks/>
          </p:cNvGrpSpPr>
          <p:nvPr/>
        </p:nvGrpSpPr>
        <p:grpSpPr bwMode="auto">
          <a:xfrm>
            <a:off x="1752600" y="2743200"/>
            <a:ext cx="2743200" cy="660400"/>
            <a:chOff x="1752600" y="3302000"/>
            <a:chExt cx="2743200" cy="660400"/>
          </a:xfrm>
        </p:grpSpPr>
        <p:sp>
          <p:nvSpPr>
            <p:cNvPr id="5135" name="AutoShape 20"/>
            <p:cNvSpPr>
              <a:spLocks noChangeArrowheads="1"/>
            </p:cNvSpPr>
            <p:nvPr/>
          </p:nvSpPr>
          <p:spPr bwMode="auto">
            <a:xfrm>
              <a:off x="1752600" y="3302000"/>
              <a:ext cx="2743200" cy="660400"/>
            </a:xfrm>
            <a:prstGeom prst="ellipse">
              <a:avLst/>
            </a:prstGeom>
            <a:gradFill rotWithShape="0">
              <a:gsLst>
                <a:gs pos="0">
                  <a:srgbClr val="800080"/>
                </a:gs>
                <a:gs pos="100000">
                  <a:srgbClr val="3B003B"/>
                </a:gs>
              </a:gsLst>
              <a:lin ang="5400000" scaled="1"/>
            </a:gradFill>
            <a:ln w="3175">
              <a:solidFill>
                <a:schemeClr val="tx1"/>
              </a:solidFill>
              <a:miter lim="800000"/>
              <a:headEnd/>
              <a:tailEnd/>
            </a:ln>
          </p:spPr>
          <p:txBody>
            <a:bodyPr wrap="none" anchor="ctr"/>
            <a:lstStyle/>
            <a:p>
              <a:pPr algn="ctr"/>
              <a:endParaRPr lang="en-US"/>
            </a:p>
          </p:txBody>
        </p:sp>
        <p:sp>
          <p:nvSpPr>
            <p:cNvPr id="5136" name="Text Box 16"/>
            <p:cNvSpPr txBox="1">
              <a:spLocks noChangeArrowheads="1"/>
            </p:cNvSpPr>
            <p:nvPr/>
          </p:nvSpPr>
          <p:spPr bwMode="auto">
            <a:xfrm>
              <a:off x="1752600" y="3429000"/>
              <a:ext cx="2743200" cy="387798"/>
            </a:xfrm>
            <a:prstGeom prst="rect">
              <a:avLst/>
            </a:prstGeom>
            <a:noFill/>
            <a:ln w="9525">
              <a:noFill/>
              <a:miter lim="800000"/>
              <a:headEnd/>
              <a:tailEnd/>
            </a:ln>
          </p:spPr>
          <p:txBody>
            <a:bodyPr>
              <a:spAutoFit/>
            </a:bodyPr>
            <a:lstStyle/>
            <a:p>
              <a:pPr marL="0" lvl="1" algn="ctr">
                <a:lnSpc>
                  <a:spcPct val="80000"/>
                </a:lnSpc>
                <a:spcBef>
                  <a:spcPct val="50000"/>
                </a:spcBef>
              </a:pPr>
              <a:r>
                <a:rPr lang="en-US" b="1">
                  <a:solidFill>
                    <a:schemeClr val="bg1"/>
                  </a:solidFill>
                </a:rPr>
                <a:t>The Bible</a:t>
              </a:r>
              <a:endParaRPr lang="en-US" sz="2400"/>
            </a:p>
          </p:txBody>
        </p:sp>
      </p:grpSp>
      <p:grpSp>
        <p:nvGrpSpPr>
          <p:cNvPr id="6" name="Group 45"/>
          <p:cNvGrpSpPr>
            <a:grpSpLocks/>
          </p:cNvGrpSpPr>
          <p:nvPr/>
        </p:nvGrpSpPr>
        <p:grpSpPr bwMode="auto">
          <a:xfrm>
            <a:off x="3048000" y="3505200"/>
            <a:ext cx="2743200" cy="660400"/>
            <a:chOff x="1752600" y="4038600"/>
            <a:chExt cx="2743200" cy="660400"/>
          </a:xfrm>
        </p:grpSpPr>
        <p:sp>
          <p:nvSpPr>
            <p:cNvPr id="5133" name="AutoShape 22"/>
            <p:cNvSpPr>
              <a:spLocks noChangeArrowheads="1"/>
            </p:cNvSpPr>
            <p:nvPr/>
          </p:nvSpPr>
          <p:spPr bwMode="auto">
            <a:xfrm>
              <a:off x="1752600" y="4038600"/>
              <a:ext cx="2743200" cy="660400"/>
            </a:xfrm>
            <a:prstGeom prst="ellipse">
              <a:avLst/>
            </a:prstGeom>
            <a:gradFill rotWithShape="0">
              <a:gsLst>
                <a:gs pos="0">
                  <a:srgbClr val="993300"/>
                </a:gs>
                <a:gs pos="100000">
                  <a:srgbClr val="471800"/>
                </a:gs>
              </a:gsLst>
              <a:lin ang="5400000" scaled="1"/>
            </a:gradFill>
            <a:ln w="3175">
              <a:solidFill>
                <a:schemeClr val="tx1"/>
              </a:solidFill>
              <a:miter lim="800000"/>
              <a:headEnd/>
              <a:tailEnd/>
            </a:ln>
          </p:spPr>
          <p:txBody>
            <a:bodyPr wrap="none" anchor="ctr"/>
            <a:lstStyle/>
            <a:p>
              <a:pPr algn="ctr"/>
              <a:endParaRPr lang="en-US"/>
            </a:p>
          </p:txBody>
        </p:sp>
        <p:sp>
          <p:nvSpPr>
            <p:cNvPr id="5134" name="Text Box 16"/>
            <p:cNvSpPr>
              <a:spLocks noChangeArrowheads="1"/>
            </p:cNvSpPr>
            <p:nvPr/>
          </p:nvSpPr>
          <p:spPr bwMode="auto">
            <a:xfrm>
              <a:off x="1752600" y="4089400"/>
              <a:ext cx="2743200" cy="558800"/>
            </a:xfrm>
            <a:prstGeom prst="ellipse">
              <a:avLst/>
            </a:prstGeom>
            <a:noFill/>
            <a:ln w="9525">
              <a:noFill/>
              <a:miter lim="800000"/>
              <a:headEnd/>
              <a:tailEnd/>
            </a:ln>
          </p:spPr>
          <p:txBody>
            <a:bodyPr>
              <a:spAutoFit/>
            </a:bodyPr>
            <a:lstStyle/>
            <a:p>
              <a:pPr marL="0" lvl="1" indent="-285750" algn="ctr">
                <a:lnSpc>
                  <a:spcPct val="80000"/>
                </a:lnSpc>
                <a:spcBef>
                  <a:spcPct val="50000"/>
                </a:spcBef>
              </a:pPr>
              <a:r>
                <a:rPr lang="en-US" b="1">
                  <a:solidFill>
                    <a:schemeClr val="bg1"/>
                  </a:solidFill>
                </a:rPr>
                <a:t>Love</a:t>
              </a:r>
              <a:endParaRPr lang="en-US" sz="2400"/>
            </a:p>
          </p:txBody>
        </p:sp>
      </p:grpSp>
      <p:grpSp>
        <p:nvGrpSpPr>
          <p:cNvPr id="7" name="Group 21"/>
          <p:cNvGrpSpPr>
            <a:grpSpLocks/>
          </p:cNvGrpSpPr>
          <p:nvPr/>
        </p:nvGrpSpPr>
        <p:grpSpPr bwMode="auto">
          <a:xfrm>
            <a:off x="838200" y="1905000"/>
            <a:ext cx="2743200" cy="685800"/>
            <a:chOff x="1752600" y="4876800"/>
            <a:chExt cx="2743200" cy="685800"/>
          </a:xfrm>
        </p:grpSpPr>
        <p:sp>
          <p:nvSpPr>
            <p:cNvPr id="5131" name="AutoShape 17"/>
            <p:cNvSpPr>
              <a:spLocks noChangeArrowheads="1"/>
            </p:cNvSpPr>
            <p:nvPr/>
          </p:nvSpPr>
          <p:spPr bwMode="auto">
            <a:xfrm>
              <a:off x="1752600" y="4876800"/>
              <a:ext cx="2743200" cy="685800"/>
            </a:xfrm>
            <a:prstGeom prst="ellipse">
              <a:avLst/>
            </a:prstGeom>
            <a:gradFill rotWithShape="0">
              <a:gsLst>
                <a:gs pos="0">
                  <a:srgbClr val="3366FF"/>
                </a:gs>
                <a:gs pos="100000">
                  <a:srgbClr val="182F76"/>
                </a:gs>
              </a:gsLst>
              <a:lin ang="5400000" scaled="1"/>
            </a:gradFill>
            <a:ln w="3175">
              <a:solidFill>
                <a:schemeClr val="tx1"/>
              </a:solidFill>
              <a:miter lim="800000"/>
              <a:headEnd/>
              <a:tailEnd/>
            </a:ln>
          </p:spPr>
          <p:txBody>
            <a:bodyPr wrap="none" anchor="ctr"/>
            <a:lstStyle/>
            <a:p>
              <a:pPr algn="ctr"/>
              <a:endParaRPr lang="en-US"/>
            </a:p>
          </p:txBody>
        </p:sp>
        <p:sp>
          <p:nvSpPr>
            <p:cNvPr id="5132" name="Text Box 16"/>
            <p:cNvSpPr txBox="1">
              <a:spLocks noChangeArrowheads="1"/>
            </p:cNvSpPr>
            <p:nvPr/>
          </p:nvSpPr>
          <p:spPr bwMode="auto">
            <a:xfrm>
              <a:off x="1752600" y="5029200"/>
              <a:ext cx="2743200" cy="485775"/>
            </a:xfrm>
            <a:prstGeom prst="rect">
              <a:avLst/>
            </a:prstGeom>
            <a:noFill/>
            <a:ln w="9525">
              <a:noFill/>
              <a:miter lim="800000"/>
              <a:headEnd/>
              <a:tailEnd/>
            </a:ln>
          </p:spPr>
          <p:txBody>
            <a:bodyPr>
              <a:spAutoFit/>
            </a:bodyPr>
            <a:lstStyle/>
            <a:p>
              <a:pPr marL="0" lvl="1" algn="ctr">
                <a:lnSpc>
                  <a:spcPct val="80000"/>
                </a:lnSpc>
                <a:spcBef>
                  <a:spcPct val="50000"/>
                </a:spcBef>
              </a:pPr>
              <a:r>
                <a:rPr lang="en-US" sz="1600" b="1">
                  <a:solidFill>
                    <a:schemeClr val="bg1"/>
                  </a:solidFill>
                </a:rPr>
                <a:t>Search for Happiness </a:t>
              </a:r>
              <a:br>
                <a:rPr lang="en-US" sz="1600" b="1">
                  <a:solidFill>
                    <a:schemeClr val="bg1"/>
                  </a:solidFill>
                </a:rPr>
              </a:br>
              <a:r>
                <a:rPr lang="en-US" sz="1600" b="1">
                  <a:solidFill>
                    <a:schemeClr val="bg1"/>
                  </a:solidFill>
                </a:rPr>
                <a:t>&amp; Meaning</a:t>
              </a:r>
              <a:endParaRPr lang="en-US" sz="1600"/>
            </a:p>
          </p:txBody>
        </p:sp>
      </p:gr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0-#ppt_w/2"/>
                                          </p:val>
                                        </p:tav>
                                        <p:tav tm="100000">
                                          <p:val>
                                            <p:strVal val="#ppt_x"/>
                                          </p:val>
                                        </p:tav>
                                      </p:tavLst>
                                    </p:anim>
                                    <p:anim calcmode="lin" valueType="num">
                                      <p:cBhvr additive="base">
                                        <p:cTn id="13" dur="5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0-#ppt_w/2"/>
                                          </p:val>
                                        </p:tav>
                                        <p:tav tm="100000">
                                          <p:val>
                                            <p:strVal val="#ppt_x"/>
                                          </p:val>
                                        </p:tav>
                                      </p:tavLst>
                                    </p:anim>
                                    <p:anim calcmode="lin" valueType="num">
                                      <p:cBhvr additive="base">
                                        <p:cTn id="23" dur="500" fill="hold"/>
                                        <p:tgtEl>
                                          <p:spTgt spid="4"/>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0-#ppt_w/2"/>
                                          </p:val>
                                        </p:tav>
                                        <p:tav tm="100000">
                                          <p:val>
                                            <p:strVal val="#ppt_x"/>
                                          </p:val>
                                        </p:tav>
                                      </p:tavLst>
                                    </p:anim>
                                    <p:anim calcmode="lin" valueType="num">
                                      <p:cBhvr additive="base">
                                        <p:cTn id="28" dur="500" fill="hold"/>
                                        <p:tgtEl>
                                          <p:spTgt spid="3"/>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2" fill="hold" nodeType="afterEffect">
                                  <p:stCondLst>
                                    <p:cond delay="0"/>
                                  </p:stCondLst>
                                  <p:childTnLst>
                                    <p:set>
                                      <p:cBhvr>
                                        <p:cTn id="31" dur="1" fill="hold">
                                          <p:stCondLst>
                                            <p:cond delay="0"/>
                                          </p:stCondLst>
                                        </p:cTn>
                                        <p:tgtEl>
                                          <p:spTgt spid="2"/>
                                        </p:tgtEl>
                                        <p:attrNameLst>
                                          <p:attrName>style.visibility</p:attrName>
                                        </p:attrNameLst>
                                      </p:cBhvr>
                                      <p:to>
                                        <p:strVal val="visible"/>
                                      </p:to>
                                    </p:set>
                                    <p:anim calcmode="lin" valueType="num">
                                      <p:cBhvr additive="base">
                                        <p:cTn id="32" dur="500" fill="hold"/>
                                        <p:tgtEl>
                                          <p:spTgt spid="2"/>
                                        </p:tgtEl>
                                        <p:attrNameLst>
                                          <p:attrName>ppt_x</p:attrName>
                                        </p:attrNameLst>
                                      </p:cBhvr>
                                      <p:tavLst>
                                        <p:tav tm="0">
                                          <p:val>
                                            <p:strVal val="1+#ppt_w/2"/>
                                          </p:val>
                                        </p:tav>
                                        <p:tav tm="100000">
                                          <p:val>
                                            <p:strVal val="#ppt_x"/>
                                          </p:val>
                                        </p:tav>
                                      </p:tavLst>
                                    </p:anim>
                                    <p:anim calcmode="lin" valueType="num">
                                      <p:cBhvr additive="base">
                                        <p:cTn id="33"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6"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6147"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r>
              <a:rPr lang="en-US" sz="2800" b="1"/>
              <a:t>God Reveals Himself To Us</a:t>
            </a:r>
          </a:p>
        </p:txBody>
      </p:sp>
      <p:pic>
        <p:nvPicPr>
          <p:cNvPr id="6148" name="Picture 8" descr="&#10;Cross(lr).jpg                                                  00000026DISK_IMG                       8EF45680:"/>
          <p:cNvPicPr>
            <a:picLocks noChangeAspect="1" noChangeArrowheads="1"/>
          </p:cNvPicPr>
          <p:nvPr/>
        </p:nvPicPr>
        <p:blipFill>
          <a:blip r:embed="rId4" cstate="print"/>
          <a:srcRect/>
          <a:stretch>
            <a:fillRect/>
          </a:stretch>
        </p:blipFill>
        <p:spPr bwMode="auto">
          <a:xfrm rot="265440">
            <a:off x="5724525" y="760413"/>
            <a:ext cx="2428875" cy="4945062"/>
          </a:xfrm>
          <a:prstGeom prst="rect">
            <a:avLst/>
          </a:prstGeom>
          <a:noFill/>
          <a:ln w="9525">
            <a:noFill/>
            <a:miter lim="800000"/>
            <a:headEnd/>
            <a:tailEnd/>
          </a:ln>
        </p:spPr>
      </p:pic>
      <p:sp>
        <p:nvSpPr>
          <p:cNvPr id="6149" name="Text Box 10"/>
          <p:cNvSpPr txBox="1">
            <a:spLocks noChangeArrowheads="1"/>
          </p:cNvSpPr>
          <p:nvPr/>
        </p:nvSpPr>
        <p:spPr bwMode="auto">
          <a:xfrm rot="-761898">
            <a:off x="6096000" y="2536825"/>
            <a:ext cx="1482725" cy="168275"/>
          </a:xfrm>
          <a:prstGeom prst="rect">
            <a:avLst/>
          </a:prstGeom>
          <a:noFill/>
          <a:ln w="9525">
            <a:noFill/>
            <a:miter lim="800000"/>
            <a:headEnd/>
            <a:tailEnd/>
          </a:ln>
        </p:spPr>
        <p:txBody>
          <a:bodyPr>
            <a:spAutoFit/>
          </a:bodyPr>
          <a:lstStyle/>
          <a:p>
            <a:pPr algn="r">
              <a:spcBef>
                <a:spcPct val="50000"/>
              </a:spcBef>
            </a:pPr>
            <a:r>
              <a:rPr lang="en-US" sz="500"/>
              <a:t>© Bragin Alexey/Shutterstock.com </a:t>
            </a:r>
          </a:p>
        </p:txBody>
      </p:sp>
      <p:sp>
        <p:nvSpPr>
          <p:cNvPr id="9225" name="Text Box 9"/>
          <p:cNvSpPr txBox="1">
            <a:spLocks noChangeArrowheads="1"/>
          </p:cNvSpPr>
          <p:nvPr/>
        </p:nvSpPr>
        <p:spPr bwMode="auto">
          <a:xfrm>
            <a:off x="1295400" y="2247900"/>
            <a:ext cx="5257800" cy="2482850"/>
          </a:xfrm>
          <a:prstGeom prst="rect">
            <a:avLst/>
          </a:prstGeom>
          <a:noFill/>
          <a:ln w="9525">
            <a:noFill/>
            <a:miter lim="800000"/>
            <a:headEnd/>
            <a:tailEnd/>
          </a:ln>
        </p:spPr>
        <p:txBody>
          <a:bodyPr>
            <a:spAutoFit/>
          </a:bodyPr>
          <a:lstStyle/>
          <a:p>
            <a:pPr marL="457200" indent="-411163">
              <a:lnSpc>
                <a:spcPct val="114000"/>
              </a:lnSpc>
              <a:spcBef>
                <a:spcPct val="50000"/>
              </a:spcBef>
              <a:buFont typeface="Wingdings" pitchFamily="2" charset="2"/>
              <a:buAutoNum type="arabicPeriod"/>
              <a:tabLst>
                <a:tab pos="287338" algn="l"/>
              </a:tabLst>
            </a:pPr>
            <a:r>
              <a:rPr lang="en-US" sz="2000"/>
              <a:t>How have you experienced God?</a:t>
            </a:r>
            <a:br>
              <a:rPr lang="en-US" sz="2000"/>
            </a:br>
            <a:r>
              <a:rPr lang="en-US" sz="2000"/>
              <a:t>Briefly describe.</a:t>
            </a:r>
          </a:p>
          <a:p>
            <a:pPr marL="457200" indent="-411163">
              <a:lnSpc>
                <a:spcPct val="114000"/>
              </a:lnSpc>
              <a:spcBef>
                <a:spcPct val="50000"/>
              </a:spcBef>
              <a:buFont typeface="Wingdings" pitchFamily="2" charset="2"/>
              <a:buAutoNum type="arabicPeriod"/>
              <a:tabLst>
                <a:tab pos="287338" algn="l"/>
              </a:tabLst>
            </a:pPr>
            <a:r>
              <a:rPr lang="en-US" sz="2000"/>
              <a:t>Are any of these means of revelation</a:t>
            </a:r>
            <a:br>
              <a:rPr lang="en-US" sz="2000"/>
            </a:br>
            <a:r>
              <a:rPr lang="en-US" sz="2000"/>
              <a:t>unfamiliar to you?</a:t>
            </a:r>
          </a:p>
          <a:p>
            <a:pPr marL="457200" indent="-411163">
              <a:lnSpc>
                <a:spcPct val="114000"/>
              </a:lnSpc>
              <a:spcBef>
                <a:spcPct val="50000"/>
              </a:spcBef>
              <a:buFont typeface="Wingdings" pitchFamily="2" charset="2"/>
              <a:buAutoNum type="arabicPeriod"/>
              <a:tabLst>
                <a:tab pos="287338" algn="l"/>
              </a:tabLst>
            </a:pPr>
            <a:r>
              <a:rPr lang="en-US" sz="2000"/>
              <a:t>Why do you think these are </a:t>
            </a:r>
            <a:br>
              <a:rPr lang="en-US" sz="2000"/>
            </a:br>
            <a:r>
              <a:rPr lang="en-US" sz="2000"/>
              <a:t>unfamiliar to you?    </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97164" presetClass="entr" presetSubtype="74855208" fill="hold" grpId="0" nodeType="afterEffect">
                                  <p:stCondLst>
                                    <p:cond delay="0"/>
                                  </p:stCondLst>
                                  <p:childTnLst>
                                    <p:set>
                                      <p:cBhvr>
                                        <p:cTn id="6" dur="1" fill="hold">
                                          <p:stCondLst>
                                            <p:cond delay="499"/>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5"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9"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7171" name="TextBox 4"/>
          <p:cNvSpPr txBox="1">
            <a:spLocks noChangeArrowheads="1"/>
          </p:cNvSpPr>
          <p:nvPr/>
        </p:nvSpPr>
        <p:spPr bwMode="auto">
          <a:xfrm>
            <a:off x="914400" y="1103313"/>
            <a:ext cx="7720013" cy="946150"/>
          </a:xfrm>
          <a:prstGeom prst="rect">
            <a:avLst/>
          </a:prstGeom>
          <a:noFill/>
          <a:ln w="9525">
            <a:noFill/>
            <a:miter lim="800000"/>
            <a:headEnd/>
            <a:tailEnd/>
          </a:ln>
        </p:spPr>
        <p:txBody>
          <a:bodyPr>
            <a:spAutoFit/>
          </a:bodyPr>
          <a:lstStyle/>
          <a:p>
            <a:pPr>
              <a:spcBef>
                <a:spcPct val="50000"/>
              </a:spcBef>
            </a:pPr>
            <a:r>
              <a:rPr lang="en-US" sz="2800" b="1"/>
              <a:t>Encountering God in the</a:t>
            </a:r>
          </a:p>
          <a:p>
            <a:r>
              <a:rPr lang="en-US" sz="2800">
                <a:solidFill>
                  <a:srgbClr val="4D3ACF"/>
                </a:solidFill>
              </a:rPr>
              <a:t>        </a:t>
            </a:r>
            <a:r>
              <a:rPr lang="en-US" sz="2800" b="1">
                <a:solidFill>
                  <a:srgbClr val="4D3ACF"/>
                </a:solidFill>
              </a:rPr>
              <a:t>Search for Happiness and Meaning</a:t>
            </a:r>
            <a:endParaRPr lang="en-US" sz="2800" b="1">
              <a:solidFill>
                <a:srgbClr val="00B0F0"/>
              </a:solidFill>
            </a:endParaRPr>
          </a:p>
        </p:txBody>
      </p:sp>
      <p:sp>
        <p:nvSpPr>
          <p:cNvPr id="7172" name="Text Box 6"/>
          <p:cNvSpPr txBox="1">
            <a:spLocks noChangeArrowheads="1"/>
          </p:cNvSpPr>
          <p:nvPr/>
        </p:nvSpPr>
        <p:spPr bwMode="auto">
          <a:xfrm>
            <a:off x="1066800" y="0"/>
            <a:ext cx="762000" cy="366713"/>
          </a:xfrm>
          <a:prstGeom prst="rect">
            <a:avLst/>
          </a:prstGeom>
          <a:noFill/>
          <a:ln w="9525">
            <a:noFill/>
            <a:miter lim="800000"/>
            <a:headEnd/>
            <a:tailEnd/>
          </a:ln>
        </p:spPr>
        <p:txBody>
          <a:bodyPr>
            <a:spAutoFit/>
          </a:bodyPr>
          <a:lstStyle/>
          <a:p>
            <a:pPr>
              <a:spcBef>
                <a:spcPct val="50000"/>
              </a:spcBef>
            </a:pPr>
            <a:endParaRPr lang="en-US"/>
          </a:p>
        </p:txBody>
      </p:sp>
      <p:sp>
        <p:nvSpPr>
          <p:cNvPr id="7173" name="Text Box 7"/>
          <p:cNvSpPr txBox="1">
            <a:spLocks noChangeArrowheads="1"/>
          </p:cNvSpPr>
          <p:nvPr/>
        </p:nvSpPr>
        <p:spPr bwMode="auto">
          <a:xfrm>
            <a:off x="2057400" y="381000"/>
            <a:ext cx="1524000" cy="457200"/>
          </a:xfrm>
          <a:prstGeom prst="rect">
            <a:avLst/>
          </a:prstGeom>
          <a:noFill/>
          <a:ln w="9525">
            <a:noFill/>
            <a:miter lim="800000"/>
            <a:headEnd/>
            <a:tailEnd/>
          </a:ln>
        </p:spPr>
        <p:txBody>
          <a:bodyPr>
            <a:spAutoFit/>
          </a:bodyPr>
          <a:lstStyle/>
          <a:p>
            <a:pPr algn="ctr">
              <a:spcBef>
                <a:spcPct val="50000"/>
              </a:spcBef>
            </a:pPr>
            <a:endParaRPr lang="en-US" sz="2400"/>
          </a:p>
        </p:txBody>
      </p:sp>
      <p:sp>
        <p:nvSpPr>
          <p:cNvPr id="7174" name="Text Box 11"/>
          <p:cNvSpPr txBox="1">
            <a:spLocks noChangeArrowheads="1"/>
          </p:cNvSpPr>
          <p:nvPr/>
        </p:nvSpPr>
        <p:spPr bwMode="auto">
          <a:xfrm>
            <a:off x="5867400" y="5302250"/>
            <a:ext cx="2133600" cy="641350"/>
          </a:xfrm>
          <a:prstGeom prst="rect">
            <a:avLst/>
          </a:prstGeom>
          <a:noFill/>
          <a:ln w="9525">
            <a:noFill/>
            <a:miter lim="800000"/>
            <a:headEnd/>
            <a:tailEnd/>
          </a:ln>
        </p:spPr>
        <p:txBody>
          <a:bodyPr>
            <a:spAutoFit/>
          </a:bodyPr>
          <a:lstStyle/>
          <a:p>
            <a:pPr>
              <a:spcBef>
                <a:spcPct val="50000"/>
              </a:spcBef>
            </a:pPr>
            <a:r>
              <a:rPr lang="en-US" b="1">
                <a:solidFill>
                  <a:srgbClr val="4D3ACF"/>
                </a:solidFill>
              </a:rPr>
              <a:t>How do you find God finding you?</a:t>
            </a:r>
            <a:r>
              <a:rPr lang="en-US">
                <a:solidFill>
                  <a:srgbClr val="00B0F0"/>
                </a:solidFill>
              </a:rPr>
              <a:t> </a:t>
            </a:r>
          </a:p>
        </p:txBody>
      </p:sp>
      <p:sp>
        <p:nvSpPr>
          <p:cNvPr id="7181" name="Text Box 13"/>
          <p:cNvSpPr txBox="1">
            <a:spLocks noChangeArrowheads="1"/>
          </p:cNvSpPr>
          <p:nvPr/>
        </p:nvSpPr>
        <p:spPr bwMode="auto">
          <a:xfrm>
            <a:off x="990600" y="2200275"/>
            <a:ext cx="7162800" cy="1135063"/>
          </a:xfrm>
          <a:prstGeom prst="rect">
            <a:avLst/>
          </a:prstGeom>
          <a:noFill/>
          <a:ln w="9525">
            <a:noFill/>
            <a:miter lim="800000"/>
            <a:headEnd/>
            <a:tailEnd/>
          </a:ln>
        </p:spPr>
        <p:txBody>
          <a:bodyPr>
            <a:spAutoFit/>
          </a:bodyPr>
          <a:lstStyle/>
          <a:p>
            <a:pPr>
              <a:lnSpc>
                <a:spcPct val="114000"/>
              </a:lnSpc>
              <a:spcBef>
                <a:spcPct val="50000"/>
              </a:spcBef>
            </a:pPr>
            <a:r>
              <a:rPr lang="en-US" sz="2000"/>
              <a:t>Songs, art, movies, literature, and poetry often contain themes of human recognition that there is more to life than what is experienced through the five senses only. </a:t>
            </a:r>
          </a:p>
        </p:txBody>
      </p:sp>
      <p:sp>
        <p:nvSpPr>
          <p:cNvPr id="2" name="Text Box 14"/>
          <p:cNvSpPr txBox="1">
            <a:spLocks noChangeArrowheads="1"/>
          </p:cNvSpPr>
          <p:nvPr/>
        </p:nvSpPr>
        <p:spPr bwMode="auto">
          <a:xfrm>
            <a:off x="1295400" y="3733800"/>
            <a:ext cx="6705600" cy="1192213"/>
          </a:xfrm>
          <a:prstGeom prst="rect">
            <a:avLst/>
          </a:prstGeom>
          <a:noFill/>
          <a:ln w="9525">
            <a:noFill/>
            <a:miter lim="800000"/>
            <a:headEnd/>
            <a:tailEnd/>
          </a:ln>
        </p:spPr>
        <p:txBody>
          <a:bodyPr>
            <a:spAutoFit/>
          </a:bodyPr>
          <a:lstStyle/>
          <a:p>
            <a:pPr marL="0" lvl="1" indent="-285750">
              <a:spcBef>
                <a:spcPct val="50000"/>
              </a:spcBef>
              <a:buFont typeface="Arial" charset="0"/>
              <a:buChar char="•"/>
            </a:pPr>
            <a:r>
              <a:rPr lang="en-US"/>
              <a:t>God is “our first origin and our ultimate goal” (</a:t>
            </a:r>
            <a:r>
              <a:rPr lang="en-US" i="1"/>
              <a:t>CCC, </a:t>
            </a:r>
            <a:r>
              <a:rPr lang="en-US"/>
              <a:t>no. 229).</a:t>
            </a:r>
            <a:r>
              <a:rPr lang="en-US" i="1"/>
              <a:t> </a:t>
            </a:r>
          </a:p>
          <a:p>
            <a:pPr marL="0" lvl="1" indent="-285750">
              <a:spcBef>
                <a:spcPct val="50000"/>
              </a:spcBef>
              <a:buFont typeface="Arial" charset="0"/>
              <a:buChar char="•"/>
            </a:pPr>
            <a:r>
              <a:rPr lang="en-US"/>
              <a:t>God is our beginning and our destiny.  </a:t>
            </a:r>
          </a:p>
          <a:p>
            <a:pPr marL="0" lvl="1" indent="-285750">
              <a:spcBef>
                <a:spcPct val="50000"/>
              </a:spcBef>
              <a:buFont typeface="Arial" charset="0"/>
              <a:buChar char="•"/>
            </a:pPr>
            <a:r>
              <a:rPr lang="en-US"/>
              <a:t>Thus happiness is found only in a life fully committed to God.</a:t>
            </a:r>
          </a:p>
        </p:txBody>
      </p:sp>
      <p:sp>
        <p:nvSpPr>
          <p:cNvPr id="7180" name="AutoShape 12"/>
          <p:cNvSpPr>
            <a:spLocks noChangeArrowheads="1"/>
          </p:cNvSpPr>
          <p:nvPr/>
        </p:nvSpPr>
        <p:spPr bwMode="auto">
          <a:xfrm>
            <a:off x="838200" y="5454650"/>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4D3ACF">
              <a:alpha val="16078"/>
            </a:srgbClr>
          </a:solidFill>
          <a:ln w="9525">
            <a:noFill/>
            <a:miter lim="800000"/>
            <a:headEnd/>
            <a:tailEnd/>
          </a:ln>
        </p:spPr>
        <p:txBody>
          <a:bodyPr wrap="none" anchor="ctr"/>
          <a:lstStyle/>
          <a:p>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7181"/>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2"/>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7180"/>
                                        </p:tgtEl>
                                        <p:attrNameLst>
                                          <p:attrName>style.visibility</p:attrName>
                                        </p:attrNameLst>
                                      </p:cBhvr>
                                      <p:to>
                                        <p:strVal val="visible"/>
                                      </p:to>
                                    </p:set>
                                    <p:anim calcmode="lin" valueType="num">
                                      <p:cBhvr additive="base">
                                        <p:cTn id="14" dur="500" fill="hold"/>
                                        <p:tgtEl>
                                          <p:spTgt spid="7180"/>
                                        </p:tgtEl>
                                        <p:attrNameLst>
                                          <p:attrName>ppt_x</p:attrName>
                                        </p:attrNameLst>
                                      </p:cBhvr>
                                      <p:tavLst>
                                        <p:tav tm="0">
                                          <p:val>
                                            <p:strVal val="0-#ppt_w/2"/>
                                          </p:val>
                                        </p:tav>
                                        <p:tav tm="100000">
                                          <p:val>
                                            <p:strVal val="#ppt_x"/>
                                          </p:val>
                                        </p:tav>
                                      </p:tavLst>
                                    </p:anim>
                                    <p:anim calcmode="lin" valueType="num">
                                      <p:cBhvr additive="base">
                                        <p:cTn id="15" dur="500" fill="hold"/>
                                        <p:tgtEl>
                                          <p:spTgt spid="7180"/>
                                        </p:tgtEl>
                                        <p:attrNameLst>
                                          <p:attrName>ppt_y</p:attrName>
                                        </p:attrNameLst>
                                      </p:cBhvr>
                                      <p:tavLst>
                                        <p:tav tm="0">
                                          <p:val>
                                            <p:strVal val="#ppt_y"/>
                                          </p:val>
                                        </p:tav>
                                        <p:tav tm="100000">
                                          <p:val>
                                            <p:strVal val="#ppt_y"/>
                                          </p:val>
                                        </p:tav>
                                      </p:tavLst>
                                    </p:anim>
                                  </p:childTnLst>
                                </p:cTn>
                              </p:par>
                            </p:childTnLst>
                          </p:cTn>
                        </p:par>
                        <p:par>
                          <p:cTn id="16" fill="hold">
                            <p:stCondLst>
                              <p:cond delay="500"/>
                            </p:stCondLst>
                            <p:childTnLst>
                              <p:par>
                                <p:cTn id="17" presetID="126987648" presetClass="entr" presetSubtype="49118248" fill="hold" grpId="0" nodeType="afterEffect">
                                  <p:stCondLst>
                                    <p:cond delay="0"/>
                                  </p:stCondLst>
                                  <p:childTnLst>
                                    <p:set>
                                      <p:cBhvr>
                                        <p:cTn id="18" dur="1" fill="hold">
                                          <p:stCondLst>
                                            <p:cond delay="499"/>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autoUpdateAnimBg="0"/>
      <p:bldP spid="7181" grpId="0" autoUpdateAnimBg="0"/>
      <p:bldP spid="2" grpId="0" autoUpdateAnimBg="0"/>
      <p:bldP spid="71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8195"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a:spcBef>
                <a:spcPct val="50000"/>
              </a:spcBef>
            </a:pPr>
            <a:r>
              <a:rPr lang="en-US" sz="2800" b="1"/>
              <a:t>Encountering God in </a:t>
            </a:r>
            <a:r>
              <a:rPr lang="en-US" sz="2800" b="1">
                <a:solidFill>
                  <a:srgbClr val="823EC1"/>
                </a:solidFill>
              </a:rPr>
              <a:t>the Bible</a:t>
            </a:r>
            <a:endParaRPr lang="en-US" sz="2800" b="1">
              <a:solidFill>
                <a:srgbClr val="7030A0"/>
              </a:solidFill>
            </a:endParaRPr>
          </a:p>
        </p:txBody>
      </p:sp>
      <p:sp>
        <p:nvSpPr>
          <p:cNvPr id="8198" name="Text Box 11"/>
          <p:cNvSpPr txBox="1">
            <a:spLocks noChangeArrowheads="1"/>
          </p:cNvSpPr>
          <p:nvPr/>
        </p:nvSpPr>
        <p:spPr bwMode="auto">
          <a:xfrm>
            <a:off x="5943600" y="5257800"/>
            <a:ext cx="2209800" cy="641350"/>
          </a:xfrm>
          <a:prstGeom prst="rect">
            <a:avLst/>
          </a:prstGeom>
          <a:noFill/>
          <a:ln w="9525">
            <a:noFill/>
            <a:miter lim="800000"/>
            <a:headEnd/>
            <a:tailEnd/>
          </a:ln>
        </p:spPr>
        <p:txBody>
          <a:bodyPr>
            <a:spAutoFit/>
          </a:bodyPr>
          <a:lstStyle/>
          <a:p>
            <a:pPr>
              <a:spcBef>
                <a:spcPct val="50000"/>
              </a:spcBef>
            </a:pPr>
            <a:r>
              <a:rPr lang="en-US" b="1">
                <a:solidFill>
                  <a:srgbClr val="823EC1"/>
                </a:solidFill>
              </a:rPr>
              <a:t>How do you find God finding you?</a:t>
            </a:r>
            <a:r>
              <a:rPr lang="en-US">
                <a:solidFill>
                  <a:srgbClr val="7030A0"/>
                </a:solidFill>
              </a:rPr>
              <a:t> </a:t>
            </a:r>
          </a:p>
        </p:txBody>
      </p:sp>
      <p:pic>
        <p:nvPicPr>
          <p:cNvPr id="8197" name="Picture 9" descr="John.jpg                                                       00000026DISK_IMG                       8EF45680:"/>
          <p:cNvPicPr>
            <a:picLocks noChangeAspect="1" noChangeArrowheads="1"/>
          </p:cNvPicPr>
          <p:nvPr/>
        </p:nvPicPr>
        <p:blipFill>
          <a:blip r:embed="rId4" cstate="print"/>
          <a:srcRect/>
          <a:stretch>
            <a:fillRect/>
          </a:stretch>
        </p:blipFill>
        <p:spPr bwMode="auto">
          <a:xfrm rot="-367904">
            <a:off x="228600" y="1687513"/>
            <a:ext cx="4038600" cy="2960687"/>
          </a:xfrm>
          <a:prstGeom prst="rect">
            <a:avLst/>
          </a:prstGeom>
          <a:noFill/>
          <a:ln w="9525">
            <a:noFill/>
            <a:miter lim="800000"/>
            <a:headEnd/>
            <a:tailEnd/>
          </a:ln>
        </p:spPr>
      </p:pic>
      <p:sp>
        <p:nvSpPr>
          <p:cNvPr id="2" name="Text Box 8"/>
          <p:cNvSpPr txBox="1">
            <a:spLocks noChangeArrowheads="1"/>
          </p:cNvSpPr>
          <p:nvPr/>
        </p:nvSpPr>
        <p:spPr bwMode="auto">
          <a:xfrm>
            <a:off x="4267200" y="2590800"/>
            <a:ext cx="3886200" cy="1495425"/>
          </a:xfrm>
          <a:prstGeom prst="rect">
            <a:avLst/>
          </a:prstGeom>
          <a:noFill/>
          <a:ln w="9525">
            <a:noFill/>
            <a:miter lim="800000"/>
            <a:headEnd/>
            <a:tailEnd/>
          </a:ln>
        </p:spPr>
        <p:txBody>
          <a:bodyPr>
            <a:spAutoFit/>
          </a:bodyPr>
          <a:lstStyle/>
          <a:p>
            <a:pPr>
              <a:lnSpc>
                <a:spcPct val="114000"/>
              </a:lnSpc>
              <a:spcBef>
                <a:spcPct val="50000"/>
              </a:spcBef>
            </a:pPr>
            <a:r>
              <a:rPr lang="en-US" sz="2000"/>
              <a:t>The Holy Spirit </a:t>
            </a:r>
            <a:r>
              <a:rPr lang="en-US" sz="2000" b="1"/>
              <a:t>inspired</a:t>
            </a:r>
            <a:r>
              <a:rPr lang="en-US" sz="2000"/>
              <a:t> the Bible’s human authors in writing what God wanted to reveal for our salvation.</a:t>
            </a:r>
          </a:p>
        </p:txBody>
      </p:sp>
      <p:sp>
        <p:nvSpPr>
          <p:cNvPr id="8202" name="AutoShape 10"/>
          <p:cNvSpPr>
            <a:spLocks noChangeArrowheads="1"/>
          </p:cNvSpPr>
          <p:nvPr/>
        </p:nvSpPr>
        <p:spPr bwMode="auto">
          <a:xfrm>
            <a:off x="838200" y="5410200"/>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823EC1">
              <a:alpha val="16078"/>
            </a:srgbClr>
          </a:solidFill>
          <a:ln w="9525">
            <a:noFill/>
            <a:miter lim="800000"/>
            <a:headEnd/>
            <a:tailEnd/>
          </a:ln>
        </p:spPr>
        <p:txBody>
          <a:bodyPr wrap="none" anchor="ctr"/>
          <a:lstStyle/>
          <a:p>
            <a:endParaRPr lang="en-US"/>
          </a:p>
        </p:txBody>
      </p:sp>
      <p:sp>
        <p:nvSpPr>
          <p:cNvPr id="8200" name="Text Box 10"/>
          <p:cNvSpPr txBox="1">
            <a:spLocks noChangeArrowheads="1"/>
          </p:cNvSpPr>
          <p:nvPr/>
        </p:nvSpPr>
        <p:spPr bwMode="auto">
          <a:xfrm rot="-274665">
            <a:off x="2659063" y="4343400"/>
            <a:ext cx="1450975" cy="168275"/>
          </a:xfrm>
          <a:prstGeom prst="rect">
            <a:avLst/>
          </a:prstGeom>
          <a:noFill/>
          <a:ln w="9525">
            <a:noFill/>
            <a:miter lim="800000"/>
            <a:headEnd/>
            <a:tailEnd/>
          </a:ln>
        </p:spPr>
        <p:txBody>
          <a:bodyPr>
            <a:spAutoFit/>
          </a:bodyPr>
          <a:lstStyle/>
          <a:p>
            <a:pPr>
              <a:spcBef>
                <a:spcPct val="50000"/>
              </a:spcBef>
            </a:pPr>
            <a:r>
              <a:rPr lang="en-US" sz="500"/>
              <a:t>© Margaret M Stewart /Shutterstock.com</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8202"/>
                                        </p:tgtEl>
                                        <p:attrNameLst>
                                          <p:attrName>style.visibility</p:attrName>
                                        </p:attrNameLst>
                                      </p:cBhvr>
                                      <p:to>
                                        <p:strVal val="visible"/>
                                      </p:to>
                                    </p:set>
                                    <p:anim calcmode="lin" valueType="num">
                                      <p:cBhvr additive="base">
                                        <p:cTn id="11" dur="500" fill="hold"/>
                                        <p:tgtEl>
                                          <p:spTgt spid="8202"/>
                                        </p:tgtEl>
                                        <p:attrNameLst>
                                          <p:attrName>ppt_x</p:attrName>
                                        </p:attrNameLst>
                                      </p:cBhvr>
                                      <p:tavLst>
                                        <p:tav tm="0">
                                          <p:val>
                                            <p:strVal val="0-#ppt_w/2"/>
                                          </p:val>
                                        </p:tav>
                                        <p:tav tm="100000">
                                          <p:val>
                                            <p:strVal val="#ppt_x"/>
                                          </p:val>
                                        </p:tav>
                                      </p:tavLst>
                                    </p:anim>
                                    <p:anim calcmode="lin" valueType="num">
                                      <p:cBhvr additive="base">
                                        <p:cTn id="12" dur="500" fill="hold"/>
                                        <p:tgtEl>
                                          <p:spTgt spid="8202"/>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134463488" presetClass="entr" presetSubtype="49255296" fill="hold" grpId="0" nodeType="afterEffect">
                                  <p:stCondLst>
                                    <p:cond delay="0"/>
                                  </p:stCondLst>
                                  <p:childTnLst>
                                    <p:set>
                                      <p:cBhvr>
                                        <p:cTn id="15" dur="1" fill="hold">
                                          <p:stCondLst>
                                            <p:cond delay="499"/>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autoUpdateAnimBg="0"/>
      <p:bldP spid="2" grpId="0"/>
      <p:bldP spid="820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7"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9219"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a:spcBef>
                <a:spcPct val="50000"/>
              </a:spcBef>
            </a:pPr>
            <a:r>
              <a:rPr lang="en-US" sz="2800" b="1"/>
              <a:t>Encountering God Through </a:t>
            </a:r>
            <a:r>
              <a:rPr lang="en-US" sz="2800" b="1">
                <a:solidFill>
                  <a:srgbClr val="C80000"/>
                </a:solidFill>
              </a:rPr>
              <a:t>Love</a:t>
            </a:r>
            <a:endParaRPr lang="en-US" sz="2800" b="1">
              <a:solidFill>
                <a:srgbClr val="FF0000"/>
              </a:solidFill>
            </a:endParaRPr>
          </a:p>
        </p:txBody>
      </p:sp>
      <p:sp>
        <p:nvSpPr>
          <p:cNvPr id="9220" name="Text Box 6"/>
          <p:cNvSpPr txBox="1">
            <a:spLocks noChangeArrowheads="1"/>
          </p:cNvSpPr>
          <p:nvPr/>
        </p:nvSpPr>
        <p:spPr bwMode="auto">
          <a:xfrm>
            <a:off x="914400" y="1752600"/>
            <a:ext cx="7162800" cy="701675"/>
          </a:xfrm>
          <a:prstGeom prst="rect">
            <a:avLst/>
          </a:prstGeom>
          <a:noFill/>
          <a:ln w="9525">
            <a:noFill/>
            <a:miter lim="800000"/>
            <a:headEnd/>
            <a:tailEnd/>
          </a:ln>
        </p:spPr>
        <p:txBody>
          <a:bodyPr>
            <a:spAutoFit/>
          </a:bodyPr>
          <a:lstStyle/>
          <a:p>
            <a:pPr>
              <a:spcBef>
                <a:spcPct val="50000"/>
              </a:spcBef>
            </a:pPr>
            <a:r>
              <a:rPr lang="en-US" sz="2000"/>
              <a:t>Saint Augustine of Hippo (354</a:t>
            </a:r>
            <a:r>
              <a:rPr lang="en-US" sz="2000">
                <a:cs typeface="Arial" charset="0"/>
              </a:rPr>
              <a:t>–</a:t>
            </a:r>
            <a:r>
              <a:rPr lang="en-US" sz="2000"/>
              <a:t>430) proposed four “objects” </a:t>
            </a:r>
            <a:br>
              <a:rPr lang="en-US" sz="2000"/>
            </a:br>
            <a:r>
              <a:rPr lang="en-US" sz="2000"/>
              <a:t>that we should love:</a:t>
            </a:r>
          </a:p>
        </p:txBody>
      </p:sp>
      <p:sp>
        <p:nvSpPr>
          <p:cNvPr id="13323" name="Text Box 11"/>
          <p:cNvSpPr txBox="1">
            <a:spLocks noChangeArrowheads="1"/>
          </p:cNvSpPr>
          <p:nvPr/>
        </p:nvSpPr>
        <p:spPr bwMode="auto">
          <a:xfrm>
            <a:off x="1295400" y="2743200"/>
            <a:ext cx="6934200" cy="1768475"/>
          </a:xfrm>
          <a:prstGeom prst="rect">
            <a:avLst/>
          </a:prstGeom>
          <a:noFill/>
          <a:ln w="9525">
            <a:noFill/>
            <a:miter lim="800000"/>
            <a:headEnd/>
            <a:tailEnd/>
          </a:ln>
        </p:spPr>
        <p:txBody>
          <a:bodyPr>
            <a:spAutoFit/>
          </a:bodyPr>
          <a:lstStyle/>
          <a:p>
            <a:pPr marL="0" lvl="1" indent="-285750">
              <a:spcBef>
                <a:spcPct val="50000"/>
              </a:spcBef>
              <a:buFontTx/>
              <a:buChar char="•"/>
            </a:pPr>
            <a:r>
              <a:rPr lang="en-US" sz="2000" b="1"/>
              <a:t>God </a:t>
            </a:r>
            <a:r>
              <a:rPr lang="en-US" sz="2000"/>
              <a:t>deserves love above all created things.</a:t>
            </a:r>
          </a:p>
          <a:p>
            <a:pPr marL="0" lvl="1" indent="-285750">
              <a:spcBef>
                <a:spcPct val="50000"/>
              </a:spcBef>
              <a:buFontTx/>
              <a:buChar char="•"/>
            </a:pPr>
            <a:r>
              <a:rPr lang="en-US" sz="2000"/>
              <a:t>Love of </a:t>
            </a:r>
            <a:r>
              <a:rPr lang="en-US" sz="2000" b="1"/>
              <a:t>neighbor</a:t>
            </a:r>
            <a:r>
              <a:rPr lang="en-US" sz="2000"/>
              <a:t> is inseparable from love of God.</a:t>
            </a:r>
          </a:p>
          <a:p>
            <a:pPr marL="0" lvl="1" indent="-285750">
              <a:spcBef>
                <a:spcPct val="50000"/>
              </a:spcBef>
              <a:buFontTx/>
              <a:buChar char="•"/>
            </a:pPr>
            <a:r>
              <a:rPr lang="en-US" sz="2000" b="1"/>
              <a:t>Self-love</a:t>
            </a:r>
            <a:r>
              <a:rPr lang="en-US" sz="2000"/>
              <a:t> knows God is imprinted on our hearts.</a:t>
            </a:r>
          </a:p>
          <a:p>
            <a:pPr marL="0" lvl="1" indent="-285750">
              <a:spcBef>
                <a:spcPct val="50000"/>
              </a:spcBef>
              <a:buFontTx/>
              <a:buChar char="•"/>
            </a:pPr>
            <a:r>
              <a:rPr lang="en-US" sz="2000" b="1"/>
              <a:t>Our body</a:t>
            </a:r>
            <a:r>
              <a:rPr lang="en-US" sz="2000"/>
              <a:t> is one of God’s masterpieces.</a:t>
            </a:r>
          </a:p>
        </p:txBody>
      </p:sp>
      <p:sp>
        <p:nvSpPr>
          <p:cNvPr id="9222" name="Text Box 11"/>
          <p:cNvSpPr txBox="1">
            <a:spLocks noChangeArrowheads="1"/>
          </p:cNvSpPr>
          <p:nvPr/>
        </p:nvSpPr>
        <p:spPr bwMode="auto">
          <a:xfrm>
            <a:off x="5943600" y="5029200"/>
            <a:ext cx="2209800" cy="641350"/>
          </a:xfrm>
          <a:prstGeom prst="rect">
            <a:avLst/>
          </a:prstGeom>
          <a:noFill/>
          <a:ln w="9525">
            <a:noFill/>
            <a:miter lim="800000"/>
            <a:headEnd/>
            <a:tailEnd/>
          </a:ln>
        </p:spPr>
        <p:txBody>
          <a:bodyPr>
            <a:spAutoFit/>
          </a:bodyPr>
          <a:lstStyle/>
          <a:p>
            <a:pPr>
              <a:spcBef>
                <a:spcPct val="50000"/>
              </a:spcBef>
            </a:pPr>
            <a:r>
              <a:rPr lang="en-US" b="1">
                <a:solidFill>
                  <a:srgbClr val="C80000"/>
                </a:solidFill>
              </a:rPr>
              <a:t>How do you find God finding you?</a:t>
            </a:r>
            <a:r>
              <a:rPr lang="en-US">
                <a:solidFill>
                  <a:srgbClr val="FF0000"/>
                </a:solidFill>
              </a:rPr>
              <a:t> </a:t>
            </a:r>
          </a:p>
        </p:txBody>
      </p:sp>
      <p:sp>
        <p:nvSpPr>
          <p:cNvPr id="9224" name="AutoShape 8"/>
          <p:cNvSpPr>
            <a:spLocks noChangeArrowheads="1"/>
          </p:cNvSpPr>
          <p:nvPr/>
        </p:nvSpPr>
        <p:spPr bwMode="auto">
          <a:xfrm>
            <a:off x="838200" y="5181600"/>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80000">
              <a:alpha val="16078"/>
            </a:srgbClr>
          </a:solidFill>
          <a:ln w="9525">
            <a:noFill/>
            <a:miter lim="800000"/>
            <a:headEnd/>
            <a:tailEnd/>
          </a:ln>
        </p:spPr>
        <p:txBody>
          <a:bodyPr wrap="none" anchor="ctr"/>
          <a:lstStyle/>
          <a:p>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33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9224"/>
                                        </p:tgtEl>
                                        <p:attrNameLst>
                                          <p:attrName>style.visibility</p:attrName>
                                        </p:attrNameLst>
                                      </p:cBhvr>
                                      <p:to>
                                        <p:strVal val="visible"/>
                                      </p:to>
                                    </p:set>
                                    <p:anim calcmode="lin" valueType="num">
                                      <p:cBhvr additive="base">
                                        <p:cTn id="11" dur="500" fill="hold"/>
                                        <p:tgtEl>
                                          <p:spTgt spid="9224"/>
                                        </p:tgtEl>
                                        <p:attrNameLst>
                                          <p:attrName>ppt_x</p:attrName>
                                        </p:attrNameLst>
                                      </p:cBhvr>
                                      <p:tavLst>
                                        <p:tav tm="0">
                                          <p:val>
                                            <p:strVal val="0-#ppt_w/2"/>
                                          </p:val>
                                        </p:tav>
                                        <p:tav tm="100000">
                                          <p:val>
                                            <p:strVal val="#ppt_x"/>
                                          </p:val>
                                        </p:tav>
                                      </p:tavLst>
                                    </p:anim>
                                    <p:anim calcmode="lin" valueType="num">
                                      <p:cBhvr additive="base">
                                        <p:cTn id="12" dur="500" fill="hold"/>
                                        <p:tgtEl>
                                          <p:spTgt spid="9224"/>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134463872" presetClass="entr" presetSubtype="49257216" fill="hold" grpId="0" nodeType="afterEffect">
                                  <p:stCondLst>
                                    <p:cond delay="0"/>
                                  </p:stCondLst>
                                  <p:childTnLst>
                                    <p:set>
                                      <p:cBhvr>
                                        <p:cTn id="15" dur="1" fill="hold">
                                          <p:stCondLst>
                                            <p:cond delay="499"/>
                                          </p:stCondLst>
                                        </p:cTn>
                                        <p:tgtEl>
                                          <p:spTgt spid="9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3" grpId="0" autoUpdateAnimBg="0"/>
      <p:bldP spid="9222" grpId="0" autoUpdateAnimBg="0"/>
      <p:bldP spid="922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3" descr="BodySlide_2810.jpg                                             00000032DISK_IMG                       8EF45680:"/>
          <p:cNvPicPr>
            <a:picLocks noChangeAspect="1" noChangeArrowheads="1"/>
          </p:cNvPicPr>
          <p:nvPr/>
        </p:nvPicPr>
        <p:blipFill>
          <a:blip r:embed="rId3" cstate="print"/>
          <a:srcRect/>
          <a:stretch>
            <a:fillRect/>
          </a:stretch>
        </p:blipFill>
        <p:spPr bwMode="auto">
          <a:xfrm>
            <a:off x="-1588" y="0"/>
            <a:ext cx="9147176" cy="6858000"/>
          </a:xfrm>
          <a:prstGeom prst="rect">
            <a:avLst/>
          </a:prstGeom>
          <a:noFill/>
          <a:ln w="9525">
            <a:noFill/>
            <a:miter lim="800000"/>
            <a:headEnd/>
            <a:tailEnd/>
          </a:ln>
        </p:spPr>
      </p:pic>
      <p:sp>
        <p:nvSpPr>
          <p:cNvPr id="10243" name="Text Box 9"/>
          <p:cNvSpPr txBox="1">
            <a:spLocks noChangeArrowheads="1"/>
          </p:cNvSpPr>
          <p:nvPr/>
        </p:nvSpPr>
        <p:spPr bwMode="auto">
          <a:xfrm>
            <a:off x="1295400" y="1828800"/>
            <a:ext cx="6553200" cy="1635125"/>
          </a:xfrm>
          <a:prstGeom prst="rect">
            <a:avLst/>
          </a:prstGeom>
          <a:noFill/>
          <a:ln w="9525">
            <a:noFill/>
            <a:miter lim="800000"/>
            <a:headEnd/>
            <a:tailEnd/>
          </a:ln>
        </p:spPr>
        <p:txBody>
          <a:bodyPr>
            <a:spAutoFit/>
          </a:bodyPr>
          <a:lstStyle/>
          <a:p>
            <a:pPr marL="282575" lvl="1" indent="-285750">
              <a:lnSpc>
                <a:spcPct val="114000"/>
              </a:lnSpc>
              <a:spcBef>
                <a:spcPct val="50000"/>
              </a:spcBef>
              <a:buFont typeface="Times" charset="0"/>
              <a:buChar char="•"/>
            </a:pPr>
            <a:r>
              <a:rPr lang="en-US" sz="2000"/>
              <a:t>How can someone not believe in God when he or she </a:t>
            </a:r>
            <a:r>
              <a:rPr lang="en-US" sz="2000" i="1"/>
              <a:t>sees this</a:t>
            </a:r>
            <a:r>
              <a:rPr lang="en-US" sz="2000"/>
              <a:t> or </a:t>
            </a:r>
            <a:r>
              <a:rPr lang="en-US" sz="2000" i="1"/>
              <a:t>hears that</a:t>
            </a:r>
            <a:r>
              <a:rPr lang="en-US" sz="2000"/>
              <a:t> or </a:t>
            </a:r>
            <a:r>
              <a:rPr lang="en-US" sz="2000" i="1"/>
              <a:t>looks here?</a:t>
            </a:r>
          </a:p>
          <a:p>
            <a:pPr marL="282575" lvl="1" indent="-285750">
              <a:lnSpc>
                <a:spcPct val="114000"/>
              </a:lnSpc>
              <a:spcBef>
                <a:spcPct val="50000"/>
              </a:spcBef>
              <a:buFont typeface="Times" charset="0"/>
              <a:buChar char="•"/>
            </a:pPr>
            <a:r>
              <a:rPr lang="en-US" sz="2000"/>
              <a:t>Church Fathers saw God through “natural revelation” with humanity as the summit.</a:t>
            </a:r>
          </a:p>
        </p:txBody>
      </p:sp>
      <p:sp>
        <p:nvSpPr>
          <p:cNvPr id="10244" name="TextBox 4"/>
          <p:cNvSpPr txBox="1">
            <a:spLocks noChangeArrowheads="1"/>
          </p:cNvSpPr>
          <p:nvPr/>
        </p:nvSpPr>
        <p:spPr bwMode="auto">
          <a:xfrm>
            <a:off x="914400" y="1066800"/>
            <a:ext cx="7848600" cy="519113"/>
          </a:xfrm>
          <a:prstGeom prst="rect">
            <a:avLst/>
          </a:prstGeom>
          <a:noFill/>
          <a:ln w="9525">
            <a:noFill/>
            <a:miter lim="800000"/>
            <a:headEnd/>
            <a:tailEnd/>
          </a:ln>
        </p:spPr>
        <p:txBody>
          <a:bodyPr>
            <a:spAutoFit/>
          </a:bodyPr>
          <a:lstStyle/>
          <a:p>
            <a:pPr>
              <a:spcBef>
                <a:spcPct val="50000"/>
              </a:spcBef>
            </a:pPr>
            <a:r>
              <a:rPr lang="en-US" sz="2800" b="1"/>
              <a:t>Encountering God in </a:t>
            </a:r>
            <a:r>
              <a:rPr lang="en-US" sz="2800" b="1">
                <a:solidFill>
                  <a:srgbClr val="009F00"/>
                </a:solidFill>
              </a:rPr>
              <a:t>Creation</a:t>
            </a:r>
            <a:endParaRPr lang="en-US" sz="2800" b="1">
              <a:solidFill>
                <a:srgbClr val="00B050"/>
              </a:solidFill>
            </a:endParaRPr>
          </a:p>
        </p:txBody>
      </p:sp>
      <p:sp>
        <p:nvSpPr>
          <p:cNvPr id="10246" name="Text Box 11"/>
          <p:cNvSpPr txBox="1">
            <a:spLocks noChangeArrowheads="1"/>
          </p:cNvSpPr>
          <p:nvPr/>
        </p:nvSpPr>
        <p:spPr bwMode="auto">
          <a:xfrm>
            <a:off x="5943600" y="5302250"/>
            <a:ext cx="2209800" cy="641350"/>
          </a:xfrm>
          <a:prstGeom prst="rect">
            <a:avLst/>
          </a:prstGeom>
          <a:noFill/>
          <a:ln w="9525">
            <a:noFill/>
            <a:miter lim="800000"/>
            <a:headEnd/>
            <a:tailEnd/>
          </a:ln>
        </p:spPr>
        <p:txBody>
          <a:bodyPr>
            <a:spAutoFit/>
          </a:bodyPr>
          <a:lstStyle/>
          <a:p>
            <a:pPr>
              <a:spcBef>
                <a:spcPct val="50000"/>
              </a:spcBef>
            </a:pPr>
            <a:r>
              <a:rPr lang="en-US" b="1">
                <a:solidFill>
                  <a:srgbClr val="009F00"/>
                </a:solidFill>
              </a:rPr>
              <a:t>How do you find God finding you?</a:t>
            </a:r>
            <a:r>
              <a:rPr lang="en-US">
                <a:solidFill>
                  <a:srgbClr val="00B050"/>
                </a:solidFill>
              </a:rPr>
              <a:t> </a:t>
            </a:r>
          </a:p>
        </p:txBody>
      </p:sp>
      <p:grpSp>
        <p:nvGrpSpPr>
          <p:cNvPr id="2" name="Group 11"/>
          <p:cNvGrpSpPr>
            <a:grpSpLocks/>
          </p:cNvGrpSpPr>
          <p:nvPr/>
        </p:nvGrpSpPr>
        <p:grpSpPr bwMode="auto">
          <a:xfrm>
            <a:off x="2514600" y="3810000"/>
            <a:ext cx="4267200" cy="1219200"/>
            <a:chOff x="914400" y="4267200"/>
            <a:chExt cx="4267200" cy="1219200"/>
          </a:xfrm>
        </p:grpSpPr>
        <p:sp>
          <p:nvSpPr>
            <p:cNvPr id="10252" name="Text Box 13"/>
            <p:cNvSpPr txBox="1">
              <a:spLocks noChangeArrowheads="1"/>
            </p:cNvSpPr>
            <p:nvPr/>
          </p:nvSpPr>
          <p:spPr bwMode="auto">
            <a:xfrm>
              <a:off x="1066800" y="4370388"/>
              <a:ext cx="4114800" cy="1030287"/>
            </a:xfrm>
            <a:prstGeom prst="rect">
              <a:avLst/>
            </a:prstGeom>
            <a:noFill/>
            <a:ln w="9525">
              <a:noFill/>
              <a:miter lim="800000"/>
              <a:headEnd/>
              <a:tailEnd/>
            </a:ln>
          </p:spPr>
          <p:txBody>
            <a:bodyPr>
              <a:spAutoFit/>
            </a:bodyPr>
            <a:lstStyle/>
            <a:p>
              <a:pPr>
                <a:lnSpc>
                  <a:spcPct val="114000"/>
                </a:lnSpc>
                <a:spcBef>
                  <a:spcPct val="50000"/>
                </a:spcBef>
              </a:pPr>
              <a:r>
                <a:rPr lang="en-US"/>
                <a:t>According to Saint Augustine, nothing created by God is insignificant, not even the tiniest insect.</a:t>
              </a:r>
            </a:p>
          </p:txBody>
        </p:sp>
        <p:sp>
          <p:nvSpPr>
            <p:cNvPr id="10253" name="Rectangle 16"/>
            <p:cNvSpPr>
              <a:spLocks noChangeArrowheads="1"/>
            </p:cNvSpPr>
            <p:nvPr/>
          </p:nvSpPr>
          <p:spPr bwMode="auto">
            <a:xfrm>
              <a:off x="914400" y="4267200"/>
              <a:ext cx="4267200" cy="1219200"/>
            </a:xfrm>
            <a:prstGeom prst="rect">
              <a:avLst/>
            </a:prstGeom>
            <a:noFill/>
            <a:ln w="9525">
              <a:solidFill>
                <a:schemeClr val="tx1"/>
              </a:solidFill>
              <a:miter lim="800000"/>
              <a:headEnd/>
              <a:tailEnd/>
            </a:ln>
          </p:spPr>
          <p:txBody>
            <a:bodyPr wrap="none" anchor="ctr"/>
            <a:lstStyle/>
            <a:p>
              <a:endParaRPr lang="en-US"/>
            </a:p>
          </p:txBody>
        </p:sp>
      </p:grpSp>
      <p:sp>
        <p:nvSpPr>
          <p:cNvPr id="10247" name="Text Box 10"/>
          <p:cNvSpPr txBox="1">
            <a:spLocks noChangeArrowheads="1"/>
          </p:cNvSpPr>
          <p:nvPr/>
        </p:nvSpPr>
        <p:spPr bwMode="auto">
          <a:xfrm rot="-5400000">
            <a:off x="-350837" y="4344987"/>
            <a:ext cx="1327150" cy="168275"/>
          </a:xfrm>
          <a:prstGeom prst="rect">
            <a:avLst/>
          </a:prstGeom>
          <a:noFill/>
          <a:ln w="9525">
            <a:noFill/>
            <a:miter lim="800000"/>
            <a:headEnd/>
            <a:tailEnd/>
          </a:ln>
        </p:spPr>
        <p:txBody>
          <a:bodyPr>
            <a:spAutoFit/>
          </a:bodyPr>
          <a:lstStyle/>
          <a:p>
            <a:pPr>
              <a:spcBef>
                <a:spcPct val="50000"/>
              </a:spcBef>
            </a:pPr>
            <a:r>
              <a:rPr lang="en-US" sz="500"/>
              <a:t>© MilousSK/Shutterstock.com</a:t>
            </a:r>
          </a:p>
        </p:txBody>
      </p:sp>
      <p:pic>
        <p:nvPicPr>
          <p:cNvPr id="10248" name="Picture 12" descr="&#10;EarthMoon.jpg                                                  00000026DISK_IMG                       8EF45680:"/>
          <p:cNvPicPr>
            <a:picLocks noChangeAspect="1" noChangeArrowheads="1"/>
          </p:cNvPicPr>
          <p:nvPr/>
        </p:nvPicPr>
        <p:blipFill>
          <a:blip r:embed="rId4" cstate="print"/>
          <a:srcRect/>
          <a:stretch>
            <a:fillRect/>
          </a:stretch>
        </p:blipFill>
        <p:spPr bwMode="auto">
          <a:xfrm>
            <a:off x="7010400" y="3708400"/>
            <a:ext cx="1600200" cy="1417638"/>
          </a:xfrm>
          <a:prstGeom prst="rect">
            <a:avLst/>
          </a:prstGeom>
          <a:noFill/>
          <a:ln w="9525">
            <a:solidFill>
              <a:schemeClr val="tx1"/>
            </a:solidFill>
            <a:miter lim="800000"/>
            <a:headEnd/>
            <a:tailEnd/>
          </a:ln>
        </p:spPr>
      </p:pic>
      <p:pic>
        <p:nvPicPr>
          <p:cNvPr id="10249" name="Picture 13" descr="HoneyBee.jpg                                                   00000026DISK_IMG                       8EF45680:"/>
          <p:cNvPicPr>
            <a:picLocks noChangeAspect="1" noChangeArrowheads="1"/>
          </p:cNvPicPr>
          <p:nvPr/>
        </p:nvPicPr>
        <p:blipFill>
          <a:blip r:embed="rId5" cstate="print"/>
          <a:srcRect/>
          <a:stretch>
            <a:fillRect/>
          </a:stretch>
        </p:blipFill>
        <p:spPr bwMode="auto">
          <a:xfrm>
            <a:off x="381000" y="3797300"/>
            <a:ext cx="1905000" cy="1270000"/>
          </a:xfrm>
          <a:prstGeom prst="rect">
            <a:avLst/>
          </a:prstGeom>
          <a:noFill/>
          <a:ln w="9525">
            <a:solidFill>
              <a:schemeClr val="tx1"/>
            </a:solidFill>
            <a:miter lim="800000"/>
            <a:headEnd/>
            <a:tailEnd/>
          </a:ln>
        </p:spPr>
      </p:pic>
      <p:sp>
        <p:nvSpPr>
          <p:cNvPr id="10250" name="Text Box 10"/>
          <p:cNvSpPr txBox="1">
            <a:spLocks noChangeArrowheads="1"/>
          </p:cNvSpPr>
          <p:nvPr/>
        </p:nvSpPr>
        <p:spPr bwMode="auto">
          <a:xfrm rot="-5400000">
            <a:off x="8015288" y="4433887"/>
            <a:ext cx="1327150" cy="168275"/>
          </a:xfrm>
          <a:prstGeom prst="rect">
            <a:avLst/>
          </a:prstGeom>
          <a:noFill/>
          <a:ln w="9525">
            <a:noFill/>
            <a:miter lim="800000"/>
            <a:headEnd/>
            <a:tailEnd/>
          </a:ln>
        </p:spPr>
        <p:txBody>
          <a:bodyPr>
            <a:spAutoFit/>
          </a:bodyPr>
          <a:lstStyle/>
          <a:p>
            <a:pPr>
              <a:spcBef>
                <a:spcPct val="50000"/>
              </a:spcBef>
            </a:pPr>
            <a:r>
              <a:rPr lang="en-US" sz="500"/>
              <a:t>© Beneda Miroslav/Shutterstock.com</a:t>
            </a:r>
          </a:p>
        </p:txBody>
      </p:sp>
      <p:sp>
        <p:nvSpPr>
          <p:cNvPr id="10255" name="AutoShape 15"/>
          <p:cNvSpPr>
            <a:spLocks noChangeArrowheads="1"/>
          </p:cNvSpPr>
          <p:nvPr/>
        </p:nvSpPr>
        <p:spPr bwMode="auto">
          <a:xfrm>
            <a:off x="838200" y="5454650"/>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009F00">
              <a:alpha val="16078"/>
            </a:srgbClr>
          </a:solidFill>
          <a:ln w="9525">
            <a:noFill/>
            <a:miter lim="800000"/>
            <a:headEnd/>
            <a:tailEnd/>
          </a:ln>
        </p:spPr>
        <p:txBody>
          <a:bodyPr wrap="none" anchor="ctr"/>
          <a:lstStyle/>
          <a:p>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10243"/>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500"/>
                                  </p:stCondLst>
                                  <p:childTnLst>
                                    <p:set>
                                      <p:cBhvr>
                                        <p:cTn id="9" dur="1" fill="hold">
                                          <p:stCondLst>
                                            <p:cond delay="0"/>
                                          </p:stCondLst>
                                        </p:cTn>
                                        <p:tgtEl>
                                          <p:spTgt spid="10249"/>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10247"/>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nodeType="afterEffect">
                                  <p:stCondLst>
                                    <p:cond delay="0"/>
                                  </p:stCondLst>
                                  <p:childTnLst>
                                    <p:set>
                                      <p:cBhvr>
                                        <p:cTn id="15" dur="1" fill="hold">
                                          <p:stCondLst>
                                            <p:cond delay="0"/>
                                          </p:stCondLst>
                                        </p:cTn>
                                        <p:tgtEl>
                                          <p:spTgt spid="2"/>
                                        </p:tgtEl>
                                        <p:attrNameLst>
                                          <p:attrName>style.visibility</p:attrName>
                                        </p:attrNameLst>
                                      </p:cBhvr>
                                      <p:to>
                                        <p:strVal val="visible"/>
                                      </p:to>
                                    </p:set>
                                  </p:childTnLst>
                                </p:cTn>
                              </p:par>
                            </p:childTnLst>
                          </p:cTn>
                        </p:par>
                        <p:par>
                          <p:cTn id="16" fill="hold">
                            <p:stCondLst>
                              <p:cond delay="1000"/>
                            </p:stCondLst>
                            <p:childTnLst>
                              <p:par>
                                <p:cTn id="17" presetID="1" presetClass="entr" presetSubtype="0" fill="hold" nodeType="afterEffect">
                                  <p:stCondLst>
                                    <p:cond delay="0"/>
                                  </p:stCondLst>
                                  <p:childTnLst>
                                    <p:set>
                                      <p:cBhvr>
                                        <p:cTn id="18" dur="1" fill="hold">
                                          <p:stCondLst>
                                            <p:cond delay="0"/>
                                          </p:stCondLst>
                                        </p:cTn>
                                        <p:tgtEl>
                                          <p:spTgt spid="10248"/>
                                        </p:tgtEl>
                                        <p:attrNameLst>
                                          <p:attrName>style.visibility</p:attrName>
                                        </p:attrNameLst>
                                      </p:cBhvr>
                                      <p:to>
                                        <p:strVal val="visible"/>
                                      </p:to>
                                    </p:set>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025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10255"/>
                                        </p:tgtEl>
                                        <p:attrNameLst>
                                          <p:attrName>style.visibility</p:attrName>
                                        </p:attrNameLst>
                                      </p:cBhvr>
                                      <p:to>
                                        <p:strVal val="visible"/>
                                      </p:to>
                                    </p:set>
                                    <p:anim calcmode="lin" valueType="num">
                                      <p:cBhvr additive="base">
                                        <p:cTn id="26" dur="500" fill="hold"/>
                                        <p:tgtEl>
                                          <p:spTgt spid="10255"/>
                                        </p:tgtEl>
                                        <p:attrNameLst>
                                          <p:attrName>ppt_x</p:attrName>
                                        </p:attrNameLst>
                                      </p:cBhvr>
                                      <p:tavLst>
                                        <p:tav tm="0">
                                          <p:val>
                                            <p:strVal val="0-#ppt_w/2"/>
                                          </p:val>
                                        </p:tav>
                                        <p:tav tm="100000">
                                          <p:val>
                                            <p:strVal val="#ppt_x"/>
                                          </p:val>
                                        </p:tav>
                                      </p:tavLst>
                                    </p:anim>
                                    <p:anim calcmode="lin" valueType="num">
                                      <p:cBhvr additive="base">
                                        <p:cTn id="27" dur="500" fill="hold"/>
                                        <p:tgtEl>
                                          <p:spTgt spid="10255"/>
                                        </p:tgtEl>
                                        <p:attrNameLst>
                                          <p:attrName>ppt_y</p:attrName>
                                        </p:attrNameLst>
                                      </p:cBhvr>
                                      <p:tavLst>
                                        <p:tav tm="0">
                                          <p:val>
                                            <p:strVal val="#ppt_y"/>
                                          </p:val>
                                        </p:tav>
                                        <p:tav tm="100000">
                                          <p:val>
                                            <p:strVal val="#ppt_y"/>
                                          </p:val>
                                        </p:tav>
                                      </p:tavLst>
                                    </p:anim>
                                  </p:childTnLst>
                                </p:cTn>
                              </p:par>
                            </p:childTnLst>
                          </p:cTn>
                        </p:par>
                        <p:par>
                          <p:cTn id="28" fill="hold">
                            <p:stCondLst>
                              <p:cond delay="500"/>
                            </p:stCondLst>
                            <p:childTnLst>
                              <p:par>
                                <p:cTn id="29" presetID="134466560" presetClass="entr" presetSubtype="59942400" fill="hold" grpId="0" nodeType="afterEffect">
                                  <p:stCondLst>
                                    <p:cond delay="0"/>
                                  </p:stCondLst>
                                  <p:childTnLst>
                                    <p:set>
                                      <p:cBhvr>
                                        <p:cTn id="30" dur="1" fill="hold">
                                          <p:stCondLst>
                                            <p:cond delay="499"/>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6" grpId="0" autoUpdateAnimBg="0"/>
      <p:bldP spid="10247" grpId="0"/>
      <p:bldP spid="10250" grpId="0"/>
      <p:bldP spid="10255"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3098</TotalTime>
  <Words>1636</Words>
  <Application>Microsoft Office PowerPoint</Application>
  <PresentationFormat>On-screen Show (4:3)</PresentationFormat>
  <Paragraphs>134</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Times</vt:lpstr>
      <vt:lpstr>Wingdings</vt:lpstr>
      <vt:lpstr>Default Design</vt:lpstr>
      <vt:lpstr>Finding God &amp; Being Found by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Independent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 God &amp; Being Found by God</dc:title>
  <dc:creator>Caren Yang</dc:creator>
  <cp:lastModifiedBy>Brian Holzworth</cp:lastModifiedBy>
  <cp:revision>294</cp:revision>
  <dcterms:created xsi:type="dcterms:W3CDTF">2009-06-22T14:27:32Z</dcterms:created>
  <dcterms:modified xsi:type="dcterms:W3CDTF">2014-02-17T14:56:52Z</dcterms:modified>
</cp:coreProperties>
</file>