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rm_Ruff" initials="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85298" autoAdjust="0"/>
  </p:normalViewPr>
  <p:slideViewPr>
    <p:cSldViewPr>
      <p:cViewPr varScale="1">
        <p:scale>
          <a:sx n="90" d="100"/>
          <a:sy n="90" d="100"/>
        </p:scale>
        <p:origin x="1482" y="84"/>
      </p:cViewPr>
      <p:guideLst>
        <p:guide orient="horz" pos="2160"/>
        <p:guide pos="2880"/>
      </p:guideLst>
    </p:cSldViewPr>
  </p:slideViewPr>
  <p:notesTextViewPr>
    <p:cViewPr>
      <p:scale>
        <a:sx n="100" d="100"/>
        <a:sy n="100" d="100"/>
      </p:scale>
      <p:origin x="0" y="0"/>
    </p:cViewPr>
  </p:notesTextViewPr>
  <p:notesViewPr>
    <p:cSldViewPr>
      <p:cViewPr varScale="1">
        <p:scale>
          <a:sx n="71" d="100"/>
          <a:sy n="71" d="100"/>
        </p:scale>
        <p:origin x="286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98A599-0C70-4F31-8518-044BFEBBFAA5}" type="datetimeFigureOut">
              <a:rPr lang="en-US" smtClean="0"/>
              <a:pPr/>
              <a:t>4/22/2016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C278BA-EFA0-41DF-A177-E9FF389BECEE}" type="slidenum">
              <a:rPr lang="en-US" smtClean="0"/>
              <a:pPr/>
              <a:t>‹#›</a:t>
            </a:fld>
            <a:endParaRPr lang="en-US"/>
          </a:p>
        </p:txBody>
      </p:sp>
    </p:spTree>
    <p:extLst>
      <p:ext uri="{BB962C8B-B14F-4D97-AF65-F5344CB8AC3E}">
        <p14:creationId xmlns:p14="http://schemas.microsoft.com/office/powerpoint/2010/main" val="3732965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A9A9C-0A9A-4A95-A367-6104B5962A67}" type="datetimeFigureOut">
              <a:rPr lang="en-US" smtClean="0"/>
              <a:pPr/>
              <a:t>4/22/2016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619BF-D067-4163-A3CB-7CC757B87021}" type="slidenum">
              <a:rPr lang="en-US" smtClean="0"/>
              <a:pPr/>
              <a:t>‹#›</a:t>
            </a:fld>
            <a:endParaRPr lang="en-US"/>
          </a:p>
        </p:txBody>
      </p:sp>
    </p:spTree>
    <p:extLst>
      <p:ext uri="{BB962C8B-B14F-4D97-AF65-F5344CB8AC3E}">
        <p14:creationId xmlns:p14="http://schemas.microsoft.com/office/powerpoint/2010/main" val="631743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619BF-D067-4163-A3CB-7CC757B87021}" type="slidenum">
              <a:rPr lang="en-US" smtClean="0"/>
              <a:pPr/>
              <a:t>1</a:t>
            </a:fld>
            <a:endParaRPr lang="en-US"/>
          </a:p>
        </p:txBody>
      </p:sp>
    </p:spTree>
    <p:extLst>
      <p:ext uri="{BB962C8B-B14F-4D97-AF65-F5344CB8AC3E}">
        <p14:creationId xmlns:p14="http://schemas.microsoft.com/office/powerpoint/2010/main" val="2131571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Discuss each of these ways of participating in Christ’s mission, exploring how each offers a context for service.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10</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Discuss some of the ways that parents can teach the virtues and help their children hear the call of faith. Ask for examples of how other family members take part in this ministry as well (e.g., being role models, praying for each other, forgiving).</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11</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if they know a member of a religious order. Discuss their familiarity with orders in your region. If your school was founded by an order, ask what the students know about it.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Discuss examples of the various ministries that religious orders may focus on, pointing out that many orders were founded to address particular situations. Include both active and contemplative orders.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that priests also pray the Liturgy of the Hours, also known as the Divine Office. Point out that many deacons and members of the laity pray all or some of the seven Hours throughout the day.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14</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If you are familiar with a Third Order or lay association, provide examples of its activity. Point out that members can be associated with the order’s ministry, but also have a family and secular career.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15</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Point out that those who live a consecrated life are a sign of a spiritual reality: hermits witness to the interior aspect of the Church; consecrated virgins and widows are a sign of the Church’s love for Christ; members of lay associations witness to Gospel values in society.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16</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how priests and those in consecrated life live out the evangelical counsels, as in article 42 of the student book.</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Discuss what the last point might entail for Christians in different situations: for teens, parents, those who are highly paid, and so on. Include the meaning of the vow of poverty for those in consecrated communal life and in the priesthood, as in article 42 of the student book.</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the ways that people in different life situations live out chastity, as in article 42 of the student book.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4</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the meaning of obedience for those who are ordained and for those in consecrated life. Ask how laypeople obey Christ and the Church.</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5</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how laypersons have helped them to know the saving message of Christ. Ask for examples of some of the other ways laypersons help people to know Christ.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6</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to identify the three ways that laypeople can exercise their priestly ministry, as in article 43 of the student book (offering their activities, praying, and assisting in ministry). Discuss the students’ experience with these ministries. Consider sharing your own experience.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7</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Share examples of the lay Catholic voice on television, radio, Internet sites, blogs, and so on. Discuss the last bullet point in the section “The Prophetic Office of the Laity,” in article 43 of the student book, about making our opinions known.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8</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Point out that Christian leadership can mean leading by the example of our commitment to God’s will, and through service. Ask the question that concludes article 43 of the student book, “How have you exercised Christian leadership in your school, parish, and community?”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9</a:t>
            </a:fld>
            <a:endParaRPr lang="en-US"/>
          </a:p>
        </p:txBody>
      </p:sp>
    </p:spTree>
    <p:extLst>
      <p:ext uri="{BB962C8B-B14F-4D97-AF65-F5344CB8AC3E}">
        <p14:creationId xmlns:p14="http://schemas.microsoft.com/office/powerpoint/2010/main" val="3733783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470025"/>
          </a:xfrm>
        </p:spPr>
        <p:txBody>
          <a:bodyPr>
            <a:normAutofit/>
          </a:bodyPr>
          <a:lstStyle>
            <a:lvl1pPr algn="ctr">
              <a:defRPr sz="4400" b="1">
                <a:solidFill>
                  <a:schemeClr val="tx1"/>
                </a:solidFill>
                <a:effectLst>
                  <a:outerShdw blurRad="50800" dist="50800" dir="5400000" algn="ctr" rotWithShape="0">
                    <a:schemeClr val="bg1">
                      <a:lumMod val="85000"/>
                    </a:schemeClr>
                  </a:outerShdw>
                </a:effectLst>
                <a:latin typeface="Arial" pitchFamily="34" charset="0"/>
                <a:cs typeface="Arial" pitchFamily="34" charset="0"/>
              </a:defRPr>
            </a:lvl1pPr>
          </a:lstStyle>
          <a:p>
            <a:r>
              <a:rPr lang="en-US" smtClean="0"/>
              <a:t>Click to edit Master title style</a:t>
            </a:r>
            <a:endParaRPr lang="en-US" dirty="0"/>
          </a:p>
        </p:txBody>
      </p:sp>
      <p:sp>
        <p:nvSpPr>
          <p:cNvPr id="9" name="Text Placeholder 8"/>
          <p:cNvSpPr>
            <a:spLocks noGrp="1"/>
          </p:cNvSpPr>
          <p:nvPr>
            <p:ph type="body" sz="quarter" idx="10" hasCustomPrompt="1"/>
          </p:nvPr>
        </p:nvSpPr>
        <p:spPr>
          <a:xfrm>
            <a:off x="7543800" y="6019800"/>
            <a:ext cx="1676400" cy="304800"/>
          </a:xfrm>
        </p:spPr>
        <p:txBody>
          <a:bodyPr lIns="0" anchor="ctr" anchorCtr="0">
            <a:normAutofit/>
          </a:bodyPr>
          <a:lstStyle>
            <a:lvl1pPr algn="l">
              <a:buNone/>
              <a:defRPr sz="800">
                <a:solidFill>
                  <a:schemeClr val="bg1">
                    <a:lumMod val="50000"/>
                  </a:schemeClr>
                </a:solidFill>
              </a:defRPr>
            </a:lvl1pPr>
          </a:lstStyle>
          <a:p>
            <a:pPr lvl="0"/>
            <a:r>
              <a:rPr lang="en-US" dirty="0" smtClean="0"/>
              <a:t>Document # TX000000</a:t>
            </a:r>
          </a:p>
        </p:txBody>
      </p:sp>
      <p:sp>
        <p:nvSpPr>
          <p:cNvPr id="5" name="TextBox 4"/>
          <p:cNvSpPr txBox="1"/>
          <p:nvPr userDrawn="1"/>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smtClean="0">
                <a:latin typeface="Arial Regular"/>
                <a:cs typeface="Arial Regular"/>
              </a:rPr>
              <a:t>© 2016 Saint Mary’s Press</a:t>
            </a:r>
          </a:p>
          <a:p>
            <a:r>
              <a:rPr lang="en-US" sz="800" dirty="0" smtClean="0">
                <a:latin typeface="Arial Regular"/>
                <a:cs typeface="Arial Regular"/>
              </a:rPr>
              <a:t>Living in Christ Series </a:t>
            </a:r>
            <a:endParaRPr lang="en-US" sz="800" dirty="0">
              <a:latin typeface="Arial Regular"/>
              <a:cs typeface="Arial Regul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4/22/2016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Many Vocations</a:t>
            </a:r>
            <a:br>
              <a:rPr lang="en-US" dirty="0" smtClean="0"/>
            </a:br>
            <a:r>
              <a:rPr lang="en-US" dirty="0" smtClean="0"/>
              <a:t>to Holiness</a:t>
            </a:r>
            <a:endParaRPr lang="en-US" dirty="0"/>
          </a:p>
        </p:txBody>
      </p:sp>
      <p:sp>
        <p:nvSpPr>
          <p:cNvPr id="3" name="Subtitle 2"/>
          <p:cNvSpPr txBox="1">
            <a:spLocks/>
          </p:cNvSpPr>
          <p:nvPr/>
        </p:nvSpPr>
        <p:spPr>
          <a:xfrm>
            <a:off x="1981200" y="4876800"/>
            <a:ext cx="64008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i="1" dirty="0" smtClean="0"/>
              <a:t>The Church</a:t>
            </a:r>
          </a:p>
          <a:p>
            <a:pPr marL="0" indent="0" algn="ctr">
              <a:buNone/>
            </a:pPr>
            <a:r>
              <a:rPr lang="en-US" dirty="0"/>
              <a:t>Unit </a:t>
            </a:r>
            <a:r>
              <a:rPr lang="en-US" dirty="0" smtClean="0"/>
              <a:t>3, </a:t>
            </a:r>
            <a:r>
              <a:rPr lang="en-US" dirty="0"/>
              <a:t>Chapter </a:t>
            </a:r>
            <a:r>
              <a:rPr lang="en-US" dirty="0" smtClean="0"/>
              <a:t>10</a:t>
            </a:r>
            <a:endParaRPr lang="en-US" sz="1200" i="1" dirty="0"/>
          </a:p>
        </p:txBody>
      </p:sp>
      <p:sp>
        <p:nvSpPr>
          <p:cNvPr id="5" name="Text Placeholder 3"/>
          <p:cNvSpPr>
            <a:spLocks noGrp="1"/>
          </p:cNvSpPr>
          <p:nvPr/>
        </p:nvSpPr>
        <p:spPr>
          <a:xfrm>
            <a:off x="7543800" y="6172200"/>
            <a:ext cx="1295400" cy="123111"/>
          </a:xfrm>
          <a:prstGeom prst="rect">
            <a:avLst/>
          </a:prstGeom>
        </p:spPr>
        <p:txBody>
          <a:bodyPr vert="horz" lIns="0" tIns="0" rIns="0" bIns="0" rtlCol="0" anchor="ctr" anchorCtr="0">
            <a:spAutoFit/>
          </a:bodyPr>
          <a:lstStyle>
            <a:lvl1pPr marL="342900" indent="-342900" algn="l" defTabSz="914400" rtl="0" eaLnBrk="1" latinLnBrk="0" hangingPunct="1">
              <a:spcBef>
                <a:spcPct val="20000"/>
              </a:spcBef>
              <a:buFont typeface="Arial" pitchFamily="34" charset="0"/>
              <a:buNone/>
              <a:defRPr sz="8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Document #: TX005560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Work of the Laity</a:t>
            </a:r>
            <a:endParaRPr lang="en-US" dirty="0"/>
          </a:p>
        </p:txBody>
      </p:sp>
      <p:sp>
        <p:nvSpPr>
          <p:cNvPr id="7" name="Text Placeholder 3"/>
          <p:cNvSpPr>
            <a:spLocks noGrp="1"/>
          </p:cNvSpPr>
          <p:nvPr>
            <p:ph idx="1"/>
          </p:nvPr>
        </p:nvSpPr>
        <p:spPr>
          <a:prstGeom prst="rect">
            <a:avLst/>
          </a:prstGeom>
        </p:spPr>
        <p:txBody>
          <a:bodyPr/>
          <a:lstStyle/>
          <a:p>
            <a:r>
              <a:rPr lang="en-US" dirty="0" smtClean="0"/>
              <a:t>Laypeople participate in Christ’s mission through their work. </a:t>
            </a:r>
          </a:p>
          <a:p>
            <a:r>
              <a:rPr lang="en-US" dirty="0" smtClean="0"/>
              <a:t>Another important way is through the vocation of marriage.</a:t>
            </a:r>
          </a:p>
          <a:p>
            <a:r>
              <a:rPr lang="en-US" dirty="0" smtClean="0"/>
              <a:t>Some laypeople have </a:t>
            </a:r>
            <a:br>
              <a:rPr lang="en-US" dirty="0" smtClean="0"/>
            </a:br>
            <a:r>
              <a:rPr lang="en-US" dirty="0" smtClean="0"/>
              <a:t>chosen to follow Christ </a:t>
            </a:r>
            <a:br>
              <a:rPr lang="en-US" dirty="0" smtClean="0"/>
            </a:br>
            <a:r>
              <a:rPr lang="en-US" dirty="0" smtClean="0"/>
              <a:t>as a celibate single </a:t>
            </a:r>
            <a:br>
              <a:rPr lang="en-US" dirty="0" smtClean="0"/>
            </a:br>
            <a:r>
              <a:rPr lang="en-US" dirty="0" smtClean="0"/>
              <a:t>person. </a:t>
            </a:r>
          </a:p>
          <a:p>
            <a:endParaRPr lang="en-US" dirty="0"/>
          </a:p>
        </p:txBody>
      </p:sp>
      <p:sp>
        <p:nvSpPr>
          <p:cNvPr id="6" name="TextBox 5"/>
          <p:cNvSpPr txBox="1"/>
          <p:nvPr/>
        </p:nvSpPr>
        <p:spPr bwMode="auto">
          <a:xfrm rot="21256562">
            <a:off x="5287293" y="5643948"/>
            <a:ext cx="1828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Spotmatik</a:t>
            </a:r>
            <a:r>
              <a:rPr lang="en-US" sz="800" dirty="0" smtClean="0">
                <a:solidFill>
                  <a:schemeClr val="bg1">
                    <a:lumMod val="65000"/>
                  </a:schemeClr>
                </a:solidFill>
              </a:rPr>
              <a:t> Ltd / Shutterstock.com</a:t>
            </a:r>
            <a:endParaRPr lang="en-US" sz="800" dirty="0">
              <a:solidFill>
                <a:schemeClr val="bg1">
                  <a:lumMod val="65000"/>
                </a:schemeClr>
              </a:solidFill>
            </a:endParaRPr>
          </a:p>
        </p:txBody>
      </p:sp>
      <p:pic>
        <p:nvPicPr>
          <p:cNvPr id="9218" name="Picture 2" descr="C:\Users\bmartinka\Google Drive\SMP files\Church Chapter PPTs\New folder (2)\PPT_Images\C10S10-156022646Shutterstock.jpg"/>
          <p:cNvPicPr>
            <a:picLocks noChangeAspect="1" noChangeArrowheads="1"/>
          </p:cNvPicPr>
          <p:nvPr/>
        </p:nvPicPr>
        <p:blipFill>
          <a:blip r:embed="rId3" cstate="print"/>
          <a:srcRect l="6605"/>
          <a:stretch>
            <a:fillRect/>
          </a:stretch>
        </p:blipFill>
        <p:spPr bwMode="auto">
          <a:xfrm>
            <a:off x="5257800" y="3200400"/>
            <a:ext cx="3232150" cy="23071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Family</a:t>
            </a:r>
            <a:endParaRPr lang="en-US" dirty="0"/>
          </a:p>
        </p:txBody>
      </p:sp>
      <p:sp>
        <p:nvSpPr>
          <p:cNvPr id="7" name="Text Placeholder 3"/>
          <p:cNvSpPr>
            <a:spLocks noGrp="1"/>
          </p:cNvSpPr>
          <p:nvPr>
            <p:ph idx="1"/>
          </p:nvPr>
        </p:nvSpPr>
        <p:spPr>
          <a:prstGeom prst="rect">
            <a:avLst/>
          </a:prstGeom>
        </p:spPr>
        <p:txBody>
          <a:bodyPr/>
          <a:lstStyle/>
          <a:p>
            <a:r>
              <a:rPr lang="en-US" dirty="0" smtClean="0"/>
              <a:t>A Christian family is called a “domestic church.” </a:t>
            </a:r>
          </a:p>
          <a:p>
            <a:r>
              <a:rPr lang="en-US" dirty="0" smtClean="0"/>
              <a:t>The Christian home is the place where children first hear the Word of God.</a:t>
            </a:r>
          </a:p>
          <a:p>
            <a:r>
              <a:rPr lang="en-US" dirty="0" smtClean="0"/>
              <a:t>Parents can teach their children the virtues and set a good example. </a:t>
            </a:r>
          </a:p>
          <a:p>
            <a:endParaRPr lang="en-US" dirty="0"/>
          </a:p>
        </p:txBody>
      </p:sp>
      <p:sp>
        <p:nvSpPr>
          <p:cNvPr id="6" name="TextBox 5"/>
          <p:cNvSpPr txBox="1"/>
          <p:nvPr/>
        </p:nvSpPr>
        <p:spPr bwMode="auto">
          <a:xfrm>
            <a:off x="2746786" y="6445774"/>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Skucina</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10242" name="Picture 2" descr="C:\Users\bmartinka\Google Drive\SMP files\Church Chapter PPTs\New folder (2)\PPT_Images\C10S11-68837488Shutterstock.jpg"/>
          <p:cNvPicPr>
            <a:picLocks noChangeAspect="1" noChangeArrowheads="1"/>
          </p:cNvPicPr>
          <p:nvPr/>
        </p:nvPicPr>
        <p:blipFill>
          <a:blip r:embed="rId3" cstate="print"/>
          <a:srcRect/>
          <a:stretch>
            <a:fillRect/>
          </a:stretch>
        </p:blipFill>
        <p:spPr bwMode="auto">
          <a:xfrm>
            <a:off x="2743200" y="4191000"/>
            <a:ext cx="3543253" cy="2362496"/>
          </a:xfrm>
          <a:prstGeom prst="rect">
            <a:avLst/>
          </a:prstGeom>
          <a:ln>
            <a:noFill/>
          </a:ln>
          <a:effectLst>
            <a:softEdge rad="112500"/>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Consecrated Life</a:t>
            </a:r>
            <a:endParaRPr lang="en-US" dirty="0"/>
          </a:p>
        </p:txBody>
      </p:sp>
      <p:sp>
        <p:nvSpPr>
          <p:cNvPr id="7" name="Text Placeholder 3"/>
          <p:cNvSpPr>
            <a:spLocks noGrp="1"/>
          </p:cNvSpPr>
          <p:nvPr>
            <p:ph idx="1"/>
          </p:nvPr>
        </p:nvSpPr>
        <p:spPr>
          <a:prstGeom prst="rect">
            <a:avLst/>
          </a:prstGeom>
        </p:spPr>
        <p:txBody>
          <a:bodyPr/>
          <a:lstStyle/>
          <a:p>
            <a:r>
              <a:rPr lang="en-US" dirty="0" smtClean="0"/>
              <a:t>Members of religious orders live communal lives  .  .  .</a:t>
            </a:r>
          </a:p>
          <a:p>
            <a:r>
              <a:rPr lang="en-US" dirty="0" smtClean="0"/>
              <a:t>publicly profess the evangelical </a:t>
            </a:r>
            <a:br>
              <a:rPr lang="en-US" dirty="0" smtClean="0"/>
            </a:br>
            <a:r>
              <a:rPr lang="en-US" dirty="0" smtClean="0"/>
              <a:t>counsels  .  .  .</a:t>
            </a:r>
          </a:p>
          <a:p>
            <a:r>
              <a:rPr lang="en-US" dirty="0" smtClean="0"/>
              <a:t>share a liturgical </a:t>
            </a:r>
            <a:br>
              <a:rPr lang="en-US" dirty="0" smtClean="0"/>
            </a:br>
            <a:r>
              <a:rPr lang="en-US" dirty="0" smtClean="0"/>
              <a:t>character  .  .  .</a:t>
            </a:r>
          </a:p>
          <a:p>
            <a:r>
              <a:rPr lang="en-US" dirty="0" smtClean="0"/>
              <a:t>and belong to </a:t>
            </a:r>
            <a:br>
              <a:rPr lang="en-US" dirty="0" smtClean="0"/>
            </a:br>
            <a:r>
              <a:rPr lang="en-US" dirty="0" smtClean="0"/>
              <a:t>institutes recognized </a:t>
            </a:r>
            <a:br>
              <a:rPr lang="en-US" dirty="0" smtClean="0"/>
            </a:br>
            <a:r>
              <a:rPr lang="en-US" dirty="0" smtClean="0"/>
              <a:t>by the Church.</a:t>
            </a:r>
            <a:endParaRPr lang="en-US" dirty="0"/>
          </a:p>
        </p:txBody>
      </p:sp>
      <p:sp>
        <p:nvSpPr>
          <p:cNvPr id="6" name="TextBox 5"/>
          <p:cNvSpPr txBox="1"/>
          <p:nvPr/>
        </p:nvSpPr>
        <p:spPr bwMode="auto">
          <a:xfrm>
            <a:off x="5867400" y="5667037"/>
            <a:ext cx="21336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Riccardo </a:t>
            </a:r>
            <a:r>
              <a:rPr lang="en-US" sz="800" dirty="0" err="1" smtClean="0">
                <a:solidFill>
                  <a:schemeClr val="bg1">
                    <a:lumMod val="65000"/>
                  </a:schemeClr>
                </a:solidFill>
              </a:rPr>
              <a:t>Piccinini</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11266" name="Picture 2" descr="C:\Users\bmartinka\Google Drive\SMP files\Church Chapter PPTs\New folder (2)\PPT_Images\C10S12-102584612Shutterstock.jpg"/>
          <p:cNvPicPr>
            <a:picLocks noChangeAspect="1" noChangeArrowheads="1"/>
          </p:cNvPicPr>
          <p:nvPr/>
        </p:nvPicPr>
        <p:blipFill>
          <a:blip r:embed="rId3" cstate="print"/>
          <a:srcRect/>
          <a:stretch>
            <a:fillRect/>
          </a:stretch>
        </p:blipFill>
        <p:spPr bwMode="auto">
          <a:xfrm>
            <a:off x="4800600" y="3174540"/>
            <a:ext cx="3695700" cy="246426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Variety of Religious Orders</a:t>
            </a:r>
            <a:endParaRPr lang="en-US" dirty="0"/>
          </a:p>
        </p:txBody>
      </p:sp>
      <p:sp>
        <p:nvSpPr>
          <p:cNvPr id="7" name="Text Placeholder 3"/>
          <p:cNvSpPr>
            <a:spLocks noGrp="1"/>
          </p:cNvSpPr>
          <p:nvPr>
            <p:ph idx="1"/>
          </p:nvPr>
        </p:nvSpPr>
        <p:spPr>
          <a:xfrm>
            <a:off x="3733800" y="1752600"/>
            <a:ext cx="4724400" cy="4373563"/>
          </a:xfrm>
          <a:prstGeom prst="rect">
            <a:avLst/>
          </a:prstGeom>
        </p:spPr>
        <p:txBody>
          <a:bodyPr>
            <a:normAutofit/>
          </a:bodyPr>
          <a:lstStyle/>
          <a:p>
            <a:r>
              <a:rPr lang="en-US" dirty="0" smtClean="0"/>
              <a:t>New religious orders can emerge in response to changing conditions.</a:t>
            </a:r>
          </a:p>
          <a:p>
            <a:r>
              <a:rPr lang="en-US" dirty="0" smtClean="0"/>
              <a:t>The founders of religious orders impart a certain </a:t>
            </a:r>
            <a:r>
              <a:rPr lang="en-US" dirty="0" err="1" smtClean="0"/>
              <a:t>charism</a:t>
            </a:r>
            <a:r>
              <a:rPr lang="en-US" dirty="0" smtClean="0"/>
              <a:t> to their community.</a:t>
            </a:r>
          </a:p>
          <a:p>
            <a:r>
              <a:rPr lang="en-US" dirty="0" smtClean="0"/>
              <a:t>Religious orders in the Roman Catholic Church must be approved by the Pope.</a:t>
            </a:r>
          </a:p>
          <a:p>
            <a:endParaRPr lang="en-US" dirty="0"/>
          </a:p>
        </p:txBody>
      </p:sp>
      <p:sp>
        <p:nvSpPr>
          <p:cNvPr id="6" name="TextBox 5"/>
          <p:cNvSpPr txBox="1"/>
          <p:nvPr/>
        </p:nvSpPr>
        <p:spPr bwMode="auto">
          <a:xfrm>
            <a:off x="838200" y="4386263"/>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Zvonimis</a:t>
            </a:r>
            <a:r>
              <a:rPr lang="en-US" sz="800" dirty="0" smtClean="0">
                <a:solidFill>
                  <a:schemeClr val="bg1">
                    <a:lumMod val="65000"/>
                  </a:schemeClr>
                </a:solidFill>
              </a:rPr>
              <a:t> </a:t>
            </a:r>
            <a:r>
              <a:rPr lang="en-US" sz="800" dirty="0" err="1" smtClean="0">
                <a:solidFill>
                  <a:schemeClr val="bg1">
                    <a:lumMod val="65000"/>
                  </a:schemeClr>
                </a:solidFill>
              </a:rPr>
              <a:t>Atletic</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12290" name="Picture 2" descr="C:\Users\bmartinka\Google Drive\SMP files\Church Chapter PPTs\New folder (2)\PPT_Images\C10S13-241966570Shutterstock.jpg"/>
          <p:cNvPicPr>
            <a:picLocks noChangeAspect="1" noChangeArrowheads="1"/>
          </p:cNvPicPr>
          <p:nvPr/>
        </p:nvPicPr>
        <p:blipFill>
          <a:blip r:embed="rId3" cstate="print"/>
          <a:srcRect l="4752" r="19208"/>
          <a:stretch>
            <a:fillRect/>
          </a:stretch>
        </p:blipFill>
        <p:spPr bwMode="auto">
          <a:xfrm>
            <a:off x="990600" y="1905000"/>
            <a:ext cx="2438400" cy="24050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bmartinka\Google Drive\SMP files\Church Chapter PPTs\New folder (2)\PPT_Images\C10S14-50029201Shutterstock.jpg"/>
          <p:cNvPicPr>
            <a:picLocks noChangeAspect="1" noChangeArrowheads="1"/>
          </p:cNvPicPr>
          <p:nvPr/>
        </p:nvPicPr>
        <p:blipFill>
          <a:blip r:embed="rId3" cstate="print"/>
          <a:srcRect/>
          <a:stretch>
            <a:fillRect/>
          </a:stretch>
        </p:blipFill>
        <p:spPr bwMode="auto">
          <a:xfrm>
            <a:off x="5105400" y="3200400"/>
            <a:ext cx="3581400" cy="2387760"/>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Prayer as the Rhythm of the Religious Life</a:t>
            </a:r>
            <a:endParaRPr lang="en-US" dirty="0"/>
          </a:p>
        </p:txBody>
      </p:sp>
      <p:sp>
        <p:nvSpPr>
          <p:cNvPr id="7" name="Text Placeholder 3"/>
          <p:cNvSpPr>
            <a:spLocks noGrp="1"/>
          </p:cNvSpPr>
          <p:nvPr>
            <p:ph idx="1"/>
          </p:nvPr>
        </p:nvSpPr>
        <p:spPr>
          <a:prstGeom prst="rect">
            <a:avLst/>
          </a:prstGeom>
        </p:spPr>
        <p:txBody>
          <a:bodyPr/>
          <a:lstStyle/>
          <a:p>
            <a:r>
              <a:rPr lang="en-US" dirty="0" smtClean="0"/>
              <a:t>The daily life of all religious orders is characterized by regular prayer.</a:t>
            </a:r>
          </a:p>
          <a:p>
            <a:r>
              <a:rPr lang="en-US" dirty="0" smtClean="0"/>
              <a:t>Most pray some form of the Liturgy of the Hours.</a:t>
            </a:r>
          </a:p>
          <a:p>
            <a:r>
              <a:rPr lang="en-US" dirty="0" smtClean="0"/>
              <a:t>This liturgical prayer </a:t>
            </a:r>
            <a:br>
              <a:rPr lang="en-US" dirty="0" smtClean="0"/>
            </a:br>
            <a:r>
              <a:rPr lang="en-US" dirty="0" smtClean="0"/>
              <a:t>is composed of Psalms, </a:t>
            </a:r>
            <a:br>
              <a:rPr lang="en-US" dirty="0" smtClean="0"/>
            </a:br>
            <a:r>
              <a:rPr lang="en-US" dirty="0" smtClean="0"/>
              <a:t>hymns, Scripture </a:t>
            </a:r>
            <a:br>
              <a:rPr lang="en-US" dirty="0" smtClean="0"/>
            </a:br>
            <a:r>
              <a:rPr lang="en-US" dirty="0" smtClean="0"/>
              <a:t>readings, prayers, </a:t>
            </a:r>
            <a:br>
              <a:rPr lang="en-US" dirty="0" smtClean="0"/>
            </a:br>
            <a:r>
              <a:rPr lang="en-US" dirty="0" smtClean="0"/>
              <a:t>and responses.</a:t>
            </a:r>
          </a:p>
          <a:p>
            <a:endParaRPr lang="en-US" dirty="0"/>
          </a:p>
        </p:txBody>
      </p:sp>
      <p:sp>
        <p:nvSpPr>
          <p:cNvPr id="6" name="TextBox 5"/>
          <p:cNvSpPr txBox="1"/>
          <p:nvPr/>
        </p:nvSpPr>
        <p:spPr bwMode="auto">
          <a:xfrm>
            <a:off x="5382349" y="51816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Marijus</a:t>
            </a:r>
            <a:r>
              <a:rPr lang="en-US" sz="800" dirty="0" smtClean="0">
                <a:solidFill>
                  <a:schemeClr val="bg1">
                    <a:lumMod val="65000"/>
                  </a:schemeClr>
                </a:solidFill>
              </a:rPr>
              <a:t> </a:t>
            </a:r>
            <a:r>
              <a:rPr lang="en-US" sz="800" dirty="0" err="1" smtClean="0">
                <a:solidFill>
                  <a:schemeClr val="bg1">
                    <a:lumMod val="65000"/>
                  </a:schemeClr>
                </a:solidFill>
              </a:rPr>
              <a:t>Auruskevicius</a:t>
            </a:r>
            <a:r>
              <a:rPr lang="en-US" sz="800" dirty="0" smtClean="0">
                <a:solidFill>
                  <a:schemeClr val="bg1">
                    <a:lumMod val="65000"/>
                  </a:schemeClr>
                </a:solidFill>
              </a:rPr>
              <a:t> / Shutterstock.com</a:t>
            </a:r>
            <a:endParaRPr lang="en-US" sz="800" dirty="0">
              <a:solidFill>
                <a:schemeClr val="bg1">
                  <a:lumMod val="65000"/>
                </a:schemeClr>
              </a:solidFill>
            </a:endParaRPr>
          </a:p>
        </p:txBody>
      </p:sp>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Orders and Lay Associates</a:t>
            </a:r>
            <a:endParaRPr lang="en-US" dirty="0"/>
          </a:p>
        </p:txBody>
      </p:sp>
      <p:sp>
        <p:nvSpPr>
          <p:cNvPr id="7" name="Text Placeholder 3"/>
          <p:cNvSpPr>
            <a:spLocks noGrp="1"/>
          </p:cNvSpPr>
          <p:nvPr>
            <p:ph idx="1"/>
          </p:nvPr>
        </p:nvSpPr>
        <p:spPr>
          <a:prstGeom prst="rect">
            <a:avLst/>
          </a:prstGeom>
        </p:spPr>
        <p:txBody>
          <a:bodyPr/>
          <a:lstStyle/>
          <a:p>
            <a:r>
              <a:rPr lang="en-US" dirty="0" smtClean="0"/>
              <a:t>Associations of laypeople may be connected to a particular religious order.</a:t>
            </a:r>
          </a:p>
          <a:p>
            <a:r>
              <a:rPr lang="en-US" dirty="0" smtClean="0"/>
              <a:t>Members practice the order’s spirituality and assist with its ministries.</a:t>
            </a:r>
          </a:p>
          <a:p>
            <a:endParaRPr lang="en-US" dirty="0"/>
          </a:p>
        </p:txBody>
      </p:sp>
      <p:sp>
        <p:nvSpPr>
          <p:cNvPr id="6" name="TextBox 5"/>
          <p:cNvSpPr txBox="1"/>
          <p:nvPr/>
        </p:nvSpPr>
        <p:spPr bwMode="auto">
          <a:xfrm>
            <a:off x="2514600" y="6477000"/>
            <a:ext cx="3304451" cy="243143"/>
          </a:xfrm>
          <a:prstGeom prst="rect">
            <a:avLst/>
          </a:prstGeom>
          <a:noFill/>
          <a:ln w="9525">
            <a:noFill/>
            <a:miter lim="800000"/>
            <a:headEnd/>
            <a:tailEnd/>
          </a:ln>
        </p:spPr>
        <p:txBody>
          <a:bodyPr wrap="square" tIns="73152" rtlCol="0">
            <a:spAutoFit/>
          </a:bodyPr>
          <a:lstStyle/>
          <a:p>
            <a:r>
              <a:rPr lang="en-US" sz="800" dirty="0" smtClean="0">
                <a:solidFill>
                  <a:schemeClr val="bg1">
                    <a:lumMod val="65000"/>
                  </a:schemeClr>
                </a:solidFill>
              </a:rPr>
              <a:t>© John </a:t>
            </a:r>
            <a:r>
              <a:rPr lang="en-US" sz="800" dirty="0" err="1" smtClean="0">
                <a:solidFill>
                  <a:schemeClr val="bg1">
                    <a:lumMod val="65000"/>
                  </a:schemeClr>
                </a:solidFill>
              </a:rPr>
              <a:t>Wollwerth</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14338" name="Picture 2" descr="C:\Users\bmartinka\Google Drive\SMP files\Church Chapter PPTs\New folder (2)\PPT_Images\C10S15-258061631Shutterstock.jpg"/>
          <p:cNvPicPr>
            <a:picLocks noChangeAspect="1" noChangeArrowheads="1"/>
          </p:cNvPicPr>
          <p:nvPr/>
        </p:nvPicPr>
        <p:blipFill>
          <a:blip r:embed="rId3" cstate="print"/>
          <a:srcRect/>
          <a:stretch>
            <a:fillRect/>
          </a:stretch>
        </p:blipFill>
        <p:spPr bwMode="auto">
          <a:xfrm>
            <a:off x="2667000" y="3581400"/>
            <a:ext cx="3810000" cy="28575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Types of Consecrated Life</a:t>
            </a:r>
            <a:endParaRPr lang="en-US" dirty="0"/>
          </a:p>
        </p:txBody>
      </p:sp>
      <p:sp>
        <p:nvSpPr>
          <p:cNvPr id="7" name="Text Placeholder 3"/>
          <p:cNvSpPr>
            <a:spLocks noGrp="1"/>
          </p:cNvSpPr>
          <p:nvPr>
            <p:ph idx="1"/>
          </p:nvPr>
        </p:nvSpPr>
        <p:spPr>
          <a:prstGeom prst="rect">
            <a:avLst/>
          </a:prstGeom>
        </p:spPr>
        <p:txBody>
          <a:bodyPr/>
          <a:lstStyle/>
          <a:p>
            <a:r>
              <a:rPr lang="en-US" dirty="0" smtClean="0"/>
              <a:t>The Holy Spirit calls people to different ways of living out the evangelical counsels.</a:t>
            </a:r>
          </a:p>
          <a:p>
            <a:r>
              <a:rPr lang="en-US" dirty="0" smtClean="0"/>
              <a:t>Some are hermits; others are consecrated virgins or widows.</a:t>
            </a:r>
          </a:p>
          <a:p>
            <a:r>
              <a:rPr lang="en-US" dirty="0" smtClean="0"/>
              <a:t>Others are members </a:t>
            </a:r>
            <a:br>
              <a:rPr lang="en-US" dirty="0" smtClean="0"/>
            </a:br>
            <a:r>
              <a:rPr lang="en-US" dirty="0" smtClean="0"/>
              <a:t>of secular institutes </a:t>
            </a:r>
            <a:br>
              <a:rPr lang="en-US" dirty="0" smtClean="0"/>
            </a:br>
            <a:r>
              <a:rPr lang="en-US" dirty="0" smtClean="0"/>
              <a:t>or apostolic societies.</a:t>
            </a:r>
          </a:p>
          <a:p>
            <a:endParaRPr lang="en-US" dirty="0"/>
          </a:p>
        </p:txBody>
      </p:sp>
      <p:sp>
        <p:nvSpPr>
          <p:cNvPr id="6" name="TextBox 5"/>
          <p:cNvSpPr txBox="1"/>
          <p:nvPr/>
        </p:nvSpPr>
        <p:spPr bwMode="auto">
          <a:xfrm>
            <a:off x="4810849" y="5483115"/>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BrankaVV</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15362" name="Picture 2" descr="C:\Users\bmartinka\Google Drive\SMP files\Church Chapter PPTs\New folder (2)\PPT_Images\C10S16-88010986Shutterstock.jpg"/>
          <p:cNvPicPr>
            <a:picLocks noChangeAspect="1" noChangeArrowheads="1"/>
          </p:cNvPicPr>
          <p:nvPr/>
        </p:nvPicPr>
        <p:blipFill>
          <a:blip r:embed="rId3" cstate="print"/>
          <a:srcRect/>
          <a:stretch>
            <a:fillRect/>
          </a:stretch>
        </p:blipFill>
        <p:spPr bwMode="auto">
          <a:xfrm>
            <a:off x="4838700" y="3124200"/>
            <a:ext cx="3543300" cy="23622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Evangelical Counsels</a:t>
            </a:r>
            <a:endParaRPr lang="en-US" dirty="0"/>
          </a:p>
        </p:txBody>
      </p:sp>
      <p:sp>
        <p:nvSpPr>
          <p:cNvPr id="7" name="Text Placeholder 3"/>
          <p:cNvSpPr>
            <a:spLocks noGrp="1"/>
          </p:cNvSpPr>
          <p:nvPr>
            <p:ph idx="1"/>
          </p:nvPr>
        </p:nvSpPr>
        <p:spPr>
          <a:prstGeom prst="rect">
            <a:avLst/>
          </a:prstGeom>
        </p:spPr>
        <p:txBody>
          <a:bodyPr/>
          <a:lstStyle/>
          <a:p>
            <a:r>
              <a:rPr lang="en-US" dirty="0" smtClean="0"/>
              <a:t>Poverty, chastity, and obedience are called the evangelical counsels.</a:t>
            </a:r>
          </a:p>
          <a:p>
            <a:r>
              <a:rPr lang="en-US" dirty="0" smtClean="0"/>
              <a:t>Every Christian is called to make a commitment to these virtues.</a:t>
            </a:r>
          </a:p>
          <a:p>
            <a:endParaRPr lang="en-US" dirty="0"/>
          </a:p>
        </p:txBody>
      </p:sp>
      <p:sp>
        <p:nvSpPr>
          <p:cNvPr id="6" name="TextBox 5"/>
          <p:cNvSpPr txBox="1"/>
          <p:nvPr/>
        </p:nvSpPr>
        <p:spPr bwMode="auto">
          <a:xfrm>
            <a:off x="3657600" y="6401456"/>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Dmitry Kaminsky</a:t>
            </a:r>
            <a:r>
              <a:rPr lang="en-US" sz="800" dirty="0">
                <a:solidFill>
                  <a:schemeClr val="bg1">
                    <a:lumMod val="65000"/>
                  </a:schemeClr>
                </a:solidFill>
              </a:rPr>
              <a:t> </a:t>
            </a:r>
            <a:r>
              <a:rPr lang="en-US" sz="800" dirty="0" smtClean="0">
                <a:solidFill>
                  <a:schemeClr val="bg1">
                    <a:lumMod val="65000"/>
                  </a:schemeClr>
                </a:solidFill>
              </a:rPr>
              <a:t>/ Shutterstock.com</a:t>
            </a:r>
            <a:endParaRPr lang="en-US" sz="800" dirty="0">
              <a:solidFill>
                <a:schemeClr val="bg1">
                  <a:lumMod val="65000"/>
                </a:schemeClr>
              </a:solidFill>
            </a:endParaRPr>
          </a:p>
        </p:txBody>
      </p:sp>
      <p:pic>
        <p:nvPicPr>
          <p:cNvPr id="1026" name="Picture 2" descr="C:\Users\bmartinka\Google Drive\SMP files\Church Chapter PPTs\New folder (2)\PPT_Images\C10S2-225063145Shutterstock.jpg"/>
          <p:cNvPicPr>
            <a:picLocks noChangeAspect="1" noChangeArrowheads="1"/>
          </p:cNvPicPr>
          <p:nvPr/>
        </p:nvPicPr>
        <p:blipFill>
          <a:blip r:embed="rId4" cstate="print"/>
          <a:srcRect/>
          <a:stretch>
            <a:fillRect/>
          </a:stretch>
        </p:blipFill>
        <p:spPr bwMode="auto">
          <a:xfrm>
            <a:off x="2536426" y="3657600"/>
            <a:ext cx="4092974" cy="273220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Poverty</a:t>
            </a:r>
            <a:endParaRPr lang="en-US" dirty="0"/>
          </a:p>
        </p:txBody>
      </p:sp>
      <p:sp>
        <p:nvSpPr>
          <p:cNvPr id="7" name="Text Placeholder 3"/>
          <p:cNvSpPr>
            <a:spLocks noGrp="1"/>
          </p:cNvSpPr>
          <p:nvPr>
            <p:ph idx="1"/>
          </p:nvPr>
        </p:nvSpPr>
        <p:spPr>
          <a:prstGeom prst="rect">
            <a:avLst/>
          </a:prstGeom>
        </p:spPr>
        <p:txBody>
          <a:bodyPr/>
          <a:lstStyle/>
          <a:p>
            <a:r>
              <a:rPr lang="en-US" dirty="0" smtClean="0"/>
              <a:t>We are each called to focus on spiritual riches, not material wealth. </a:t>
            </a:r>
          </a:p>
          <a:p>
            <a:r>
              <a:rPr lang="en-US" dirty="0" smtClean="0"/>
              <a:t>We must not become attached to money and material things.</a:t>
            </a:r>
          </a:p>
          <a:p>
            <a:r>
              <a:rPr lang="en-US" dirty="0" smtClean="0"/>
              <a:t>We are to use money </a:t>
            </a:r>
            <a:br>
              <a:rPr lang="en-US" dirty="0" smtClean="0"/>
            </a:br>
            <a:r>
              <a:rPr lang="en-US" dirty="0" smtClean="0"/>
              <a:t>and possessions in a </a:t>
            </a:r>
            <a:br>
              <a:rPr lang="en-US" dirty="0" smtClean="0"/>
            </a:br>
            <a:r>
              <a:rPr lang="en-US" dirty="0" smtClean="0"/>
              <a:t>moderate and healthy </a:t>
            </a:r>
            <a:br>
              <a:rPr lang="en-US" dirty="0" smtClean="0"/>
            </a:br>
            <a:r>
              <a:rPr lang="en-US" dirty="0" smtClean="0"/>
              <a:t>way.</a:t>
            </a:r>
          </a:p>
          <a:p>
            <a:endParaRPr lang="en-US" dirty="0"/>
          </a:p>
        </p:txBody>
      </p:sp>
      <p:sp>
        <p:nvSpPr>
          <p:cNvPr id="6" name="TextBox 5"/>
          <p:cNvSpPr txBox="1"/>
          <p:nvPr/>
        </p:nvSpPr>
        <p:spPr bwMode="auto">
          <a:xfrm>
            <a:off x="5181600" y="5454878"/>
            <a:ext cx="26670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GWImages</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2050" name="Picture 2" descr="C:\Users\bmartinka\Google Drive\SMP files\Church Chapter PPTs\New folder (2)\PPT_Images\C10S3-20055625Shutterstock.jpg"/>
          <p:cNvPicPr>
            <a:picLocks noChangeAspect="1" noChangeArrowheads="1"/>
          </p:cNvPicPr>
          <p:nvPr/>
        </p:nvPicPr>
        <p:blipFill>
          <a:blip r:embed="rId4" cstate="print"/>
          <a:srcRect/>
          <a:stretch>
            <a:fillRect/>
          </a:stretch>
        </p:blipFill>
        <p:spPr bwMode="auto">
          <a:xfrm>
            <a:off x="5257799" y="3276600"/>
            <a:ext cx="3327227" cy="220980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Chastity</a:t>
            </a:r>
            <a:endParaRPr lang="en-US" dirty="0"/>
          </a:p>
        </p:txBody>
      </p:sp>
      <p:sp>
        <p:nvSpPr>
          <p:cNvPr id="7" name="Text Placeholder 3"/>
          <p:cNvSpPr>
            <a:spLocks noGrp="1"/>
          </p:cNvSpPr>
          <p:nvPr>
            <p:ph idx="1"/>
          </p:nvPr>
        </p:nvSpPr>
        <p:spPr>
          <a:prstGeom prst="rect">
            <a:avLst/>
          </a:prstGeom>
        </p:spPr>
        <p:txBody>
          <a:bodyPr/>
          <a:lstStyle/>
          <a:p>
            <a:r>
              <a:rPr lang="en-US" dirty="0" smtClean="0"/>
              <a:t>Chastity is the healthy </a:t>
            </a:r>
            <a:br>
              <a:rPr lang="en-US" dirty="0" smtClean="0"/>
            </a:br>
            <a:r>
              <a:rPr lang="en-US" dirty="0" smtClean="0"/>
              <a:t>integration of our </a:t>
            </a:r>
            <a:br>
              <a:rPr lang="en-US" dirty="0" smtClean="0"/>
            </a:br>
            <a:r>
              <a:rPr lang="en-US" dirty="0" smtClean="0"/>
              <a:t>sexuality into our </a:t>
            </a:r>
            <a:br>
              <a:rPr lang="en-US" dirty="0" smtClean="0"/>
            </a:br>
            <a:r>
              <a:rPr lang="en-US" dirty="0" smtClean="0"/>
              <a:t>whole person.</a:t>
            </a:r>
          </a:p>
          <a:p>
            <a:r>
              <a:rPr lang="en-US" dirty="0" smtClean="0"/>
              <a:t>We are all called to </a:t>
            </a:r>
            <a:br>
              <a:rPr lang="en-US" dirty="0" smtClean="0"/>
            </a:br>
            <a:r>
              <a:rPr lang="en-US" dirty="0" smtClean="0"/>
              <a:t>control our sexual </a:t>
            </a:r>
            <a:br>
              <a:rPr lang="en-US" dirty="0" smtClean="0"/>
            </a:br>
            <a:r>
              <a:rPr lang="en-US" dirty="0" smtClean="0"/>
              <a:t>desires, not have them control us.</a:t>
            </a:r>
          </a:p>
          <a:p>
            <a:r>
              <a:rPr lang="en-US" dirty="0" smtClean="0"/>
              <a:t>Priests and consecrated religious live chaste lives through a vow of celibacy. </a:t>
            </a:r>
          </a:p>
          <a:p>
            <a:endParaRPr lang="en-US" dirty="0"/>
          </a:p>
        </p:txBody>
      </p:sp>
      <p:sp>
        <p:nvSpPr>
          <p:cNvPr id="6" name="TextBox 5"/>
          <p:cNvSpPr txBox="1"/>
          <p:nvPr/>
        </p:nvSpPr>
        <p:spPr bwMode="auto">
          <a:xfrm>
            <a:off x="6438900" y="3801932"/>
            <a:ext cx="1828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prudkov</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3074" name="Picture 2" descr="C:\Users\bmartinka\Google Drive\SMP files\Church Chapter PPTs\New folder (2)\PPT_Images\C10S4-172713176Shutterstock.jpg"/>
          <p:cNvPicPr>
            <a:picLocks noChangeAspect="1" noChangeArrowheads="1"/>
          </p:cNvPicPr>
          <p:nvPr/>
        </p:nvPicPr>
        <p:blipFill>
          <a:blip r:embed="rId4" cstate="print"/>
          <a:srcRect/>
          <a:stretch>
            <a:fillRect/>
          </a:stretch>
        </p:blipFill>
        <p:spPr bwMode="auto">
          <a:xfrm>
            <a:off x="5029200" y="1381125"/>
            <a:ext cx="3657600" cy="2428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Obedience</a:t>
            </a:r>
            <a:endParaRPr lang="en-US" dirty="0"/>
          </a:p>
        </p:txBody>
      </p:sp>
      <p:sp>
        <p:nvSpPr>
          <p:cNvPr id="7" name="Text Placeholder 3"/>
          <p:cNvSpPr>
            <a:spLocks noGrp="1"/>
          </p:cNvSpPr>
          <p:nvPr>
            <p:ph idx="1"/>
          </p:nvPr>
        </p:nvSpPr>
        <p:spPr>
          <a:prstGeom prst="rect">
            <a:avLst/>
          </a:prstGeom>
        </p:spPr>
        <p:txBody>
          <a:bodyPr/>
          <a:lstStyle/>
          <a:p>
            <a:r>
              <a:rPr lang="en-US" dirty="0" smtClean="0"/>
              <a:t>All Christians are called to obey Christ, to be disciples.</a:t>
            </a:r>
          </a:p>
          <a:p>
            <a:r>
              <a:rPr lang="en-US" dirty="0" smtClean="0"/>
              <a:t>We also have a duty to obey the Church’s </a:t>
            </a:r>
            <a:r>
              <a:rPr lang="en-US" dirty="0" err="1" smtClean="0"/>
              <a:t>Magisterium</a:t>
            </a:r>
            <a:r>
              <a:rPr lang="en-US" dirty="0" smtClean="0"/>
              <a:t>.</a:t>
            </a:r>
          </a:p>
          <a:p>
            <a:endParaRPr lang="en-US" dirty="0"/>
          </a:p>
        </p:txBody>
      </p:sp>
      <p:sp>
        <p:nvSpPr>
          <p:cNvPr id="6" name="TextBox 5"/>
          <p:cNvSpPr txBox="1"/>
          <p:nvPr/>
        </p:nvSpPr>
        <p:spPr bwMode="auto">
          <a:xfrm>
            <a:off x="2667000" y="6445478"/>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PeskyMonkey</a:t>
            </a:r>
            <a:r>
              <a:rPr lang="en-US" sz="800" dirty="0" smtClean="0">
                <a:solidFill>
                  <a:schemeClr val="bg1">
                    <a:lumMod val="65000"/>
                  </a:schemeClr>
                </a:solidFill>
              </a:rPr>
              <a:t> / </a:t>
            </a:r>
            <a:r>
              <a:rPr lang="en-US" sz="800" dirty="0" err="1" smtClean="0">
                <a:solidFill>
                  <a:schemeClr val="bg1">
                    <a:lumMod val="65000"/>
                  </a:schemeClr>
                </a:solidFill>
              </a:rPr>
              <a:t>iStock</a:t>
            </a:r>
            <a:endParaRPr lang="en-US" sz="800" dirty="0">
              <a:solidFill>
                <a:schemeClr val="bg1">
                  <a:lumMod val="65000"/>
                </a:schemeClr>
              </a:solidFill>
            </a:endParaRPr>
          </a:p>
        </p:txBody>
      </p:sp>
      <p:pic>
        <p:nvPicPr>
          <p:cNvPr id="4098" name="Picture 2" descr="C:\Users\bmartinka\Google Drive\SMP files\Church Chapter PPTs\New folder (2)\PPT_Images\C10S5-6138197iStock.jpg"/>
          <p:cNvPicPr>
            <a:picLocks noChangeAspect="1" noChangeArrowheads="1"/>
          </p:cNvPicPr>
          <p:nvPr/>
        </p:nvPicPr>
        <p:blipFill>
          <a:blip r:embed="rId3" cstate="print"/>
          <a:srcRect/>
          <a:stretch>
            <a:fillRect/>
          </a:stretch>
        </p:blipFill>
        <p:spPr bwMode="auto">
          <a:xfrm>
            <a:off x="2590800" y="3903470"/>
            <a:ext cx="3962400" cy="2649730"/>
          </a:xfrm>
          <a:prstGeom prst="rect">
            <a:avLst/>
          </a:prstGeom>
          <a:ln>
            <a:noFill/>
          </a:ln>
          <a:effectLst>
            <a:softEdge rad="112500"/>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Mission of the Laity</a:t>
            </a:r>
            <a:endParaRPr lang="en-US" dirty="0"/>
          </a:p>
        </p:txBody>
      </p:sp>
      <p:sp>
        <p:nvSpPr>
          <p:cNvPr id="7" name="Text Placeholder 3"/>
          <p:cNvSpPr>
            <a:spLocks noGrp="1"/>
          </p:cNvSpPr>
          <p:nvPr>
            <p:ph idx="1"/>
          </p:nvPr>
        </p:nvSpPr>
        <p:spPr>
          <a:prstGeom prst="rect">
            <a:avLst/>
          </a:prstGeom>
        </p:spPr>
        <p:txBody>
          <a:bodyPr/>
          <a:lstStyle/>
          <a:p>
            <a:r>
              <a:rPr lang="en-US" dirty="0" smtClean="0"/>
              <a:t>The laity includes the members of the Church who are not ordained.</a:t>
            </a:r>
          </a:p>
          <a:p>
            <a:r>
              <a:rPr lang="en-US" dirty="0" smtClean="0"/>
              <a:t>The laity witness to God’s love throughout the whole world.</a:t>
            </a:r>
          </a:p>
          <a:p>
            <a:r>
              <a:rPr lang="en-US" dirty="0" smtClean="0"/>
              <a:t>You have the duty </a:t>
            </a:r>
            <a:br>
              <a:rPr lang="en-US" dirty="0" smtClean="0"/>
            </a:br>
            <a:r>
              <a:rPr lang="en-US" dirty="0" smtClean="0"/>
              <a:t>to help others </a:t>
            </a:r>
            <a:br>
              <a:rPr lang="en-US" dirty="0" smtClean="0"/>
            </a:br>
            <a:r>
              <a:rPr lang="en-US" dirty="0" smtClean="0"/>
              <a:t>know the saving </a:t>
            </a:r>
            <a:br>
              <a:rPr lang="en-US" dirty="0" smtClean="0"/>
            </a:br>
            <a:r>
              <a:rPr lang="en-US" dirty="0" smtClean="0"/>
              <a:t>message of Christ.</a:t>
            </a:r>
          </a:p>
          <a:p>
            <a:endParaRPr lang="en-US" dirty="0"/>
          </a:p>
        </p:txBody>
      </p:sp>
      <p:sp>
        <p:nvSpPr>
          <p:cNvPr id="6" name="TextBox 5"/>
          <p:cNvSpPr txBox="1"/>
          <p:nvPr/>
        </p:nvSpPr>
        <p:spPr bwMode="auto">
          <a:xfrm>
            <a:off x="4495800" y="5628937"/>
            <a:ext cx="1676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Reddiplomat</a:t>
            </a:r>
            <a:r>
              <a:rPr lang="en-US" sz="800" dirty="0" smtClean="0">
                <a:solidFill>
                  <a:schemeClr val="bg1">
                    <a:lumMod val="65000"/>
                  </a:schemeClr>
                </a:solidFill>
              </a:rPr>
              <a:t> / </a:t>
            </a:r>
            <a:r>
              <a:rPr lang="en-US" sz="800" dirty="0" err="1" smtClean="0">
                <a:solidFill>
                  <a:schemeClr val="bg1">
                    <a:lumMod val="65000"/>
                  </a:schemeClr>
                </a:solidFill>
              </a:rPr>
              <a:t>iStock</a:t>
            </a:r>
            <a:endParaRPr lang="en-US" sz="800" dirty="0">
              <a:solidFill>
                <a:schemeClr val="bg1">
                  <a:lumMod val="65000"/>
                </a:schemeClr>
              </a:solidFill>
            </a:endParaRPr>
          </a:p>
        </p:txBody>
      </p:sp>
      <p:pic>
        <p:nvPicPr>
          <p:cNvPr id="5122" name="Picture 2" descr="C:\Users\bmartinka\Google Drive\SMP files\Church Chapter PPTs\New folder (2)\PPT_Images\C10S6-44983310iStock.jpg"/>
          <p:cNvPicPr>
            <a:picLocks noChangeAspect="1" noChangeArrowheads="1"/>
          </p:cNvPicPr>
          <p:nvPr/>
        </p:nvPicPr>
        <p:blipFill>
          <a:blip r:embed="rId3" cstate="print"/>
          <a:srcRect/>
          <a:stretch>
            <a:fillRect/>
          </a:stretch>
        </p:blipFill>
        <p:spPr bwMode="auto">
          <a:xfrm>
            <a:off x="4623984" y="3124200"/>
            <a:ext cx="3681816" cy="2438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Priestly Office of the Laity</a:t>
            </a:r>
            <a:endParaRPr lang="en-US" dirty="0"/>
          </a:p>
        </p:txBody>
      </p:sp>
      <p:sp>
        <p:nvSpPr>
          <p:cNvPr id="7" name="Text Placeholder 3"/>
          <p:cNvSpPr>
            <a:spLocks noGrp="1"/>
          </p:cNvSpPr>
          <p:nvPr>
            <p:ph idx="1"/>
          </p:nvPr>
        </p:nvSpPr>
        <p:spPr>
          <a:xfrm>
            <a:off x="1371600" y="1752600"/>
            <a:ext cx="3810000" cy="4373563"/>
          </a:xfrm>
          <a:prstGeom prst="rect">
            <a:avLst/>
          </a:prstGeom>
        </p:spPr>
        <p:txBody>
          <a:bodyPr/>
          <a:lstStyle/>
          <a:p>
            <a:r>
              <a:rPr lang="en-US" dirty="0" smtClean="0"/>
              <a:t>In the common priesthood of the faithful, we are united with Christ  .  .  .</a:t>
            </a:r>
          </a:p>
          <a:p>
            <a:r>
              <a:rPr lang="en-US" dirty="0" smtClean="0"/>
              <a:t>in serving the world.</a:t>
            </a:r>
          </a:p>
          <a:p>
            <a:r>
              <a:rPr lang="en-US" dirty="0" smtClean="0"/>
              <a:t>The ordination of priests confers on them a sacred power for the service of the faithful.</a:t>
            </a:r>
          </a:p>
          <a:p>
            <a:endParaRPr lang="en-US" dirty="0"/>
          </a:p>
        </p:txBody>
      </p:sp>
      <p:sp>
        <p:nvSpPr>
          <p:cNvPr id="6" name="TextBox 5"/>
          <p:cNvSpPr txBox="1"/>
          <p:nvPr/>
        </p:nvSpPr>
        <p:spPr bwMode="auto">
          <a:xfrm>
            <a:off x="5638800" y="4449745"/>
            <a:ext cx="1981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©Maxx-Studio / Shutterstock.com</a:t>
            </a:r>
            <a:endParaRPr lang="en-US" sz="800" dirty="0">
              <a:solidFill>
                <a:schemeClr val="bg1">
                  <a:lumMod val="65000"/>
                </a:schemeClr>
              </a:solidFill>
            </a:endParaRPr>
          </a:p>
        </p:txBody>
      </p:sp>
      <p:pic>
        <p:nvPicPr>
          <p:cNvPr id="6146" name="Picture 2" descr="C:\Users\bmartinka\Google Drive\SMP files\Church Chapter PPTs\New folder (2)\PPT_Images\C10S7-195899387Shutterstock.jpg"/>
          <p:cNvPicPr>
            <a:picLocks noChangeAspect="1" noChangeArrowheads="1"/>
          </p:cNvPicPr>
          <p:nvPr/>
        </p:nvPicPr>
        <p:blipFill>
          <a:blip r:embed="rId3" cstate="print"/>
          <a:srcRect r="13201"/>
          <a:stretch>
            <a:fillRect/>
          </a:stretch>
        </p:blipFill>
        <p:spPr bwMode="auto">
          <a:xfrm>
            <a:off x="5410200" y="1828800"/>
            <a:ext cx="3048000" cy="26336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Prophetic Office of the Laity</a:t>
            </a:r>
            <a:endParaRPr lang="en-US" dirty="0"/>
          </a:p>
        </p:txBody>
      </p:sp>
      <p:sp>
        <p:nvSpPr>
          <p:cNvPr id="7" name="Text Placeholder 3"/>
          <p:cNvSpPr>
            <a:spLocks noGrp="1"/>
          </p:cNvSpPr>
          <p:nvPr>
            <p:ph idx="1"/>
          </p:nvPr>
        </p:nvSpPr>
        <p:spPr>
          <a:prstGeom prst="rect">
            <a:avLst/>
          </a:prstGeom>
        </p:spPr>
        <p:txBody>
          <a:bodyPr/>
          <a:lstStyle/>
          <a:p>
            <a:r>
              <a:rPr lang="en-US" dirty="0" smtClean="0"/>
              <a:t>To be a prophet means to share God’s Word with those who need to hear it.</a:t>
            </a:r>
          </a:p>
          <a:p>
            <a:r>
              <a:rPr lang="en-US" dirty="0" smtClean="0"/>
              <a:t>Laypeople proclaim </a:t>
            </a:r>
            <a:br>
              <a:rPr lang="en-US" dirty="0" smtClean="0"/>
            </a:br>
            <a:r>
              <a:rPr lang="en-US" dirty="0" smtClean="0"/>
              <a:t>Christ through words </a:t>
            </a:r>
            <a:br>
              <a:rPr lang="en-US" dirty="0" smtClean="0"/>
            </a:br>
            <a:r>
              <a:rPr lang="en-US" dirty="0" smtClean="0"/>
              <a:t>and through the </a:t>
            </a:r>
            <a:br>
              <a:rPr lang="en-US" dirty="0" smtClean="0"/>
            </a:br>
            <a:r>
              <a:rPr lang="en-US" dirty="0" smtClean="0"/>
              <a:t>witness of their lives.</a:t>
            </a:r>
          </a:p>
          <a:p>
            <a:r>
              <a:rPr lang="en-US" dirty="0" smtClean="0"/>
              <a:t>They may also teach; </a:t>
            </a:r>
            <a:br>
              <a:rPr lang="en-US" dirty="0" smtClean="0"/>
            </a:br>
            <a:r>
              <a:rPr lang="en-US" dirty="0" smtClean="0"/>
              <a:t>some make use of </a:t>
            </a:r>
            <a:br>
              <a:rPr lang="en-US" dirty="0" smtClean="0"/>
            </a:br>
            <a:r>
              <a:rPr lang="en-US" dirty="0" smtClean="0"/>
              <a:t>the media to do so.</a:t>
            </a:r>
          </a:p>
          <a:p>
            <a:endParaRPr lang="en-US" dirty="0"/>
          </a:p>
        </p:txBody>
      </p:sp>
      <p:sp>
        <p:nvSpPr>
          <p:cNvPr id="6" name="TextBox 5"/>
          <p:cNvSpPr txBox="1"/>
          <p:nvPr/>
        </p:nvSpPr>
        <p:spPr bwMode="auto">
          <a:xfrm>
            <a:off x="5257800" y="5289550"/>
            <a:ext cx="1828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michaeljung</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7170" name="Picture 2" descr="C:\Users\bmartinka\Google Drive\SMP files\Church Chapter PPTs\New folder (2)\PPT_Images\C10S8-141892750Shutterstock.jpg"/>
          <p:cNvPicPr>
            <a:picLocks noChangeAspect="1" noChangeArrowheads="1"/>
          </p:cNvPicPr>
          <p:nvPr/>
        </p:nvPicPr>
        <p:blipFill>
          <a:blip r:embed="rId3" cstate="print"/>
          <a:srcRect/>
          <a:stretch>
            <a:fillRect/>
          </a:stretch>
        </p:blipFill>
        <p:spPr bwMode="auto">
          <a:xfrm>
            <a:off x="4953000" y="2819400"/>
            <a:ext cx="3705225" cy="24701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Kingly Office of the Laity</a:t>
            </a:r>
            <a:endParaRPr lang="en-US" dirty="0"/>
          </a:p>
        </p:txBody>
      </p:sp>
      <p:sp>
        <p:nvSpPr>
          <p:cNvPr id="7" name="Text Placeholder 3"/>
          <p:cNvSpPr>
            <a:spLocks noGrp="1"/>
          </p:cNvSpPr>
          <p:nvPr>
            <p:ph idx="1"/>
          </p:nvPr>
        </p:nvSpPr>
        <p:spPr>
          <a:xfrm>
            <a:off x="1371600" y="1752600"/>
            <a:ext cx="4572000" cy="4373563"/>
          </a:xfrm>
          <a:prstGeom prst="rect">
            <a:avLst/>
          </a:prstGeom>
        </p:spPr>
        <p:txBody>
          <a:bodyPr/>
          <a:lstStyle/>
          <a:p>
            <a:r>
              <a:rPr lang="en-US" dirty="0" smtClean="0"/>
              <a:t>For Christians, being a leader means consistently choosing what is good and right  .  .  .</a:t>
            </a:r>
          </a:p>
          <a:p>
            <a:r>
              <a:rPr lang="en-US" dirty="0" smtClean="0"/>
              <a:t>following God’s call for our entire lives  .  .  .</a:t>
            </a:r>
          </a:p>
          <a:p>
            <a:r>
              <a:rPr lang="en-US" dirty="0" smtClean="0"/>
              <a:t>and serving those most in need.</a:t>
            </a:r>
          </a:p>
          <a:p>
            <a:endParaRPr lang="en-US" dirty="0"/>
          </a:p>
        </p:txBody>
      </p:sp>
      <p:sp>
        <p:nvSpPr>
          <p:cNvPr id="6" name="TextBox 5"/>
          <p:cNvSpPr txBox="1"/>
          <p:nvPr/>
        </p:nvSpPr>
        <p:spPr bwMode="auto">
          <a:xfrm>
            <a:off x="6096000" y="5156499"/>
            <a:ext cx="1676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Goodluz</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8194" name="Picture 2" descr="C:\Users\bmartinka\Google Drive\SMP files\Church Chapter PPTs\New folder (2)\PPT_Images\C10S9-124813165Shutterstock.jpg"/>
          <p:cNvPicPr>
            <a:picLocks noChangeAspect="1" noChangeArrowheads="1"/>
          </p:cNvPicPr>
          <p:nvPr/>
        </p:nvPicPr>
        <p:blipFill>
          <a:blip r:embed="rId3" cstate="print"/>
          <a:srcRect/>
          <a:stretch>
            <a:fillRect/>
          </a:stretch>
        </p:blipFill>
        <p:spPr bwMode="auto">
          <a:xfrm>
            <a:off x="6096000" y="1676400"/>
            <a:ext cx="2336906" cy="35052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LIC Presentation template</Template>
  <TotalTime>680</TotalTime>
  <Words>1294</Words>
  <Application>Microsoft Office PowerPoint</Application>
  <PresentationFormat>On-screen Show (4:3)</PresentationFormat>
  <Paragraphs>138</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Arial Regular</vt:lpstr>
      <vt:lpstr>Calibri</vt:lpstr>
      <vt:lpstr>LIC Presentation template</vt:lpstr>
      <vt:lpstr>Many Vocations to Holiness</vt:lpstr>
      <vt:lpstr>The Evangelical Counsels</vt:lpstr>
      <vt:lpstr>Poverty</vt:lpstr>
      <vt:lpstr>Chastity</vt:lpstr>
      <vt:lpstr>Obedience</vt:lpstr>
      <vt:lpstr>The Mission of the Laity</vt:lpstr>
      <vt:lpstr>The Priestly Office of the Laity</vt:lpstr>
      <vt:lpstr>The Prophetic Office of the Laity</vt:lpstr>
      <vt:lpstr>The Kingly Office of the Laity</vt:lpstr>
      <vt:lpstr>The Work of the Laity</vt:lpstr>
      <vt:lpstr>The Family</vt:lpstr>
      <vt:lpstr>The Consecrated Life</vt:lpstr>
      <vt:lpstr>Variety of Religious Orders</vt:lpstr>
      <vt:lpstr>Prayer as the Rhythm of the Religious Life</vt:lpstr>
      <vt:lpstr>Third Orders and Lay Associates</vt:lpstr>
      <vt:lpstr>Other Types of Consecrated Life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Caren Yang</cp:lastModifiedBy>
  <cp:revision>51</cp:revision>
  <dcterms:created xsi:type="dcterms:W3CDTF">2011-01-10T17:35:40Z</dcterms:created>
  <dcterms:modified xsi:type="dcterms:W3CDTF">2016-04-22T18:14:08Z</dcterms:modified>
</cp:coreProperties>
</file>