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anna Dailey" initials="j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82" autoAdjust="0"/>
    <p:restoredTop sz="76071" autoAdjust="0"/>
  </p:normalViewPr>
  <p:slideViewPr>
    <p:cSldViewPr>
      <p:cViewPr>
        <p:scale>
          <a:sx n="80" d="100"/>
          <a:sy n="80" d="100"/>
        </p:scale>
        <p:origin x="-68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58396-7F3C-418A-A7F3-9E8EE033637A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D797C-81A0-4169-8DE1-DF1E0532C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29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Teacher Notes:  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Invite the students to respond. Do not define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contract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this point.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Teacher Notes: 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Invite the students to respond. Do not define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covenant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this point.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Teacher Notes: 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 the following: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relationship of equals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relationship of mutual honor and respect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lifelong commitment that flows into family and community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●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gift of God that enables a husband and wife to give themselves faithfully to each other every day of their lives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Teacher Notes: 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each question, invite the students to respond.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Teacher Notes: 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Invite the students to respond. Conclude by allowing time for the students to make comments or ask questions.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ingSlide_2810.jpg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0" y="6019800"/>
            <a:ext cx="1295400" cy="152400"/>
          </a:xfrm>
        </p:spPr>
        <p:txBody>
          <a:bodyPr>
            <a:normAutofit/>
          </a:bodyPr>
          <a:lstStyle>
            <a:lvl1pPr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Document # TX00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buNone/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-2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3000"/>
            <a:ext cx="8229600" cy="914400"/>
          </a:xfrm>
        </p:spPr>
        <p:txBody>
          <a:bodyPr>
            <a:normAutofit/>
          </a:bodyPr>
          <a:lstStyle>
            <a:lvl1pPr algn="l">
              <a:defRPr sz="28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2 line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77000" cy="39163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9163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76400" y="1600200"/>
            <a:ext cx="6477000" cy="533400"/>
          </a:xfrm>
        </p:spPr>
        <p:txBody>
          <a:bodyPr>
            <a:normAutofit/>
          </a:bodyPr>
          <a:lstStyle>
            <a:lvl1pPr>
              <a:buNone/>
              <a:defRPr sz="2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2nd line emphasis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696200" cy="609600"/>
          </a:xfrm>
        </p:spPr>
        <p:txBody>
          <a:bodyPr/>
          <a:lstStyle>
            <a:lvl1pPr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/narrow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315200" cy="609600"/>
          </a:xfrm>
        </p:spPr>
        <p:txBody>
          <a:bodyPr>
            <a:normAutofit/>
          </a:bodyPr>
          <a:lstStyle>
            <a:lvl1pPr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2514600"/>
            <a:ext cx="7315200" cy="1524000"/>
          </a:xfrm>
        </p:spPr>
        <p:txBody>
          <a:bodyPr/>
          <a:lstStyle>
            <a:lvl1pPr algn="ct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algn="ctr">
              <a:defRPr sz="1400" i="1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590800" y="4267200"/>
            <a:ext cx="5029200" cy="1447800"/>
          </a:xfrm>
        </p:spPr>
        <p:txBody>
          <a:bodyPr/>
          <a:lstStyle>
            <a:lvl1pPr marL="457200" indent="-457200">
              <a:buAutoNum type="arabicPeriod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7724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B1BD0-533A-4E07-BF9C-432137E14983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4F940-28E1-4EAC-8D73-5D6BC0F5B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73" r:id="rId4"/>
    <p:sldLayoutId id="2147483672" r:id="rId5"/>
    <p:sldLayoutId id="2147483651" r:id="rId6"/>
    <p:sldLayoutId id="2147483674" r:id="rId7"/>
    <p:sldLayoutId id="2147483652" r:id="rId8"/>
    <p:sldLayoutId id="2147483655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Marriage: Contract or Covenant?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Vocations,</a:t>
            </a:r>
            <a:r>
              <a:rPr lang="en-US" dirty="0" smtClean="0"/>
              <a:t> Unit 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What is a contract?</a:t>
            </a:r>
            <a:endParaRPr lang="en-US" dirty="0"/>
          </a:p>
        </p:txBody>
      </p:sp>
      <p:pic>
        <p:nvPicPr>
          <p:cNvPr id="3" name="Picture 2" descr="slide2-lifetime_warranty-crackhunters.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2209800"/>
            <a:ext cx="4419600" cy="36372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3581400" y="5715000"/>
            <a:ext cx="91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Crackhunters.ca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What is a covenant?</a:t>
            </a:r>
          </a:p>
        </p:txBody>
      </p:sp>
      <p:pic>
        <p:nvPicPr>
          <p:cNvPr id="3" name="Picture 2" descr="slide3-shutterstock_3073149-iof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981200"/>
            <a:ext cx="2948330" cy="44136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 bwMode="auto">
          <a:xfrm rot="5048553">
            <a:off x="2155447" y="5914488"/>
            <a:ext cx="120834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©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Shutterstock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iofoto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you name some characteristics of a contract?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648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A contract  .  .  .</a:t>
            </a:r>
          </a:p>
          <a:p>
            <a:r>
              <a:rPr lang="en-US" sz="2200" dirty="0" smtClean="0"/>
              <a:t>is binding for the time of the agreement and can be broken.</a:t>
            </a:r>
          </a:p>
          <a:p>
            <a:r>
              <a:rPr lang="en-US" sz="2200" dirty="0" smtClean="0"/>
              <a:t>is a basic time-limited guarantee that can be extended longer for more money.</a:t>
            </a:r>
          </a:p>
          <a:p>
            <a:r>
              <a:rPr lang="en-US" sz="2200" dirty="0" smtClean="0"/>
              <a:t>guarantees that you can return (or get a refund for) the product or service if it fails to deliver on expectations.</a:t>
            </a:r>
          </a:p>
          <a:p>
            <a:r>
              <a:rPr lang="en-US" sz="2200" dirty="0" smtClean="0"/>
              <a:t>is limited: you can trade for a new, improved model when contract expires and usefulness ends.</a:t>
            </a:r>
          </a:p>
          <a:p>
            <a:r>
              <a:rPr lang="en-US" sz="2200" dirty="0" smtClean="0"/>
              <a:t>is relative to your “investment”; the more you pay, the fancier or more powerful the “model” or the better the service.</a:t>
            </a:r>
          </a:p>
          <a:p>
            <a:pPr>
              <a:spcBef>
                <a:spcPts val="1800"/>
              </a:spcBef>
              <a:buNone/>
            </a:pPr>
            <a:r>
              <a:rPr lang="en-US" b="1" dirty="0" smtClean="0"/>
              <a:t>Can you think of others?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In contrast to a contract, a covenant  .  . 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cannot be broken; has no “time limit” until death.</a:t>
            </a:r>
          </a:p>
          <a:p>
            <a:r>
              <a:rPr lang="en-US" sz="2000" dirty="0"/>
              <a:t>i</a:t>
            </a:r>
            <a:r>
              <a:rPr lang="en-US" sz="2000" dirty="0" smtClean="0"/>
              <a:t>s a sacred life relationship between two people.</a:t>
            </a:r>
          </a:p>
          <a:p>
            <a:r>
              <a:rPr lang="en-US" sz="2000" dirty="0" smtClean="0"/>
              <a:t>is open-ended; no guarantees!</a:t>
            </a:r>
          </a:p>
          <a:p>
            <a:r>
              <a:rPr lang="en-US" sz="2000" dirty="0" smtClean="0"/>
              <a:t>continues under all conditions: money or poverty, health or sickness, etc.</a:t>
            </a:r>
          </a:p>
          <a:p>
            <a:r>
              <a:rPr lang="en-US" sz="2000" dirty="0" smtClean="0"/>
              <a:t>is rooted in deep friendship and love, not in money or power.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200" b="1" dirty="0" smtClean="0"/>
              <a:t> Can you think of others?</a:t>
            </a:r>
            <a:endParaRPr lang="en-US" sz="2200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81000" y="1066800"/>
            <a:ext cx="8001000" cy="4038600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</a:rPr>
              <a:t>What evidence exists today that reveals </a:t>
            </a:r>
            <a:br>
              <a:rPr lang="en-US" sz="2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</a:rPr>
              <a:t>too many marriages today are treated as </a:t>
            </a:r>
            <a:br>
              <a:rPr lang="en-US" sz="2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</a:rPr>
              <a:t>contracts rather than covenants?</a:t>
            </a:r>
          </a:p>
          <a:p>
            <a:pPr>
              <a:spcBef>
                <a:spcPts val="2400"/>
              </a:spcBef>
            </a:pPr>
            <a:r>
              <a:rPr lang="en-US" sz="2200" b="1" dirty="0" smtClean="0"/>
              <a:t> How is the covenant of Christian Marriage </a:t>
            </a:r>
            <a:br>
              <a:rPr lang="en-US" sz="2200" b="1" dirty="0" smtClean="0"/>
            </a:br>
            <a:r>
              <a:rPr lang="en-US" sz="2200" b="1" dirty="0" smtClean="0"/>
              <a:t>different from a contract?</a:t>
            </a:r>
            <a:endParaRPr lang="en-US" sz="2200" dirty="0" smtClean="0"/>
          </a:p>
          <a:p>
            <a:endParaRPr lang="en-US" sz="2200" dirty="0"/>
          </a:p>
        </p:txBody>
      </p:sp>
      <p:pic>
        <p:nvPicPr>
          <p:cNvPr id="5" name="Picture 4" descr="slide6-shutterstock_40131631-MNStud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3229204"/>
            <a:ext cx="5105400" cy="3400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Why does the Catholic Church call the Marriage covenant a Sacrament </a:t>
            </a:r>
            <a:r>
              <a:rPr lang="en-US" sz="2400" dirty="0" smtClean="0"/>
              <a:t>at </a:t>
            </a:r>
            <a:r>
              <a:rPr lang="en-US" sz="2400" dirty="0" smtClean="0"/>
              <a:t>the Service of Communion?</a:t>
            </a:r>
            <a:endParaRPr lang="en-US" sz="2400" dirty="0"/>
          </a:p>
        </p:txBody>
      </p:sp>
      <p:pic>
        <p:nvPicPr>
          <p:cNvPr id="4" name="Picture 3" descr="slide7-shutterstock_54868588-Monkey Business 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2286000"/>
            <a:ext cx="2261616" cy="3385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 bwMode="auto">
          <a:xfrm rot="5400000">
            <a:off x="5181600" y="3168878"/>
            <a:ext cx="1981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©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Shutterstock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/Monkey Business Images 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 descr="slide7-sort_through_canned_goods_at_The_Food_Bank_of_Southeastern_Virginia-wikimediacommo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2261044"/>
            <a:ext cx="2971800" cy="1972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lide7-shutterstock_43977994-Monkey Business 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4389730"/>
            <a:ext cx="3352800" cy="2239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 bwMode="auto">
          <a:xfrm rot="5400000">
            <a:off x="1606778" y="5454878"/>
            <a:ext cx="1981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©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Shutterstock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/Monkey Business Images 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 rot="5400000">
            <a:off x="-387578" y="3168878"/>
            <a:ext cx="1981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Image in public domain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C Presentation template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sz="800" dirty="0">
            <a:solidFill>
              <a:schemeClr val="bg1">
                <a:lumMod val="6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LIC Presentation template-New</Template>
  <TotalTime>182</TotalTime>
  <Words>383</Words>
  <Application>Microsoft Office PowerPoint</Application>
  <PresentationFormat>On-screen Show (4:3)</PresentationFormat>
  <Paragraphs>42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LIC Presentation template-New</vt:lpstr>
      <vt:lpstr>Marriage: Contract or Covenant?</vt:lpstr>
      <vt:lpstr>PowerPoint Presentation</vt:lpstr>
      <vt:lpstr>PowerPoint Presentation</vt:lpstr>
      <vt:lpstr>Can you name some characteristics of a contract?</vt:lpstr>
      <vt:lpstr> In contrast to a contract, a covenant  .  .  . </vt:lpstr>
      <vt:lpstr>PowerPoint Presentation</vt:lpstr>
      <vt:lpstr>Why does the Catholic Church call the Marriage covenant a Sacrament at the Service of Communion?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</dc:title>
  <dc:creator>bmartinka</dc:creator>
  <cp:lastModifiedBy>lberg</cp:lastModifiedBy>
  <cp:revision>26</cp:revision>
  <dcterms:created xsi:type="dcterms:W3CDTF">2012-07-10T12:39:10Z</dcterms:created>
  <dcterms:modified xsi:type="dcterms:W3CDTF">2012-12-05T22:16:19Z</dcterms:modified>
</cp:coreProperties>
</file>