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58" r:id="rId3"/>
    <p:sldId id="336" r:id="rId4"/>
    <p:sldId id="359" r:id="rId5"/>
    <p:sldId id="360" r:id="rId6"/>
    <p:sldId id="361" r:id="rId7"/>
    <p:sldId id="362" r:id="rId8"/>
    <p:sldId id="363" r:id="rId9"/>
    <p:sldId id="3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3597" autoAdjust="0"/>
  </p:normalViewPr>
  <p:slideViewPr>
    <p:cSldViewPr>
      <p:cViewPr varScale="1">
        <p:scale>
          <a:sx n="94" d="100"/>
          <a:sy n="94" d="100"/>
        </p:scale>
        <p:origin x="172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answer questions the students may have about communal prayer and to highlight key points under each heading in chapter 37.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19082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Point out that prayer is our response to God’s invitation to be in a loving relationship with him. The directive “pray without ceasing” can mean that we should always be saying “Yes” to God’s invitation.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315409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Remind the students that during the Easter Vigil, the entire congregation receives and spreads the light from the Easter candle, also called the Christ candle. Explain that whenever we pray, we pray in union with Christ and with the entire Church.</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3906719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Point out that Dr. Martin Luther King Jr. inspired individuals, but also an entire nation, with his words. Ask, “In what ways can the Word of God change a community, and not just the individuals in the community?”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2727676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 Ask the students how the Eucharist nourishes us for our mission as Church.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2736365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what feature of friendship the image portrays. Explain that some churches hold Perpetual Adoration, inviting parishioners to commit to an hour or more with the Blessed Sacrament around the clock every day.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4173897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Note that the Liturgy of the Hours divides the day into periods of prayer, just as the students’ day is divided into class periods. Explain the basic structure of the Liturgy of the Hours, described on page 412 of the student handbook.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2680347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Invite the students to think of other opportunities for communal prayer in their parish or school.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94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Invite the students to reflect on these questions, and then ask them to share their thoughts and responses.</a:t>
            </a:r>
          </a:p>
          <a:p>
            <a:endParaRPr lang="en-US" sz="12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Scripture quotation contained herein is from the New Revised Standard Version of the Bible, Catholic Edition. Copyright © 1993 and 1989 by the Division of Christian Education of the National Council of the Churches of Christ in the United States of America. All rights reserved.</a:t>
            </a:r>
            <a:r>
              <a:rPr lang="en-US" sz="900" kern="1200" dirty="0" smtClean="0">
                <a:solidFill>
                  <a:schemeClr val="tx1"/>
                </a:solidFill>
                <a:effectLst/>
                <a:latin typeface="+mn-lt"/>
                <a:ea typeface="+mn-ea"/>
                <a:cs typeface="+mn-cs"/>
              </a:rPr>
              <a:t>)</a:t>
            </a: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3810472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Praying Together</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4478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TX003168</a:t>
            </a:r>
            <a:endParaRPr lang="en-US" dirty="0" smtClean="0"/>
          </a:p>
        </p:txBody>
      </p:sp>
      <p:sp>
        <p:nvSpPr>
          <p:cNvPr id="5" name="Rectangle 4"/>
          <p:cNvSpPr/>
          <p:nvPr/>
        </p:nvSpPr>
        <p:spPr>
          <a:xfrm>
            <a:off x="4057984" y="4572000"/>
            <a:ext cx="132600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37</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7" name="TextBox 5"/>
          <p:cNvSpPr txBox="1">
            <a:spLocks noChangeArrowheads="1"/>
          </p:cNvSpPr>
          <p:nvPr/>
        </p:nvSpPr>
        <p:spPr bwMode="auto">
          <a:xfrm>
            <a:off x="228600" y="3364697"/>
            <a:ext cx="2184041"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Kuzmin</a:t>
            </a:r>
            <a:r>
              <a:rPr lang="en-US" sz="500" dirty="0">
                <a:latin typeface="Arial" pitchFamily="34" charset="0"/>
                <a:cs typeface="Arial" pitchFamily="34" charset="0"/>
              </a:rPr>
              <a:t> </a:t>
            </a:r>
            <a:r>
              <a:rPr lang="en-US" sz="500" dirty="0" err="1">
                <a:latin typeface="Arial" pitchFamily="34" charset="0"/>
                <a:cs typeface="Arial" pitchFamily="34" charset="0"/>
              </a:rPr>
              <a:t>Andrey</a:t>
            </a:r>
            <a:r>
              <a:rPr lang="en-US" sz="500" dirty="0">
                <a:latin typeface="Arial" pitchFamily="34" charset="0"/>
                <a:cs typeface="Arial" pitchFamily="34" charset="0"/>
              </a:rPr>
              <a:t> / www.shutterstock.com</a:t>
            </a:r>
          </a:p>
        </p:txBody>
      </p:sp>
      <p:sp>
        <p:nvSpPr>
          <p:cNvPr id="25" name="Content Placeholder 6"/>
          <p:cNvSpPr txBox="1">
            <a:spLocks/>
          </p:cNvSpPr>
          <p:nvPr/>
        </p:nvSpPr>
        <p:spPr>
          <a:xfrm>
            <a:off x="3962400" y="2908539"/>
            <a:ext cx="6861096" cy="672861"/>
          </a:xfrm>
          <a:prstGeom prst="rect">
            <a:avLst/>
          </a:prstGeom>
        </p:spPr>
        <p:txBody>
          <a:bodyPr>
            <a:noAutofit/>
          </a:bodyPr>
          <a:lstStyle/>
          <a:p>
            <a:r>
              <a:rPr lang="en-US" sz="2400" b="1" dirty="0">
                <a:latin typeface="Arial" pitchFamily="34" charset="0"/>
                <a:cs typeface="Arial" pitchFamily="34" charset="0"/>
              </a:rPr>
              <a:t>Praying Always </a:t>
            </a:r>
          </a:p>
        </p:txBody>
      </p:sp>
      <p:sp>
        <p:nvSpPr>
          <p:cNvPr id="26" name="TextBox 25"/>
          <p:cNvSpPr txBox="1"/>
          <p:nvPr/>
        </p:nvSpPr>
        <p:spPr bwMode="auto">
          <a:xfrm>
            <a:off x="762001" y="3922420"/>
            <a:ext cx="82098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“Pray without ceasing, give thanks in all circumstances; for this is the will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of </a:t>
            </a:r>
            <a:r>
              <a:rPr lang="en-US" dirty="0">
                <a:latin typeface="Arial" pitchFamily="34" charset="0"/>
                <a:cs typeface="Arial" pitchFamily="34" charset="0"/>
              </a:rPr>
              <a:t>God in Christ Jesus for you” (1 Thessalonians 5:17–18). </a:t>
            </a:r>
            <a:endParaRPr lang="en-US" dirty="0">
              <a:solidFill>
                <a:schemeClr val="bg1">
                  <a:lumMod val="65000"/>
                </a:schemeClr>
              </a:solidFill>
              <a:latin typeface="Arial" pitchFamily="34" charset="0"/>
              <a:cs typeface="Arial" pitchFamily="34" charset="0"/>
            </a:endParaRPr>
          </a:p>
        </p:txBody>
      </p:sp>
      <p:sp>
        <p:nvSpPr>
          <p:cNvPr id="33" name="TextBox 32"/>
          <p:cNvSpPr txBox="1"/>
          <p:nvPr/>
        </p:nvSpPr>
        <p:spPr bwMode="auto">
          <a:xfrm>
            <a:off x="762000" y="4611469"/>
            <a:ext cx="8348681"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If we are committed to praying regularly, we will feel its constant effect in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our </a:t>
            </a:r>
            <a:r>
              <a:rPr lang="en-US" dirty="0">
                <a:latin typeface="Arial" pitchFamily="34" charset="0"/>
                <a:cs typeface="Arial" pitchFamily="34" charset="0"/>
              </a:rPr>
              <a:t>lives.</a:t>
            </a:r>
            <a:endParaRPr lang="en-US" dirty="0">
              <a:solidFill>
                <a:schemeClr val="bg1">
                  <a:lumMod val="65000"/>
                </a:schemeClr>
              </a:solidFill>
              <a:latin typeface="Arial" pitchFamily="34" charset="0"/>
              <a:cs typeface="Arial" pitchFamily="34" charset="0"/>
            </a:endParaRPr>
          </a:p>
        </p:txBody>
      </p:sp>
      <p:pic>
        <p:nvPicPr>
          <p:cNvPr id="1041" name="Picture 17" descr="G:\powerpoint images\chapter37\shutterstock_1113741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3238500" cy="21623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G:\powerpoint images\chapter37\shutterstock_36643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172049"/>
            <a:ext cx="1901468" cy="284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3" name="TextBox 5"/>
          <p:cNvSpPr txBox="1">
            <a:spLocks noChangeArrowheads="1"/>
          </p:cNvSpPr>
          <p:nvPr/>
        </p:nvSpPr>
        <p:spPr bwMode="auto">
          <a:xfrm>
            <a:off x="6713350" y="6079123"/>
            <a:ext cx="1969918"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Rostislav</a:t>
            </a:r>
            <a:r>
              <a:rPr lang="en-US" sz="500" dirty="0">
                <a:latin typeface="Arial" pitchFamily="34" charset="0"/>
                <a:cs typeface="Arial" pitchFamily="34" charset="0"/>
              </a:rPr>
              <a:t> </a:t>
            </a:r>
            <a:r>
              <a:rPr lang="en-US" sz="500" dirty="0" err="1">
                <a:latin typeface="Arial" pitchFamily="34" charset="0"/>
                <a:cs typeface="Arial" pitchFamily="34" charset="0"/>
              </a:rPr>
              <a:t>Glinsky</a:t>
            </a:r>
            <a:r>
              <a:rPr lang="en-US" sz="500" dirty="0">
                <a:latin typeface="Arial" pitchFamily="34" charset="0"/>
                <a:cs typeface="Arial" pitchFamily="34" charset="0"/>
              </a:rPr>
              <a:t> / www.shutterstock.com </a:t>
            </a:r>
          </a:p>
        </p:txBody>
      </p:sp>
      <p:sp>
        <p:nvSpPr>
          <p:cNvPr id="15" name="Content Placeholder 6"/>
          <p:cNvSpPr txBox="1">
            <a:spLocks/>
          </p:cNvSpPr>
          <p:nvPr/>
        </p:nvSpPr>
        <p:spPr>
          <a:xfrm>
            <a:off x="835104" y="1917939"/>
            <a:ext cx="6861096" cy="672861"/>
          </a:xfrm>
          <a:prstGeom prst="rect">
            <a:avLst/>
          </a:prstGeom>
        </p:spPr>
        <p:txBody>
          <a:bodyPr>
            <a:noAutofit/>
          </a:bodyPr>
          <a:lstStyle/>
          <a:p>
            <a:pPr algn="ctr"/>
            <a:r>
              <a:rPr lang="en-US" sz="2400" b="1" dirty="0">
                <a:latin typeface="Arial" pitchFamily="34" charset="0"/>
                <a:cs typeface="Arial" pitchFamily="34" charset="0"/>
              </a:rPr>
              <a:t>Why Do We Pray Together?</a:t>
            </a:r>
            <a:endParaRPr lang="en-US" sz="2400" b="1" i="1" dirty="0">
              <a:latin typeface="Arial" pitchFamily="34" charset="0"/>
              <a:cs typeface="Arial" pitchFamily="34" charset="0"/>
            </a:endParaRPr>
          </a:p>
        </p:txBody>
      </p:sp>
      <p:sp>
        <p:nvSpPr>
          <p:cNvPr id="16" name="TextBox 15"/>
          <p:cNvSpPr txBox="1"/>
          <p:nvPr/>
        </p:nvSpPr>
        <p:spPr bwMode="auto">
          <a:xfrm>
            <a:off x="781712" y="2911830"/>
            <a:ext cx="60000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Prayer is more than our own personal response to God’s initiative. </a:t>
            </a:r>
            <a:endParaRPr lang="en-US"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781712" y="3648670"/>
            <a:ext cx="5542888"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When we pray, our voices are joined both to Christ’s and to the voice of Christ in every member of his Body. </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5"/>
          <p:cNvSpPr txBox="1">
            <a:spLocks noChangeArrowheads="1"/>
          </p:cNvSpPr>
          <p:nvPr/>
        </p:nvSpPr>
        <p:spPr bwMode="auto">
          <a:xfrm>
            <a:off x="6572250" y="5943600"/>
            <a:ext cx="264795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Daniel M. Silva / www.shutterstock.com </a:t>
            </a:r>
          </a:p>
        </p:txBody>
      </p:sp>
      <p:sp>
        <p:nvSpPr>
          <p:cNvPr id="22" name="TextBox 21"/>
          <p:cNvSpPr txBox="1"/>
          <p:nvPr/>
        </p:nvSpPr>
        <p:spPr bwMode="auto">
          <a:xfrm>
            <a:off x="1142012" y="3486119"/>
            <a:ext cx="54873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Encountering the Word of God in Scripture changes </a:t>
            </a:r>
            <a:r>
              <a:rPr lang="en-US" dirty="0" smtClean="0">
                <a:latin typeface="Arial" pitchFamily="34" charset="0"/>
                <a:cs typeface="Arial" pitchFamily="34" charset="0"/>
              </a:rPr>
              <a:t>us </a:t>
            </a:r>
            <a:r>
              <a:rPr lang="en-US" dirty="0">
                <a:latin typeface="Arial" pitchFamily="34" charset="0"/>
                <a:cs typeface="Arial" pitchFamily="34" charset="0"/>
              </a:rPr>
              <a:t>as individuals and as a community.</a:t>
            </a:r>
            <a:endParaRPr lang="en-US" dirty="0">
              <a:solidFill>
                <a:schemeClr val="bg1">
                  <a:lumMod val="65000"/>
                </a:schemeClr>
              </a:solidFill>
              <a:latin typeface="Arial" pitchFamily="34" charset="0"/>
              <a:cs typeface="Arial" pitchFamily="34" charset="0"/>
            </a:endParaRPr>
          </a:p>
        </p:txBody>
      </p:sp>
      <p:sp>
        <p:nvSpPr>
          <p:cNvPr id="23" name="Content Placeholder 6"/>
          <p:cNvSpPr txBox="1">
            <a:spLocks/>
          </p:cNvSpPr>
          <p:nvPr/>
        </p:nvSpPr>
        <p:spPr>
          <a:xfrm>
            <a:off x="838200" y="2514600"/>
            <a:ext cx="5677950" cy="685800"/>
          </a:xfrm>
          <a:prstGeom prst="rect">
            <a:avLst/>
          </a:prstGeom>
        </p:spPr>
        <p:txBody>
          <a:bodyPr>
            <a:noAutofit/>
          </a:bodyPr>
          <a:lstStyle/>
          <a:p>
            <a:pPr algn="ctr"/>
            <a:r>
              <a:rPr lang="en-US" sz="2400" b="1" dirty="0">
                <a:latin typeface="Arial" pitchFamily="34" charset="0"/>
                <a:cs typeface="Arial" pitchFamily="34" charset="0"/>
              </a:rPr>
              <a:t>Why Do We Pray with Scripture?</a:t>
            </a:r>
          </a:p>
        </p:txBody>
      </p:sp>
      <p:sp>
        <p:nvSpPr>
          <p:cNvPr id="26" name="TextBox 25"/>
          <p:cNvSpPr txBox="1"/>
          <p:nvPr/>
        </p:nvSpPr>
        <p:spPr bwMode="auto">
          <a:xfrm>
            <a:off x="1143000" y="4230469"/>
            <a:ext cx="54864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As we hear the Word of God proclaimed, we encounter Jesus Christ, </a:t>
            </a:r>
            <a:r>
              <a:rPr lang="en-US" dirty="0" smtClean="0">
                <a:latin typeface="Arial" pitchFamily="34" charset="0"/>
                <a:cs typeface="Arial" pitchFamily="34" charset="0"/>
              </a:rPr>
              <a:t>the </a:t>
            </a:r>
            <a:r>
              <a:rPr lang="en-US" dirty="0">
                <a:latin typeface="Arial" pitchFamily="34" charset="0"/>
                <a:cs typeface="Arial" pitchFamily="34" charset="0"/>
              </a:rPr>
              <a:t>Living Word.</a:t>
            </a:r>
          </a:p>
        </p:txBody>
      </p:sp>
      <p:pic>
        <p:nvPicPr>
          <p:cNvPr id="3087" name="Picture 15" descr="G:\powerpoint images\chapter37\shutterstock_915082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438" y="2743200"/>
            <a:ext cx="2087562" cy="3136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1" name="Picture 15" descr="G:\powerpoint images\chapter37\shutterstock_570433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575" y="4444733"/>
            <a:ext cx="2867025" cy="1914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4" name="TextBox 5"/>
          <p:cNvSpPr txBox="1">
            <a:spLocks noChangeArrowheads="1"/>
          </p:cNvSpPr>
          <p:nvPr/>
        </p:nvSpPr>
        <p:spPr bwMode="auto">
          <a:xfrm>
            <a:off x="3076575" y="6460123"/>
            <a:ext cx="2133148"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Sukharevskyy</a:t>
            </a:r>
            <a:r>
              <a:rPr lang="en-US" sz="500" dirty="0">
                <a:latin typeface="Arial" pitchFamily="34" charset="0"/>
                <a:cs typeface="Arial" pitchFamily="34" charset="0"/>
              </a:rPr>
              <a:t> </a:t>
            </a:r>
            <a:r>
              <a:rPr lang="en-US" sz="500" dirty="0" err="1">
                <a:latin typeface="Arial" pitchFamily="34" charset="0"/>
                <a:cs typeface="Arial" pitchFamily="34" charset="0"/>
              </a:rPr>
              <a:t>Dmytro</a:t>
            </a:r>
            <a:r>
              <a:rPr lang="en-US" sz="500" dirty="0">
                <a:latin typeface="Arial" pitchFamily="34" charset="0"/>
                <a:cs typeface="Arial" pitchFamily="34" charset="0"/>
              </a:rPr>
              <a:t> (</a:t>
            </a:r>
            <a:r>
              <a:rPr lang="en-US" sz="500" dirty="0" err="1">
                <a:latin typeface="Arial" pitchFamily="34" charset="0"/>
                <a:cs typeface="Arial" pitchFamily="34" charset="0"/>
              </a:rPr>
              <a:t>nevodka</a:t>
            </a:r>
            <a:r>
              <a:rPr lang="en-US" sz="500" dirty="0">
                <a:latin typeface="Arial" pitchFamily="34" charset="0"/>
                <a:cs typeface="Arial" pitchFamily="34" charset="0"/>
              </a:rPr>
              <a:t>) / www.shutterstock.com</a:t>
            </a:r>
          </a:p>
        </p:txBody>
      </p:sp>
      <p:sp>
        <p:nvSpPr>
          <p:cNvPr id="22" name="TextBox 21"/>
          <p:cNvSpPr txBox="1"/>
          <p:nvPr/>
        </p:nvSpPr>
        <p:spPr bwMode="auto">
          <a:xfrm>
            <a:off x="1524000" y="2590800"/>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It is the fullest expression of communal prayer.</a:t>
            </a:r>
            <a:endParaRPr lang="en-US" dirty="0">
              <a:solidFill>
                <a:schemeClr val="bg1">
                  <a:lumMod val="65000"/>
                </a:schemeClr>
              </a:solidFill>
              <a:latin typeface="Arial" pitchFamily="34" charset="0"/>
              <a:cs typeface="Arial" pitchFamily="34" charset="0"/>
            </a:endParaRPr>
          </a:p>
        </p:txBody>
      </p:sp>
      <p:sp>
        <p:nvSpPr>
          <p:cNvPr id="23" name="Content Placeholder 6"/>
          <p:cNvSpPr txBox="1">
            <a:spLocks/>
          </p:cNvSpPr>
          <p:nvPr/>
        </p:nvSpPr>
        <p:spPr>
          <a:xfrm>
            <a:off x="1865850" y="1828800"/>
            <a:ext cx="5677950" cy="685800"/>
          </a:xfrm>
          <a:prstGeom prst="rect">
            <a:avLst/>
          </a:prstGeom>
        </p:spPr>
        <p:txBody>
          <a:bodyPr>
            <a:noAutofit/>
          </a:bodyPr>
          <a:lstStyle/>
          <a:p>
            <a:pPr algn="ctr"/>
            <a:r>
              <a:rPr lang="en-US" sz="2400" b="1" dirty="0">
                <a:latin typeface="Arial" pitchFamily="34" charset="0"/>
                <a:cs typeface="Arial" pitchFamily="34" charset="0"/>
              </a:rPr>
              <a:t>Why Is the Eucharist Important?</a:t>
            </a:r>
          </a:p>
        </p:txBody>
      </p:sp>
      <p:sp>
        <p:nvSpPr>
          <p:cNvPr id="30" name="TextBox 29"/>
          <p:cNvSpPr txBox="1"/>
          <p:nvPr/>
        </p:nvSpPr>
        <p:spPr bwMode="auto">
          <a:xfrm>
            <a:off x="1524000" y="3018865"/>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In the Eucharist, we gather as the People of God.</a:t>
            </a:r>
            <a:endParaRPr lang="en-US" dirty="0">
              <a:solidFill>
                <a:schemeClr val="bg1">
                  <a:lumMod val="65000"/>
                </a:schemeClr>
              </a:solidFill>
              <a:latin typeface="Arial" pitchFamily="34" charset="0"/>
              <a:cs typeface="Arial" pitchFamily="34" charset="0"/>
            </a:endParaRPr>
          </a:p>
        </p:txBody>
      </p:sp>
      <p:sp>
        <p:nvSpPr>
          <p:cNvPr id="34" name="TextBox 33"/>
          <p:cNvSpPr txBox="1"/>
          <p:nvPr/>
        </p:nvSpPr>
        <p:spPr bwMode="auto">
          <a:xfrm>
            <a:off x="1524000" y="3868733"/>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are sent to be the Body of Christ in the world.</a:t>
            </a:r>
            <a:endParaRPr lang="en-US" dirty="0">
              <a:solidFill>
                <a:schemeClr val="bg1">
                  <a:lumMod val="65000"/>
                </a:schemeClr>
              </a:solidFill>
              <a:latin typeface="Arial" pitchFamily="34" charset="0"/>
              <a:cs typeface="Arial" pitchFamily="34" charset="0"/>
            </a:endParaRPr>
          </a:p>
        </p:txBody>
      </p:sp>
      <p:sp>
        <p:nvSpPr>
          <p:cNvPr id="36" name="TextBox 35"/>
          <p:cNvSpPr txBox="1"/>
          <p:nvPr/>
        </p:nvSpPr>
        <p:spPr bwMode="auto">
          <a:xfrm>
            <a:off x="1524000" y="3423201"/>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are nourished by Christ’s Real Presence.</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4"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5"/>
          <p:cNvSpPr txBox="1">
            <a:spLocks noChangeArrowheads="1"/>
          </p:cNvSpPr>
          <p:nvPr/>
        </p:nvSpPr>
        <p:spPr bwMode="auto">
          <a:xfrm>
            <a:off x="4876800" y="6383923"/>
            <a:ext cx="1828800" cy="169277"/>
          </a:xfrm>
          <a:prstGeom prst="rect">
            <a:avLst/>
          </a:prstGeom>
          <a:noFill/>
          <a:ln w="9525">
            <a:noFill/>
            <a:miter lim="800000"/>
            <a:headEnd/>
            <a:tailEnd/>
          </a:ln>
        </p:spPr>
        <p:txBody>
          <a:bodyPr wrap="square">
            <a:spAutoFit/>
          </a:bodyPr>
          <a:lstStyle/>
          <a:p>
            <a:r>
              <a:rPr lang="de-DE" sz="500" dirty="0">
                <a:latin typeface="Arial" pitchFamily="34" charset="0"/>
                <a:cs typeface="Arial" pitchFamily="34" charset="0"/>
              </a:rPr>
              <a:t>Copyright: PT Images / www.shutterstock.com </a:t>
            </a:r>
            <a:endParaRPr lang="en-US" sz="500" dirty="0">
              <a:latin typeface="Arial" pitchFamily="34" charset="0"/>
              <a:cs typeface="Arial" pitchFamily="34" charset="0"/>
            </a:endParaRPr>
          </a:p>
        </p:txBody>
      </p:sp>
      <p:sp>
        <p:nvSpPr>
          <p:cNvPr id="21" name="TextBox 20"/>
          <p:cNvSpPr txBox="1"/>
          <p:nvPr/>
        </p:nvSpPr>
        <p:spPr bwMode="auto">
          <a:xfrm>
            <a:off x="482954" y="2791599"/>
            <a:ext cx="80781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Body and Blood of Christ under the species of bread is reserved in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the </a:t>
            </a:r>
            <a:r>
              <a:rPr lang="en-US" dirty="0">
                <a:latin typeface="Arial" pitchFamily="34" charset="0"/>
                <a:cs typeface="Arial" pitchFamily="34" charset="0"/>
              </a:rPr>
              <a:t>tabernacle.</a:t>
            </a:r>
            <a:endParaRPr lang="en-US" dirty="0">
              <a:solidFill>
                <a:schemeClr val="bg1">
                  <a:lumMod val="65000"/>
                </a:schemeClr>
              </a:solidFill>
              <a:latin typeface="Arial" pitchFamily="34" charset="0"/>
              <a:cs typeface="Arial" pitchFamily="34" charset="0"/>
            </a:endParaRPr>
          </a:p>
        </p:txBody>
      </p:sp>
      <p:sp>
        <p:nvSpPr>
          <p:cNvPr id="22" name="Content Placeholder 6"/>
          <p:cNvSpPr txBox="1">
            <a:spLocks/>
          </p:cNvSpPr>
          <p:nvPr/>
        </p:nvSpPr>
        <p:spPr>
          <a:xfrm>
            <a:off x="1676400" y="1828800"/>
            <a:ext cx="5677950" cy="685800"/>
          </a:xfrm>
          <a:prstGeom prst="rect">
            <a:avLst/>
          </a:prstGeom>
        </p:spPr>
        <p:txBody>
          <a:bodyPr>
            <a:noAutofit/>
          </a:bodyPr>
          <a:lstStyle/>
          <a:p>
            <a:pPr algn="ctr"/>
            <a:r>
              <a:rPr lang="en-US" sz="2400" b="1" dirty="0">
                <a:latin typeface="Arial" pitchFamily="34" charset="0"/>
                <a:cs typeface="Arial" pitchFamily="34" charset="0"/>
              </a:rPr>
              <a:t>Eucharistic Adoration </a:t>
            </a:r>
          </a:p>
        </p:txBody>
      </p:sp>
      <p:sp>
        <p:nvSpPr>
          <p:cNvPr id="23" name="TextBox 22"/>
          <p:cNvSpPr txBox="1"/>
          <p:nvPr/>
        </p:nvSpPr>
        <p:spPr bwMode="auto">
          <a:xfrm>
            <a:off x="482953" y="3440668"/>
            <a:ext cx="828004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Catholics contemplate with the Blessed Sacrament to spend time with Jesus.</a:t>
            </a:r>
            <a:endParaRPr lang="en-US" dirty="0">
              <a:solidFill>
                <a:schemeClr val="bg1">
                  <a:lumMod val="65000"/>
                </a:schemeClr>
              </a:solidFill>
              <a:latin typeface="Arial" pitchFamily="34" charset="0"/>
              <a:cs typeface="Arial" pitchFamily="34" charset="0"/>
            </a:endParaRPr>
          </a:p>
        </p:txBody>
      </p:sp>
      <p:pic>
        <p:nvPicPr>
          <p:cNvPr id="5135" name="Picture 15" descr="G:\powerpoint images\chapter37\shutterstock_577051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191001"/>
            <a:ext cx="3195405"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774888" y="2743200"/>
            <a:ext cx="7835712"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official </a:t>
            </a:r>
            <a:r>
              <a:rPr lang="en-US" dirty="0" err="1" smtClean="0">
                <a:latin typeface="Arial" pitchFamily="34" charset="0"/>
                <a:cs typeface="Arial" pitchFamily="34" charset="0"/>
              </a:rPr>
              <a:t>nonsacramental</a:t>
            </a:r>
            <a:r>
              <a:rPr lang="en-US" dirty="0" smtClean="0">
                <a:latin typeface="Arial" pitchFamily="34" charset="0"/>
                <a:cs typeface="Arial" pitchFamily="34" charset="0"/>
              </a:rPr>
              <a:t> </a:t>
            </a:r>
            <a:r>
              <a:rPr lang="en-US" dirty="0">
                <a:latin typeface="Arial" pitchFamily="34" charset="0"/>
                <a:cs typeface="Arial" pitchFamily="34" charset="0"/>
              </a:rPr>
              <a:t>prayer of the Church is called the Liturgy of the Hours.</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1371600" y="2057400"/>
            <a:ext cx="6172200" cy="685800"/>
          </a:xfrm>
          <a:prstGeom prst="rect">
            <a:avLst/>
          </a:prstGeom>
        </p:spPr>
        <p:txBody>
          <a:bodyPr>
            <a:noAutofit/>
          </a:bodyPr>
          <a:lstStyle/>
          <a:p>
            <a:pPr algn="ctr"/>
            <a:r>
              <a:rPr lang="en-US" sz="2400" b="1" dirty="0">
                <a:latin typeface="Arial" pitchFamily="34" charset="0"/>
                <a:cs typeface="Arial" pitchFamily="34" charset="0"/>
              </a:rPr>
              <a:t>Do Priests Pray a Special Way?</a:t>
            </a:r>
          </a:p>
        </p:txBody>
      </p:sp>
      <p:sp>
        <p:nvSpPr>
          <p:cNvPr id="10" name="TextBox 5"/>
          <p:cNvSpPr txBox="1">
            <a:spLocks noChangeArrowheads="1"/>
          </p:cNvSpPr>
          <p:nvPr/>
        </p:nvSpPr>
        <p:spPr bwMode="auto">
          <a:xfrm>
            <a:off x="1143000" y="6400800"/>
            <a:ext cx="201726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Ryan R Fox / www.shutterstock.com </a:t>
            </a:r>
          </a:p>
        </p:txBody>
      </p:sp>
      <p:sp>
        <p:nvSpPr>
          <p:cNvPr id="12" name="TextBox 11"/>
          <p:cNvSpPr txBox="1"/>
          <p:nvPr/>
        </p:nvSpPr>
        <p:spPr bwMode="auto">
          <a:xfrm>
            <a:off x="775876" y="3474316"/>
            <a:ext cx="7834724"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Vowed religious and the ordained pray the Liturgy of the Hours every day, as do many laypeople. </a:t>
            </a:r>
          </a:p>
        </p:txBody>
      </p:sp>
      <p:pic>
        <p:nvPicPr>
          <p:cNvPr id="9230" name="Picture 14" descr="G:\powerpoint images\chapter37\shutterstock_189118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397945"/>
            <a:ext cx="2874315" cy="191920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309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1371600" y="2743200"/>
            <a:ext cx="6553694"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Make prayer a part of family celebrations and gatherings.</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1524000" y="2057400"/>
            <a:ext cx="6172200" cy="685800"/>
          </a:xfrm>
          <a:prstGeom prst="rect">
            <a:avLst/>
          </a:prstGeom>
        </p:spPr>
        <p:txBody>
          <a:bodyPr>
            <a:noAutofit/>
          </a:bodyPr>
          <a:lstStyle/>
          <a:p>
            <a:pPr algn="ctr"/>
            <a:r>
              <a:rPr lang="en-US" sz="2400" b="1" dirty="0">
                <a:latin typeface="Arial" pitchFamily="34" charset="0"/>
                <a:cs typeface="Arial" pitchFamily="34" charset="0"/>
              </a:rPr>
              <a:t>Praying with Groups</a:t>
            </a:r>
          </a:p>
        </p:txBody>
      </p:sp>
      <p:sp>
        <p:nvSpPr>
          <p:cNvPr id="10" name="TextBox 5"/>
          <p:cNvSpPr txBox="1">
            <a:spLocks noChangeArrowheads="1"/>
          </p:cNvSpPr>
          <p:nvPr/>
        </p:nvSpPr>
        <p:spPr bwMode="auto">
          <a:xfrm>
            <a:off x="4388672" y="6536323"/>
            <a:ext cx="201726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Lisa F. Young / www.shutterstock.com </a:t>
            </a:r>
          </a:p>
        </p:txBody>
      </p:sp>
      <p:sp>
        <p:nvSpPr>
          <p:cNvPr id="12" name="TextBox 11"/>
          <p:cNvSpPr txBox="1"/>
          <p:nvPr/>
        </p:nvSpPr>
        <p:spPr bwMode="auto">
          <a:xfrm>
            <a:off x="1372588" y="3261950"/>
            <a:ext cx="565837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Organize a student prayer group.</a:t>
            </a:r>
          </a:p>
        </p:txBody>
      </p:sp>
      <p:pic>
        <p:nvPicPr>
          <p:cNvPr id="13316" name="Picture 4" descr="G:\powerpoint images\chapter37\shutterstock_5805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037" y="4800600"/>
            <a:ext cx="2687563" cy="1789917"/>
          </a:xfrm>
          <a:prstGeom prst="rect">
            <a:avLst/>
          </a:prstGeom>
          <a:ln>
            <a:noFill/>
          </a:ln>
          <a:effectLst>
            <a:softEdge rad="112500"/>
          </a:effectLst>
          <a:extLst/>
        </p:spPr>
      </p:pic>
      <p:sp>
        <p:nvSpPr>
          <p:cNvPr id="11" name="TextBox 10"/>
          <p:cNvSpPr txBox="1"/>
          <p:nvPr/>
        </p:nvSpPr>
        <p:spPr bwMode="auto">
          <a:xfrm>
            <a:off x="1372588" y="3757250"/>
            <a:ext cx="565837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Form a music group for praise and prayer.</a:t>
            </a:r>
          </a:p>
        </p:txBody>
      </p:sp>
      <p:sp>
        <p:nvSpPr>
          <p:cNvPr id="13" name="TextBox 12"/>
          <p:cNvSpPr txBox="1"/>
          <p:nvPr/>
        </p:nvSpPr>
        <p:spPr bwMode="auto">
          <a:xfrm>
            <a:off x="1372588" y="4214450"/>
            <a:ext cx="6552706"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Ask a friend from Bible study to be your prayer partner.</a:t>
            </a:r>
          </a:p>
        </p:txBody>
      </p:sp>
    </p:spTree>
    <p:extLst>
      <p:ext uri="{BB962C8B-B14F-4D97-AF65-F5344CB8AC3E}">
        <p14:creationId xmlns:p14="http://schemas.microsoft.com/office/powerpoint/2010/main" val="2038800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powerpoint images\chapter37\shutterstock_668130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263" y="4267200"/>
            <a:ext cx="2492937" cy="21579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TextBox 2"/>
          <p:cNvSpPr txBox="1"/>
          <p:nvPr/>
        </p:nvSpPr>
        <p:spPr bwMode="auto">
          <a:xfrm>
            <a:off x="1905000" y="2931048"/>
            <a:ext cx="6553694"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do you think is the most important aspect of communal prayer? </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1600200" y="2133600"/>
            <a:ext cx="6172200" cy="685800"/>
          </a:xfrm>
          <a:prstGeom prst="rect">
            <a:avLst/>
          </a:prstGeom>
        </p:spPr>
        <p:txBody>
          <a:bodyPr>
            <a:noAutofit/>
          </a:bodyPr>
          <a:lstStyle/>
          <a:p>
            <a:pPr algn="ctr"/>
            <a:r>
              <a:rPr lang="en-US" sz="2400" b="1" dirty="0">
                <a:latin typeface="Arial" pitchFamily="34" charset="0"/>
                <a:cs typeface="Arial" pitchFamily="34" charset="0"/>
              </a:rPr>
              <a:t>Questions</a:t>
            </a:r>
          </a:p>
        </p:txBody>
      </p:sp>
      <p:sp>
        <p:nvSpPr>
          <p:cNvPr id="10" name="TextBox 5"/>
          <p:cNvSpPr txBox="1">
            <a:spLocks noChangeArrowheads="1"/>
          </p:cNvSpPr>
          <p:nvPr/>
        </p:nvSpPr>
        <p:spPr bwMode="auto">
          <a:xfrm>
            <a:off x="1313430" y="6448544"/>
            <a:ext cx="201726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Tracy Whiteside / www.shutterstock.com </a:t>
            </a:r>
          </a:p>
        </p:txBody>
      </p:sp>
      <p:sp>
        <p:nvSpPr>
          <p:cNvPr id="11" name="TextBox 10"/>
          <p:cNvSpPr txBox="1"/>
          <p:nvPr/>
        </p:nvSpPr>
        <p:spPr bwMode="auto">
          <a:xfrm>
            <a:off x="1905988" y="3593068"/>
            <a:ext cx="6019306"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communal forms of prayer would you like to try?</a:t>
            </a:r>
          </a:p>
        </p:txBody>
      </p:sp>
    </p:spTree>
    <p:extLst>
      <p:ext uri="{BB962C8B-B14F-4D97-AF65-F5344CB8AC3E}">
        <p14:creationId xmlns:p14="http://schemas.microsoft.com/office/powerpoint/2010/main" val="2583426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1563</TotalTime>
  <Words>726</Words>
  <Application>Microsoft Office PowerPoint</Application>
  <PresentationFormat>On-screen Show (4:3)</PresentationFormat>
  <Paragraphs>60</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(Body)</vt:lpstr>
      <vt:lpstr>LIC Presentation template-New</vt:lpstr>
      <vt:lpstr>Praying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295</cp:revision>
  <dcterms:created xsi:type="dcterms:W3CDTF">2011-06-08T19:56:13Z</dcterms:created>
  <dcterms:modified xsi:type="dcterms:W3CDTF">2013-02-05T15:51:55Z</dcterms:modified>
</cp:coreProperties>
</file>