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9"/>
  </p:notesMasterIdLst>
  <p:sldIdLst>
    <p:sldId id="310" r:id="rId2"/>
    <p:sldId id="329"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Lst>
  <p:sldSz cx="9144000" cy="6858000" type="screen4x3"/>
  <p:notesSz cx="6858000" cy="9144000"/>
  <p:custDataLst>
    <p:tags r:id="rId20"/>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8D34"/>
    <a:srgbClr val="0A5598"/>
    <a:srgbClr val="C30027"/>
    <a:srgbClr val="008000"/>
    <a:srgbClr val="D60005"/>
    <a:srgbClr val="314BCD"/>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6425" autoAdjust="0"/>
  </p:normalViewPr>
  <p:slideViewPr>
    <p:cSldViewPr snapToGrid="0" snapToObjects="1">
      <p:cViewPr varScale="1">
        <p:scale>
          <a:sx n="117" d="100"/>
          <a:sy n="117" d="100"/>
        </p:scale>
        <p:origin x="84" y="10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5/19/2015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5/19/2015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3723" y="318804"/>
            <a:ext cx="7840887"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08000"/>
                </a:solidFill>
                <a:latin typeface="Arial" panose="020B0604020202020204" pitchFamily="34" charset="0"/>
                <a:cs typeface="Arial" panose="020B0604020202020204" pitchFamily="34" charset="0"/>
              </a:rPr>
              <a:t>“That All May Be </a:t>
            </a:r>
            <a:r>
              <a:rPr lang="en-US" sz="4200" b="1" dirty="0" smtClean="0">
                <a:solidFill>
                  <a:srgbClr val="008000"/>
                </a:solidFill>
                <a:latin typeface="Arial" panose="020B0604020202020204" pitchFamily="34" charset="0"/>
                <a:cs typeface="Arial" panose="020B0604020202020204" pitchFamily="34" charset="0"/>
              </a:rPr>
              <a:t>One” (Part 2)</a:t>
            </a:r>
            <a:endParaRPr lang="en-US" sz="4200" b="1" dirty="0" smtClean="0">
              <a:solidFill>
                <a:srgbClr val="008000"/>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491–492)</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pic>
        <p:nvPicPr>
          <p:cNvPr id="5" name="Picture 4" descr="S10-iStock_000014806800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4066901" y="-212596"/>
            <a:ext cx="1085291" cy="6515509"/>
          </a:xfrm>
          <a:prstGeom prst="rect">
            <a:avLst/>
          </a:prstGeom>
        </p:spPr>
      </p:pic>
      <p:sp>
        <p:nvSpPr>
          <p:cNvPr id="6" name="TextBox 5"/>
          <p:cNvSpPr txBox="1"/>
          <p:nvPr/>
        </p:nvSpPr>
        <p:spPr>
          <a:xfrm>
            <a:off x="2415684" y="1671120"/>
            <a:ext cx="4268461" cy="1015663"/>
          </a:xfrm>
          <a:prstGeom prst="rect">
            <a:avLst/>
          </a:prstGeom>
          <a:noFill/>
        </p:spPr>
        <p:txBody>
          <a:bodyPr wrap="square" rtlCol="0">
            <a:spAutoFit/>
          </a:bodyPr>
          <a:lstStyle/>
          <a:p>
            <a:pPr algn="ctr"/>
            <a:r>
              <a:rPr lang="en-US" sz="6000" dirty="0" smtClean="0">
                <a:latin typeface="Arial" panose="020B0604020202020204" pitchFamily="34" charset="0"/>
                <a:cs typeface="Arial" panose="020B0604020202020204" pitchFamily="34" charset="0"/>
              </a:rPr>
              <a:t>Journal It!</a:t>
            </a:r>
            <a:endParaRPr lang="en-US" sz="6000" dirty="0">
              <a:latin typeface="Arial" panose="020B0604020202020204" pitchFamily="34" charset="0"/>
              <a:cs typeface="Arial" panose="020B0604020202020204" pitchFamily="34" charset="0"/>
            </a:endParaRPr>
          </a:p>
        </p:txBody>
      </p:sp>
      <p:sp>
        <p:nvSpPr>
          <p:cNvPr id="7" name="Rectangle 6"/>
          <p:cNvSpPr/>
          <p:nvPr/>
        </p:nvSpPr>
        <p:spPr>
          <a:xfrm>
            <a:off x="3636926" y="3187695"/>
            <a:ext cx="1858201"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RuslanDashinsky/www.istockphoto.com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8" name="TextBox 7"/>
          <p:cNvSpPr txBox="1"/>
          <p:nvPr/>
        </p:nvSpPr>
        <p:spPr>
          <a:xfrm>
            <a:off x="860666" y="3736845"/>
            <a:ext cx="7426036" cy="1569660"/>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How do those in our parish or school community work together to help one another? </a:t>
            </a: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How can we work to help others even more?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15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3724" y="318804"/>
            <a:ext cx="7913076"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C30027"/>
                </a:solidFill>
                <a:latin typeface="Arial" panose="020B0604020202020204" pitchFamily="34" charset="0"/>
                <a:cs typeface="Arial" panose="020B0604020202020204" pitchFamily="34" charset="0"/>
              </a:rPr>
              <a:t>“That All May Be </a:t>
            </a:r>
            <a:r>
              <a:rPr lang="en-US" sz="4200" b="1" dirty="0" smtClean="0">
                <a:solidFill>
                  <a:srgbClr val="C30027"/>
                </a:solidFill>
                <a:latin typeface="Arial" panose="020B0604020202020204" pitchFamily="34" charset="0"/>
                <a:cs typeface="Arial" panose="020B0604020202020204" pitchFamily="34" charset="0"/>
              </a:rPr>
              <a:t>One” (Part 3)</a:t>
            </a:r>
            <a:endParaRPr lang="en-US" sz="4200" b="1" dirty="0" smtClean="0">
              <a:solidFill>
                <a:srgbClr val="C30027"/>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492–493)</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261356" y="2164924"/>
            <a:ext cx="4572000" cy="1569660"/>
          </a:xfrm>
          <a:prstGeom prst="rect">
            <a:avLst/>
          </a:prstGeom>
        </p:spPr>
        <p:txBody>
          <a:bodyPr>
            <a:spAutoFit/>
          </a:bodyPr>
          <a:lstStyle/>
          <a:p>
            <a:pPr marL="0" marR="0">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As </a:t>
            </a:r>
            <a:r>
              <a:rPr lang="en-US" dirty="0">
                <a:solidFill>
                  <a:srgbClr val="000000"/>
                </a:solidFill>
                <a:latin typeface="Arial" panose="020B0604020202020204" pitchFamily="34" charset="0"/>
                <a:ea typeface="Times New Roman" panose="02020603050405020304" pitchFamily="18" charset="0"/>
                <a:cs typeface="TimesNewRomanPSMT"/>
              </a:rPr>
              <a:t>a Christian community, we are called to be involved in meeting the needs of </a:t>
            </a:r>
            <a:r>
              <a:rPr lang="en-US" dirty="0" smtClean="0">
                <a:solidFill>
                  <a:srgbClr val="000000"/>
                </a:solidFill>
                <a:latin typeface="Arial" panose="020B0604020202020204" pitchFamily="34" charset="0"/>
                <a:ea typeface="Times New Roman" panose="02020603050405020304" pitchFamily="18" charset="0"/>
                <a:cs typeface="TimesNewRomanPSMT"/>
              </a:rPr>
              <a:t>those who are poor in </a:t>
            </a:r>
            <a:r>
              <a:rPr lang="en-US" dirty="0">
                <a:solidFill>
                  <a:srgbClr val="000000"/>
                </a:solidFill>
                <a:latin typeface="Arial" panose="020B0604020202020204" pitchFamily="34" charset="0"/>
                <a:ea typeface="Times New Roman" panose="02020603050405020304" pitchFamily="18" charset="0"/>
                <a:cs typeface="TimesNewRomanPSMT"/>
              </a:rPr>
              <a:t>our own country. </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5839834" y="4669200"/>
            <a:ext cx="2909686" cy="200055"/>
          </a:xfrm>
          <a:prstGeom prst="rect">
            <a:avLst/>
          </a:prstGeom>
        </p:spPr>
        <p:txBody>
          <a:bodyPr wrap="squar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Artisticco/www.shutterstock.com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7-shutterstock_124680796.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5064" y="2164924"/>
            <a:ext cx="3794456" cy="2528151"/>
          </a:xfrm>
          <a:prstGeom prst="rect">
            <a:avLst/>
          </a:prstGeom>
        </p:spPr>
      </p:pic>
    </p:spTree>
    <p:extLst>
      <p:ext uri="{BB962C8B-B14F-4D97-AF65-F5344CB8AC3E}">
        <p14:creationId xmlns:p14="http://schemas.microsoft.com/office/powerpoint/2010/main" val="90430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1684" y="318804"/>
            <a:ext cx="7956884"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C30027"/>
                </a:solidFill>
                <a:latin typeface="Arial" panose="020B0604020202020204" pitchFamily="34" charset="0"/>
                <a:cs typeface="Arial" panose="020B0604020202020204" pitchFamily="34" charset="0"/>
              </a:rPr>
              <a:t>“That All May Be </a:t>
            </a:r>
            <a:r>
              <a:rPr lang="en-US" sz="4200" b="1" dirty="0" smtClean="0">
                <a:solidFill>
                  <a:srgbClr val="C30027"/>
                </a:solidFill>
                <a:latin typeface="Arial" panose="020B0604020202020204" pitchFamily="34" charset="0"/>
                <a:cs typeface="Arial" panose="020B0604020202020204" pitchFamily="34" charset="0"/>
              </a:rPr>
              <a:t>One” (Part 3)</a:t>
            </a:r>
            <a:endParaRPr lang="en-US" sz="4200" b="1" dirty="0" smtClean="0">
              <a:solidFill>
                <a:srgbClr val="C30027"/>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492–493)</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725285"/>
            <a:ext cx="8229600" cy="4525963"/>
          </a:xfrm>
        </p:spPr>
        <p:txBody>
          <a:bodyPr>
            <a:normAutofit/>
          </a:bodyPr>
          <a:lstStyle/>
          <a:p>
            <a:r>
              <a:rPr lang="en-US" sz="2400" dirty="0" smtClean="0">
                <a:latin typeface="Arial" pitchFamily="34" charset="0"/>
                <a:cs typeface="Arial" pitchFamily="34" charset="0"/>
              </a:rPr>
              <a:t>We are called to do works of </a:t>
            </a:r>
            <a:r>
              <a:rPr lang="en-US" sz="2400" b="1" dirty="0" smtClean="0">
                <a:latin typeface="Arial" pitchFamily="34" charset="0"/>
                <a:cs typeface="Arial" pitchFamily="34" charset="0"/>
              </a:rPr>
              <a:t>charity,</a:t>
            </a:r>
            <a:r>
              <a:rPr lang="en-US" sz="2400" dirty="0" smtClean="0">
                <a:latin typeface="Arial" pitchFamily="34" charset="0"/>
                <a:cs typeface="Arial" pitchFamily="34" charset="0"/>
              </a:rPr>
              <a:t> which means meeting someone’s immediate physical needs.</a:t>
            </a:r>
          </a:p>
          <a:p>
            <a:r>
              <a:rPr lang="en-US" sz="2400" dirty="0" smtClean="0">
                <a:latin typeface="Arial" pitchFamily="34" charset="0"/>
                <a:cs typeface="Arial" pitchFamily="34" charset="0"/>
              </a:rPr>
              <a:t>We also work for </a:t>
            </a:r>
            <a:r>
              <a:rPr lang="en-US" sz="2400" b="1" dirty="0" smtClean="0">
                <a:latin typeface="Arial" pitchFamily="34" charset="0"/>
                <a:cs typeface="Arial" pitchFamily="34" charset="0"/>
              </a:rPr>
              <a:t>justice,</a:t>
            </a:r>
            <a:r>
              <a:rPr lang="en-US" sz="2400" dirty="0" smtClean="0">
                <a:latin typeface="Arial" pitchFamily="34" charset="0"/>
                <a:cs typeface="Arial" pitchFamily="34" charset="0"/>
              </a:rPr>
              <a:t> which means challenging society to eliminate the causes of injustice.</a:t>
            </a:r>
          </a:p>
          <a:p>
            <a:r>
              <a:rPr lang="en-US" sz="2400" dirty="0" smtClean="0">
                <a:latin typeface="Arial" pitchFamily="34" charset="0"/>
                <a:cs typeface="Arial" pitchFamily="34" charset="0"/>
              </a:rPr>
              <a:t>We are called to both charity and social justice. They are different, but both are necessary.</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16299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9705" y="318804"/>
            <a:ext cx="807719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C30027"/>
                </a:solidFill>
                <a:latin typeface="Arial" panose="020B0604020202020204" pitchFamily="34" charset="0"/>
                <a:cs typeface="Arial" panose="020B0604020202020204" pitchFamily="34" charset="0"/>
              </a:rPr>
              <a:t>“That All May Be </a:t>
            </a:r>
            <a:r>
              <a:rPr lang="en-US" sz="4200" b="1" dirty="0" smtClean="0">
                <a:solidFill>
                  <a:srgbClr val="C30027"/>
                </a:solidFill>
                <a:latin typeface="Arial" panose="020B0604020202020204" pitchFamily="34" charset="0"/>
                <a:cs typeface="Arial" panose="020B0604020202020204" pitchFamily="34" charset="0"/>
              </a:rPr>
              <a:t>One” (Part 3)</a:t>
            </a:r>
            <a:endParaRPr lang="en-US" sz="4200" b="1" dirty="0" smtClean="0">
              <a:solidFill>
                <a:srgbClr val="C30027"/>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492–493)</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258751" y="2135983"/>
            <a:ext cx="4821381" cy="2862322"/>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Activity</a:t>
            </a:r>
          </a:p>
          <a:p>
            <a:pPr marL="457200" indent="-457200">
              <a:buAutoNum type="arabicPeriod"/>
            </a:pPr>
            <a:r>
              <a:rPr lang="en-US" sz="2000" dirty="0" smtClean="0">
                <a:latin typeface="Arial" panose="020B0604020202020204" pitchFamily="34" charset="0"/>
                <a:cs typeface="Arial" panose="020B0604020202020204" pitchFamily="34" charset="0"/>
              </a:rPr>
              <a:t>Each of you will be given a Bible.</a:t>
            </a:r>
          </a:p>
          <a:p>
            <a:pPr marL="457200" indent="-457200">
              <a:buAutoNum type="arabicPeriod"/>
            </a:pPr>
            <a:r>
              <a:rPr lang="en-US" sz="2000" dirty="0" smtClean="0">
                <a:latin typeface="Arial" panose="020B0604020202020204" pitchFamily="34" charset="0"/>
                <a:cs typeface="Arial" panose="020B0604020202020204" pitchFamily="34" charset="0"/>
              </a:rPr>
              <a:t>Work individually to find Bible passages where Jesus talks about serving those in need.</a:t>
            </a:r>
          </a:p>
          <a:p>
            <a:pPr marL="457200" indent="-457200">
              <a:buAutoNum type="arabicPeriod"/>
            </a:pPr>
            <a:r>
              <a:rPr lang="en-US" sz="2000" dirty="0" smtClean="0">
                <a:latin typeface="Arial" panose="020B0604020202020204" pitchFamily="34" charset="0"/>
                <a:cs typeface="Arial" panose="020B0604020202020204" pitchFamily="34" charset="0"/>
              </a:rPr>
              <a:t>Write at least one word on the board that describes what you found Jesus saying about serving those in need. Note the book, chapter, and verse. </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7382600" y="4564649"/>
            <a:ext cx="1404552" cy="200055"/>
          </a:xfrm>
          <a:prstGeom prst="rect">
            <a:avLst/>
          </a:prstGeom>
        </p:spPr>
        <p:txBody>
          <a:bodyPr wrap="none">
            <a:spAutoFit/>
          </a:bodyPr>
          <a:lstStyle/>
          <a:p>
            <a:pPr algn="r"/>
            <a:r>
              <a:rPr lang="en-US" sz="700" dirty="0" smtClean="0">
                <a:solidFill>
                  <a:srgbClr val="A6A6A6"/>
                </a:solidFill>
                <a:latin typeface="Arial" panose="020B0604020202020204" pitchFamily="34" charset="0"/>
                <a:cs typeface="Arial" panose="020B0604020202020204" pitchFamily="34" charset="0"/>
              </a:rPr>
              <a:t>© EKS/www.shutterstock.com </a:t>
            </a:r>
            <a:endParaRPr lang="en-US" sz="700" dirty="0">
              <a:solidFill>
                <a:srgbClr val="A6A6A6"/>
              </a:solidFill>
              <a:latin typeface="Arial" panose="020B0604020202020204" pitchFamily="34" charset="0"/>
              <a:cs typeface="Arial" panose="020B0604020202020204" pitchFamily="34" charset="0"/>
            </a:endParaRPr>
          </a:p>
        </p:txBody>
      </p:sp>
      <p:pic>
        <p:nvPicPr>
          <p:cNvPr id="7" name="Picture 6" descr="S8-shutterstock_18476302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5969" y="2147553"/>
            <a:ext cx="3601183" cy="2400788"/>
          </a:xfrm>
          <a:prstGeom prst="rect">
            <a:avLst/>
          </a:prstGeom>
        </p:spPr>
      </p:pic>
    </p:spTree>
    <p:extLst>
      <p:ext uri="{BB962C8B-B14F-4D97-AF65-F5344CB8AC3E}">
        <p14:creationId xmlns:p14="http://schemas.microsoft.com/office/powerpoint/2010/main" val="128085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9559" y="318804"/>
            <a:ext cx="7930843"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“That All May Be </a:t>
            </a:r>
            <a:r>
              <a:rPr lang="en-US" sz="4200" b="1" dirty="0" smtClean="0">
                <a:solidFill>
                  <a:srgbClr val="0A5598"/>
                </a:solidFill>
                <a:latin typeface="Arial" panose="020B0604020202020204" pitchFamily="34" charset="0"/>
                <a:cs typeface="Arial" panose="020B0604020202020204" pitchFamily="34" charset="0"/>
              </a:rPr>
              <a:t>One” (Part 4)</a:t>
            </a:r>
            <a:endParaRPr lang="en-US" sz="4200" b="1" dirty="0" smtClean="0">
              <a:solidFill>
                <a:srgbClr val="0A5598"/>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page 493)</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pic>
        <p:nvPicPr>
          <p:cNvPr id="5" name="Picture 4" descr="S9-shutterstock_8466828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59" y="1613916"/>
            <a:ext cx="3896694" cy="3653151"/>
          </a:xfrm>
          <a:prstGeom prst="ellipse">
            <a:avLst/>
          </a:prstGeom>
          <a:ln>
            <a:noFill/>
          </a:ln>
          <a:effectLst>
            <a:softEdge rad="112500"/>
          </a:effectLst>
        </p:spPr>
      </p:pic>
      <p:sp>
        <p:nvSpPr>
          <p:cNvPr id="6" name="Rectangle 5"/>
          <p:cNvSpPr/>
          <p:nvPr/>
        </p:nvSpPr>
        <p:spPr>
          <a:xfrm>
            <a:off x="4055916" y="2938281"/>
            <a:ext cx="4572000" cy="1077218"/>
          </a:xfrm>
          <a:prstGeom prst="rect">
            <a:avLst/>
          </a:prstGeom>
        </p:spPr>
        <p:txBody>
          <a:bodyPr>
            <a:spAutoFit/>
          </a:bodyPr>
          <a:lstStyle/>
          <a:p>
            <a:pPr marL="0" marR="0" algn="ctr">
              <a:spcBef>
                <a:spcPts val="0"/>
              </a:spcBef>
              <a:spcAft>
                <a:spcPts val="0"/>
              </a:spcAft>
            </a:pPr>
            <a:r>
              <a:rPr lang="en-US" sz="3200" dirty="0" smtClean="0">
                <a:solidFill>
                  <a:srgbClr val="000000"/>
                </a:solidFill>
                <a:latin typeface="Arial" panose="020B0604020202020204" pitchFamily="34" charset="0"/>
                <a:ea typeface="Times New Roman" panose="02020603050405020304" pitchFamily="18" charset="0"/>
                <a:cs typeface="TimesNewRomanPSMT"/>
              </a:rPr>
              <a:t>We </a:t>
            </a:r>
            <a:r>
              <a:rPr lang="en-US" sz="3200" dirty="0">
                <a:solidFill>
                  <a:srgbClr val="000000"/>
                </a:solidFill>
                <a:latin typeface="Arial" panose="020B0604020202020204" pitchFamily="34" charset="0"/>
                <a:ea typeface="Times New Roman" panose="02020603050405020304" pitchFamily="18" charset="0"/>
                <a:cs typeface="TimesNewRomanPSMT"/>
              </a:rPr>
              <a:t>are a world community.</a:t>
            </a:r>
            <a:endParaRPr lang="en-US" sz="3200"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7" name="Rectangle 6"/>
          <p:cNvSpPr/>
          <p:nvPr/>
        </p:nvSpPr>
        <p:spPr>
          <a:xfrm>
            <a:off x="991931" y="5248617"/>
            <a:ext cx="3063985" cy="200055"/>
          </a:xfrm>
          <a:prstGeom prst="rect">
            <a:avLst/>
          </a:prstGeom>
        </p:spPr>
        <p:txBody>
          <a:bodyPr wrap="square">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DenisCristo/www.shutterstock.com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03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93558" y="318804"/>
            <a:ext cx="7856844"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“That All May Be </a:t>
            </a:r>
            <a:r>
              <a:rPr lang="en-US" sz="4200" b="1" dirty="0" smtClean="0">
                <a:solidFill>
                  <a:srgbClr val="0A5598"/>
                </a:solidFill>
                <a:latin typeface="Arial" panose="020B0604020202020204" pitchFamily="34" charset="0"/>
                <a:cs typeface="Arial" panose="020B0604020202020204" pitchFamily="34" charset="0"/>
              </a:rPr>
              <a:t>One” (Part 4)</a:t>
            </a:r>
            <a:endParaRPr lang="en-US" sz="4200" b="1" dirty="0" smtClean="0">
              <a:solidFill>
                <a:srgbClr val="0A5598"/>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page 493)</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We are all part of the Body of Christ.</a:t>
            </a:r>
          </a:p>
          <a:p>
            <a:r>
              <a:rPr lang="en-US" sz="2400" dirty="0" smtClean="0">
                <a:latin typeface="Arial" pitchFamily="34" charset="0"/>
                <a:cs typeface="Arial" pitchFamily="34" charset="0"/>
              </a:rPr>
              <a:t>When one member of society suffers, all members suffer.</a:t>
            </a:r>
          </a:p>
          <a:p>
            <a:r>
              <a:rPr lang="en-US" sz="2400" dirty="0" smtClean="0">
                <a:latin typeface="Arial" pitchFamily="34" charset="0"/>
                <a:cs typeface="Arial" pitchFamily="34" charset="0"/>
              </a:rPr>
              <a:t>We should see ourselves in others and treat them as we want to be treated.</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07434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9495" y="318804"/>
            <a:ext cx="7880907"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“That All May Be </a:t>
            </a:r>
            <a:r>
              <a:rPr lang="en-US" sz="4200" b="1" dirty="0" smtClean="0">
                <a:solidFill>
                  <a:srgbClr val="0A5598"/>
                </a:solidFill>
                <a:latin typeface="Arial" panose="020B0604020202020204" pitchFamily="34" charset="0"/>
                <a:cs typeface="Arial" panose="020B0604020202020204" pitchFamily="34" charset="0"/>
              </a:rPr>
              <a:t>One” (Part 4)</a:t>
            </a:r>
            <a:endParaRPr lang="en-US" sz="4200" b="1" dirty="0" smtClean="0">
              <a:solidFill>
                <a:srgbClr val="0A5598"/>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page 493)</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6" name="Rectangle 5"/>
          <p:cNvSpPr/>
          <p:nvPr/>
        </p:nvSpPr>
        <p:spPr>
          <a:xfrm>
            <a:off x="378438" y="1666873"/>
            <a:ext cx="4308764" cy="3785652"/>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Activity: “The Gospels: Here, There, and Everywhere”</a:t>
            </a:r>
          </a:p>
          <a:p>
            <a:r>
              <a:rPr lang="en-US" sz="2000" dirty="0" smtClean="0">
                <a:latin typeface="Arial" panose="020B0604020202020204" pitchFamily="34" charset="0"/>
                <a:cs typeface="Arial" panose="020B0604020202020204" pitchFamily="34" charset="0"/>
              </a:rPr>
              <a:t>Your teacher will arrange the class into small </a:t>
            </a:r>
            <a:r>
              <a:rPr lang="en-US" sz="2000" dirty="0">
                <a:latin typeface="Arial" panose="020B0604020202020204" pitchFamily="34" charset="0"/>
                <a:cs typeface="Arial" panose="020B0604020202020204" pitchFamily="34" charset="0"/>
              </a:rPr>
              <a:t>groups, </a:t>
            </a:r>
            <a:r>
              <a:rPr lang="en-US" sz="2000" dirty="0" smtClean="0">
                <a:latin typeface="Arial" panose="020B0604020202020204" pitchFamily="34" charset="0"/>
                <a:cs typeface="Arial" panose="020B0604020202020204" pitchFamily="34" charset="0"/>
              </a:rPr>
              <a:t>giving </a:t>
            </a:r>
            <a:r>
              <a:rPr lang="en-US" sz="2000" dirty="0">
                <a:latin typeface="Arial" panose="020B0604020202020204" pitchFamily="34" charset="0"/>
                <a:cs typeface="Arial" panose="020B0604020202020204" pitchFamily="34" charset="0"/>
              </a:rPr>
              <a:t>each group a message from the Gospels concerning those who are poor. </a:t>
            </a:r>
            <a:r>
              <a:rPr lang="en-US" sz="2000" dirty="0" smtClean="0">
                <a:latin typeface="Arial" panose="020B0604020202020204" pitchFamily="34" charset="0"/>
                <a:cs typeface="Arial" panose="020B0604020202020204" pitchFamily="34" charset="0"/>
              </a:rPr>
              <a:t>Look up </a:t>
            </a:r>
            <a:r>
              <a:rPr lang="en-US" sz="2000" dirty="0">
                <a:latin typeface="Arial" panose="020B0604020202020204" pitchFamily="34" charset="0"/>
                <a:cs typeface="Arial" panose="020B0604020202020204" pitchFamily="34" charset="0"/>
              </a:rPr>
              <a:t>your </a:t>
            </a:r>
            <a:r>
              <a:rPr lang="en-US" sz="2000" dirty="0" smtClean="0">
                <a:latin typeface="Arial" panose="020B0604020202020204" pitchFamily="34" charset="0"/>
                <a:cs typeface="Arial" panose="020B0604020202020204" pitchFamily="34" charset="0"/>
              </a:rPr>
              <a:t>assigned verse</a:t>
            </a:r>
            <a:r>
              <a:rPr lang="en-US" sz="2000" dirty="0">
                <a:latin typeface="Arial" panose="020B0604020202020204" pitchFamily="34" charset="0"/>
                <a:cs typeface="Arial" panose="020B0604020202020204" pitchFamily="34" charset="0"/>
              </a:rPr>
              <a:t>, read it, reflect on it, and then </a:t>
            </a:r>
            <a:r>
              <a:rPr lang="en-US" sz="2000" dirty="0" smtClean="0">
                <a:latin typeface="Arial" panose="020B0604020202020204" pitchFamily="34" charset="0"/>
                <a:cs typeface="Arial" panose="020B0604020202020204" pitchFamily="34" charset="0"/>
              </a:rPr>
              <a:t>diagram how </a:t>
            </a:r>
            <a:r>
              <a:rPr lang="en-US" sz="2000" dirty="0" smtClean="0">
                <a:latin typeface="Arial" panose="020B0604020202020204" pitchFamily="34" charset="0"/>
                <a:cs typeface="Arial" panose="020B0604020202020204" pitchFamily="34" charset="0"/>
              </a:rPr>
              <a:t>it </a:t>
            </a:r>
            <a:r>
              <a:rPr lang="en-US" sz="2000" dirty="0">
                <a:latin typeface="Arial" panose="020B0604020202020204" pitchFamily="34" charset="0"/>
                <a:cs typeface="Arial" panose="020B0604020202020204" pitchFamily="34" charset="0"/>
              </a:rPr>
              <a:t>can be applied in </a:t>
            </a:r>
            <a:r>
              <a:rPr lang="en-US" sz="2000" b="1" dirty="0">
                <a:latin typeface="Arial" panose="020B0604020202020204" pitchFamily="34" charset="0"/>
                <a:cs typeface="Arial" panose="020B0604020202020204" pitchFamily="34" charset="0"/>
              </a:rPr>
              <a:t>four ways: </a:t>
            </a:r>
            <a:endParaRPr lang="en-US" sz="2000" b="1" dirty="0" smtClean="0">
              <a:latin typeface="Arial" panose="020B0604020202020204" pitchFamily="34" charset="0"/>
              <a:cs typeface="Arial" panose="020B0604020202020204" pitchFamily="34" charset="0"/>
            </a:endParaRPr>
          </a:p>
          <a:p>
            <a:r>
              <a:rPr lang="en-US" sz="2000" i="1" dirty="0" smtClean="0">
                <a:latin typeface="Arial" panose="020B0604020202020204" pitchFamily="34" charset="0"/>
                <a:cs typeface="Arial" panose="020B0604020202020204" pitchFamily="34" charset="0"/>
              </a:rPr>
              <a:t>(1</a:t>
            </a:r>
            <a:r>
              <a:rPr lang="en-US" sz="2000" i="1" dirty="0">
                <a:latin typeface="Arial" panose="020B0604020202020204" pitchFamily="34" charset="0"/>
                <a:cs typeface="Arial" panose="020B0604020202020204" pitchFamily="34" charset="0"/>
              </a:rPr>
              <a:t>) at school, </a:t>
            </a:r>
            <a:r>
              <a:rPr lang="en-US" sz="2000" i="1" dirty="0" smtClean="0">
                <a:latin typeface="Arial" panose="020B0604020202020204" pitchFamily="34" charset="0"/>
                <a:cs typeface="Arial" panose="020B0604020202020204" pitchFamily="34" charset="0"/>
              </a:rPr>
              <a:t>(2</a:t>
            </a:r>
            <a:r>
              <a:rPr lang="en-US" sz="2000" i="1" dirty="0">
                <a:latin typeface="Arial" panose="020B0604020202020204" pitchFamily="34" charset="0"/>
                <a:cs typeface="Arial" panose="020B0604020202020204" pitchFamily="34" charset="0"/>
              </a:rPr>
              <a:t>) in your parish</a:t>
            </a:r>
            <a:r>
              <a:rPr lang="en-US" sz="2000" i="1" dirty="0" smtClean="0">
                <a:latin typeface="Arial" panose="020B0604020202020204" pitchFamily="34" charset="0"/>
                <a:cs typeface="Arial" panose="020B0604020202020204" pitchFamily="34" charset="0"/>
              </a:rPr>
              <a:t>,</a:t>
            </a:r>
            <a:br>
              <a:rPr lang="en-US" sz="2000" i="1" dirty="0" smtClean="0">
                <a:latin typeface="Arial" panose="020B0604020202020204" pitchFamily="34" charset="0"/>
                <a:cs typeface="Arial" panose="020B0604020202020204" pitchFamily="34" charset="0"/>
              </a:rPr>
            </a:br>
            <a:r>
              <a:rPr lang="en-US" sz="2000" i="1" dirty="0" smtClean="0">
                <a:latin typeface="Arial" panose="020B0604020202020204" pitchFamily="34" charset="0"/>
                <a:cs typeface="Arial" panose="020B0604020202020204" pitchFamily="34" charset="0"/>
              </a:rPr>
              <a:t>(3</a:t>
            </a:r>
            <a:r>
              <a:rPr lang="en-US" sz="2000" i="1" dirty="0">
                <a:latin typeface="Arial" panose="020B0604020202020204" pitchFamily="34" charset="0"/>
                <a:cs typeface="Arial" panose="020B0604020202020204" pitchFamily="34" charset="0"/>
              </a:rPr>
              <a:t>) in our country today, </a:t>
            </a:r>
            <a:r>
              <a:rPr lang="en-US" sz="2000" i="1" dirty="0" smtClean="0">
                <a:latin typeface="Arial" panose="020B0604020202020204" pitchFamily="34" charset="0"/>
                <a:cs typeface="Arial" panose="020B0604020202020204" pitchFamily="34" charset="0"/>
              </a:rPr>
              <a:t>and </a:t>
            </a:r>
            <a:r>
              <a:rPr lang="en-US" sz="2000" i="1" dirty="0" smtClean="0">
                <a:latin typeface="Arial" panose="020B0604020202020204" pitchFamily="34" charset="0"/>
                <a:cs typeface="Arial" panose="020B0604020202020204" pitchFamily="34" charset="0"/>
              </a:rPr>
              <a:t/>
            </a:r>
            <a:br>
              <a:rPr lang="en-US" sz="2000" i="1" dirty="0" smtClean="0">
                <a:latin typeface="Arial" panose="020B0604020202020204" pitchFamily="34" charset="0"/>
                <a:cs typeface="Arial" panose="020B0604020202020204" pitchFamily="34" charset="0"/>
              </a:rPr>
            </a:br>
            <a:r>
              <a:rPr lang="en-US" sz="2000" i="1" dirty="0" smtClean="0">
                <a:latin typeface="Arial" panose="020B0604020202020204" pitchFamily="34" charset="0"/>
                <a:cs typeface="Arial" panose="020B0604020202020204" pitchFamily="34" charset="0"/>
              </a:rPr>
              <a:t>(4</a:t>
            </a:r>
            <a:r>
              <a:rPr lang="en-US" sz="2000" i="1" dirty="0">
                <a:latin typeface="Arial" panose="020B0604020202020204" pitchFamily="34" charset="0"/>
                <a:cs typeface="Arial" panose="020B0604020202020204" pitchFamily="34" charset="0"/>
              </a:rPr>
              <a:t>) on a global </a:t>
            </a:r>
            <a:r>
              <a:rPr lang="en-US" sz="2000" i="1" dirty="0" smtClean="0">
                <a:latin typeface="Arial" panose="020B0604020202020204" pitchFamily="34" charset="0"/>
                <a:cs typeface="Arial" panose="020B0604020202020204" pitchFamily="34" charset="0"/>
              </a:rPr>
              <a:t>level</a:t>
            </a:r>
            <a:r>
              <a:rPr lang="en-US" sz="2000" i="1" dirty="0">
                <a:latin typeface="Arial" panose="020B0604020202020204" pitchFamily="34" charset="0"/>
                <a:cs typeface="Arial" panose="020B0604020202020204" pitchFamily="34" charset="0"/>
              </a:rPr>
              <a:t>. </a:t>
            </a:r>
          </a:p>
        </p:txBody>
      </p:sp>
      <p:pic>
        <p:nvPicPr>
          <p:cNvPr id="7" name="Picture 6" descr="S10-shutterstock_20087784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2071" y="1727031"/>
            <a:ext cx="3915020" cy="2610013"/>
          </a:xfrm>
          <a:prstGeom prst="rect">
            <a:avLst/>
          </a:prstGeom>
        </p:spPr>
      </p:pic>
      <p:sp>
        <p:nvSpPr>
          <p:cNvPr id="8" name="Rectangle 7"/>
          <p:cNvSpPr/>
          <p:nvPr/>
        </p:nvSpPr>
        <p:spPr>
          <a:xfrm>
            <a:off x="4155091" y="4322667"/>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MarkRubens/www.shutterstock.com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74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4200" b="1" dirty="0" smtClean="0">
                <a:solidFill>
                  <a:srgbClr val="178D34"/>
                </a:solidFill>
                <a:latin typeface="Arial"/>
                <a:cs typeface="Arial"/>
              </a:rPr>
              <a:t>Acknowledgments</a:t>
            </a:r>
            <a:endParaRPr lang="en-US" sz="4200" b="1" dirty="0">
              <a:solidFill>
                <a:srgbClr val="178D34"/>
              </a:solidFill>
            </a:endParaRPr>
          </a:p>
        </p:txBody>
      </p:sp>
      <p:sp>
        <p:nvSpPr>
          <p:cNvPr id="5" name="Content Placeholder 2"/>
          <p:cNvSpPr>
            <a:spLocks noGrp="1"/>
          </p:cNvSpPr>
          <p:nvPr>
            <p:ph idx="1"/>
          </p:nvPr>
        </p:nvSpPr>
        <p:spPr>
          <a:xfrm>
            <a:off x="457200" y="1411236"/>
            <a:ext cx="8229600" cy="4525963"/>
          </a:xfrm>
        </p:spPr>
        <p:txBody>
          <a:bodyPr>
            <a:normAutofit fontScale="55000" lnSpcReduction="20000"/>
          </a:bodyPr>
          <a:lstStyle/>
          <a:p>
            <a:pPr marL="0" indent="0">
              <a:lnSpc>
                <a:spcPct val="120000"/>
              </a:lnSpc>
              <a:buNone/>
            </a:pPr>
            <a:r>
              <a:rPr lang="en-US" dirty="0" smtClean="0">
                <a:latin typeface="Arial"/>
                <a:cs typeface="Arial"/>
              </a:rPr>
              <a:t>The scriptural references and quotations in this presentation are from the </a:t>
            </a:r>
            <a:r>
              <a:rPr lang="en-US" i="1" dirty="0" smtClean="0">
                <a:latin typeface="Arial"/>
                <a:cs typeface="Arial"/>
              </a:rPr>
              <a:t>Good News Translation</a:t>
            </a:r>
            <a:r>
              <a:rPr lang="en-US" baseline="30000" dirty="0" smtClean="0">
                <a:latin typeface="Arial"/>
                <a:cs typeface="Arial"/>
              </a:rPr>
              <a:t>®</a:t>
            </a:r>
            <a:r>
              <a:rPr lang="en-US" dirty="0" smtClean="0">
                <a:latin typeface="Arial"/>
                <a:cs typeface="Arial"/>
              </a:rPr>
              <a:t> </a:t>
            </a:r>
            <a:r>
              <a:rPr lang="en-US" i="1" dirty="0" smtClean="0">
                <a:latin typeface="Arial"/>
                <a:cs typeface="Arial"/>
              </a:rPr>
              <a:t>(Today’s English Version, Second Edition)</a:t>
            </a:r>
            <a:r>
              <a:rPr lang="en-US" dirty="0" smtClean="0">
                <a:latin typeface="Arial"/>
                <a:cs typeface="Arial"/>
              </a:rPr>
              <a:t>. Copyright © 1992 by the American Bible Society. All rights reserved. Bible text from the </a:t>
            </a:r>
            <a:r>
              <a:rPr lang="en-US" i="1" dirty="0" smtClean="0">
                <a:latin typeface="Arial"/>
                <a:cs typeface="Arial"/>
              </a:rPr>
              <a:t>Good News Translation (GNT) </a:t>
            </a:r>
            <a:r>
              <a:rPr lang="en-US" dirty="0" smtClean="0">
                <a:latin typeface="Arial"/>
                <a:cs typeface="Arial"/>
              </a:rPr>
              <a:t>is not to be reproduced in copies or otherwise by any means except as permitted in writing by the American Bible Society, 1865 Broadway, New York, NY 10023 </a:t>
            </a:r>
            <a:r>
              <a:rPr lang="en-US" i="1" dirty="0" smtClean="0">
                <a:latin typeface="Arial"/>
                <a:cs typeface="Arial"/>
              </a:rPr>
              <a:t>(www.americanbible.org</a:t>
            </a:r>
            <a:r>
              <a:rPr lang="en-US" dirty="0" smtClean="0">
                <a:latin typeface="Arial"/>
                <a:cs typeface="Arial"/>
              </a:rPr>
              <a:t>).</a:t>
            </a:r>
          </a:p>
          <a:p>
            <a:pPr marL="0" indent="0">
              <a:lnSpc>
                <a:spcPct val="120000"/>
              </a:lnSpc>
              <a:buNone/>
              <a:tabLst>
                <a:tab pos="457200" algn="l"/>
              </a:tabLst>
            </a:pPr>
            <a:r>
              <a:rPr lang="en-US" dirty="0" smtClean="0">
                <a:latin typeface="Arial"/>
                <a:cs typeface="Arial"/>
              </a:rPr>
              <a:t>	During this presentation’s preparation, all citations, facts, figures, names, addresses, telephone numbers, Internet URLs, and other pieces of information cited within were verified for accuracy. The authors and Saint Mary’s Press staff have made every attempt to reference current and valid sources, but we cannot guarantee the content of any source, and we are not responsible for any changes that may have occurred since our verification. If you find an error in, or have a question or concern about, any of the information or sources listed within, please contact Saint Mary’s Press.</a:t>
            </a:r>
          </a:p>
          <a:p>
            <a:endParaRPr lang="en-US" dirty="0" smtClean="0"/>
          </a:p>
          <a:p>
            <a:endParaRPr lang="en-US" dirty="0"/>
          </a:p>
          <a:p>
            <a:endParaRPr lang="en-US" dirty="0"/>
          </a:p>
        </p:txBody>
      </p:sp>
    </p:spTree>
    <p:extLst>
      <p:ext uri="{BB962C8B-B14F-4D97-AF65-F5344CB8AC3E}">
        <p14:creationId xmlns:p14="http://schemas.microsoft.com/office/powerpoint/2010/main" val="10235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rgbClr val="0A5598"/>
                </a:solidFill>
                <a:latin typeface="Arial" panose="020B0604020202020204" pitchFamily="34" charset="0"/>
                <a:cs typeface="Arial" panose="020B0604020202020204" pitchFamily="34" charset="0"/>
              </a:rPr>
              <a:t>Christian Morality</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239818" y="1642221"/>
            <a:ext cx="7550727" cy="110799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and </a:t>
            </a:r>
            <a:r>
              <a:rPr lang="en-US" sz="6600" b="1" dirty="0" smtClean="0">
                <a:solidFill>
                  <a:srgbClr val="C30027"/>
                </a:solidFill>
                <a:latin typeface="Arial" panose="020B0604020202020204" pitchFamily="34" charset="0"/>
                <a:cs typeface="Arial" panose="020B0604020202020204" pitchFamily="34" charset="0"/>
              </a:rPr>
              <a:t>Social Justice</a:t>
            </a:r>
            <a:endParaRPr lang="en-US" sz="6600" b="1" dirty="0">
              <a:solidFill>
                <a:srgbClr val="C30027"/>
              </a:solidFill>
            </a:endParaRPr>
          </a:p>
        </p:txBody>
      </p:sp>
      <p:sp>
        <p:nvSpPr>
          <p:cNvPr id="6" name="TextBox 5"/>
          <p:cNvSpPr txBox="1"/>
          <p:nvPr/>
        </p:nvSpPr>
        <p:spPr>
          <a:xfrm>
            <a:off x="565727" y="3935752"/>
            <a:ext cx="8011454"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45</a:t>
            </a:r>
          </a:p>
          <a:p>
            <a:pPr algn="ctr"/>
            <a:r>
              <a:rPr lang="en-US" sz="3600" dirty="0" smtClean="0">
                <a:solidFill>
                  <a:srgbClr val="178D34"/>
                </a:solidFill>
                <a:latin typeface="Arial"/>
                <a:cs typeface="Arial"/>
              </a:rPr>
              <a:t>Working for Justice</a:t>
            </a:r>
          </a:p>
          <a:p>
            <a:endParaRPr lang="en-US" dirty="0"/>
          </a:p>
        </p:txBody>
      </p:sp>
    </p:spTree>
    <p:extLst>
      <p:ext uri="{BB962C8B-B14F-4D97-AF65-F5344CB8AC3E}">
        <p14:creationId xmlns:p14="http://schemas.microsoft.com/office/powerpoint/2010/main" val="357431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55058"/>
            <a:ext cx="926326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800" b="1" dirty="0" smtClean="0">
                <a:latin typeface="Arial" panose="020B0604020202020204" pitchFamily="34" charset="0"/>
                <a:cs typeface="Arial" panose="020B0604020202020204" pitchFamily="34" charset="0"/>
              </a:rPr>
              <a:t>Chapter </a:t>
            </a:r>
            <a:r>
              <a:rPr lang="en-US" sz="3800" b="1" dirty="0" smtClean="0">
                <a:latin typeface="Arial" panose="020B0604020202020204" pitchFamily="34" charset="0"/>
                <a:cs typeface="Arial" panose="020B0604020202020204" pitchFamily="34" charset="0"/>
              </a:rPr>
              <a:t>Summary</a:t>
            </a:r>
            <a:endParaRPr lang="en-US" sz="3800" b="1" dirty="0" smtClean="0">
              <a:latin typeface="Arial" panose="020B0604020202020204" pitchFamily="34" charset="0"/>
              <a:cs typeface="Arial" panose="020B0604020202020204" pitchFamily="34" charset="0"/>
            </a:endParaRPr>
          </a:p>
          <a:p>
            <a:pPr fontAlgn="auto">
              <a:spcAft>
                <a:spcPts val="0"/>
              </a:spcAft>
            </a:pPr>
            <a:r>
              <a:rPr lang="en-US" sz="2800" b="1" dirty="0" smtClean="0">
                <a:latin typeface="Arial" panose="020B0604020202020204" pitchFamily="34" charset="0"/>
                <a:cs typeface="Arial" panose="020B0604020202020204" pitchFamily="34" charset="0"/>
              </a:rPr>
              <a:t>Working for Justice</a:t>
            </a:r>
            <a:endParaRPr lang="en-US" sz="2800" b="1" dirty="0">
              <a:latin typeface="Arial" panose="020B0604020202020204" pitchFamily="34" charset="0"/>
              <a:cs typeface="Arial" panose="020B0604020202020204" pitchFamily="34" charset="0"/>
            </a:endParaRPr>
          </a:p>
        </p:txBody>
      </p:sp>
      <p:sp>
        <p:nvSpPr>
          <p:cNvPr id="5" name="Rectangle 4"/>
          <p:cNvSpPr/>
          <p:nvPr/>
        </p:nvSpPr>
        <p:spPr>
          <a:xfrm>
            <a:off x="4097091" y="1787280"/>
            <a:ext cx="4572000" cy="3914918"/>
          </a:xfrm>
          <a:prstGeom prst="rect">
            <a:avLst/>
          </a:prstGeom>
        </p:spPr>
        <p:txBody>
          <a:bodyPr>
            <a:spAutoFit/>
          </a:bodyPr>
          <a:lstStyle/>
          <a:p>
            <a:pPr marL="0" marR="0">
              <a:lnSpc>
                <a:spcPct val="115000"/>
              </a:lnSpc>
              <a:spcBef>
                <a:spcPts val="0"/>
              </a:spcBef>
              <a:spcAft>
                <a:spcPts val="0"/>
              </a:spcAft>
            </a:pPr>
            <a:r>
              <a:rPr lang="en-US" sz="1800" dirty="0">
                <a:solidFill>
                  <a:srgbClr val="000000"/>
                </a:solidFill>
                <a:latin typeface="Arial" panose="020B0604020202020204" pitchFamily="34" charset="0"/>
                <a:ea typeface="Times New Roman" panose="02020603050405020304" pitchFamily="18" charset="0"/>
                <a:cs typeface="TimesNewRomanPSMT"/>
              </a:rPr>
              <a:t>In this chapter, </a:t>
            </a:r>
            <a:r>
              <a:rPr lang="en-US" sz="1800" dirty="0" smtClean="0">
                <a:solidFill>
                  <a:srgbClr val="000000"/>
                </a:solidFill>
                <a:latin typeface="Arial" panose="020B0604020202020204" pitchFamily="34" charset="0"/>
                <a:ea typeface="Times New Roman" panose="02020603050405020304" pitchFamily="18" charset="0"/>
                <a:cs typeface="TimesNewRomanPSMT"/>
              </a:rPr>
              <a:t>you </a:t>
            </a:r>
            <a:r>
              <a:rPr lang="en-US" sz="1800" dirty="0">
                <a:solidFill>
                  <a:srgbClr val="000000"/>
                </a:solidFill>
                <a:latin typeface="Arial" panose="020B0604020202020204" pitchFamily="34" charset="0"/>
                <a:ea typeface="Times New Roman" panose="02020603050405020304" pitchFamily="18" charset="0"/>
                <a:cs typeface="TimesNewRomanPSMT"/>
              </a:rPr>
              <a:t>will consider the concept of social justice and how we can integrate this basic concept of human dignity with our lives of faith. This chapter reminds us that we are all part of the Body of Christ and that each person is valuable and worthy of human dignity. We must be aware of the basic needs of our brothers and </a:t>
            </a:r>
            <a:r>
              <a:rPr lang="en-US" sz="1800" dirty="0" smtClean="0">
                <a:solidFill>
                  <a:srgbClr val="000000"/>
                </a:solidFill>
                <a:latin typeface="Arial" panose="020B0604020202020204" pitchFamily="34" charset="0"/>
                <a:ea typeface="Times New Roman" panose="02020603050405020304" pitchFamily="18" charset="0"/>
                <a:cs typeface="TimesNewRomanPSMT"/>
              </a:rPr>
              <a:t>sisters and </a:t>
            </a:r>
            <a:r>
              <a:rPr lang="en-US" sz="1800" dirty="0">
                <a:solidFill>
                  <a:srgbClr val="000000"/>
                </a:solidFill>
                <a:latin typeface="Arial" panose="020B0604020202020204" pitchFamily="34" charset="0"/>
                <a:ea typeface="Times New Roman" panose="02020603050405020304" pitchFamily="18" charset="0"/>
                <a:cs typeface="TimesNewRomanPSMT"/>
              </a:rPr>
              <a:t>also do our best to </a:t>
            </a:r>
            <a:r>
              <a:rPr lang="en-US" sz="1800" dirty="0" smtClean="0">
                <a:solidFill>
                  <a:srgbClr val="000000"/>
                </a:solidFill>
                <a:latin typeface="Arial" panose="020B0604020202020204" pitchFamily="34" charset="0"/>
                <a:ea typeface="Times New Roman" panose="02020603050405020304" pitchFamily="18" charset="0"/>
                <a:cs typeface="TimesNewRomanPSMT"/>
              </a:rPr>
              <a:t>guar-</a:t>
            </a:r>
            <a:r>
              <a:rPr lang="en-US" sz="1800" dirty="0" err="1" smtClean="0">
                <a:solidFill>
                  <a:srgbClr val="000000"/>
                </a:solidFill>
                <a:latin typeface="Arial" panose="020B0604020202020204" pitchFamily="34" charset="0"/>
                <a:ea typeface="Times New Roman" panose="02020603050405020304" pitchFamily="18" charset="0"/>
                <a:cs typeface="TimesNewRomanPSMT"/>
              </a:rPr>
              <a:t>antee</a:t>
            </a:r>
            <a:r>
              <a:rPr lang="en-US" sz="1800" dirty="0" smtClean="0">
                <a:solidFill>
                  <a:srgbClr val="000000"/>
                </a:solidFill>
                <a:latin typeface="Arial" panose="020B0604020202020204" pitchFamily="34" charset="0"/>
                <a:ea typeface="Times New Roman" panose="02020603050405020304" pitchFamily="18" charset="0"/>
                <a:cs typeface="TimesNewRomanPSMT"/>
              </a:rPr>
              <a:t> </a:t>
            </a:r>
            <a:r>
              <a:rPr lang="en-US" sz="1800" dirty="0">
                <a:solidFill>
                  <a:srgbClr val="000000"/>
                </a:solidFill>
                <a:latin typeface="Arial" panose="020B0604020202020204" pitchFamily="34" charset="0"/>
                <a:ea typeface="Times New Roman" panose="02020603050405020304" pitchFamily="18" charset="0"/>
                <a:cs typeface="TimesNewRomanPSMT"/>
              </a:rPr>
              <a:t>the human dignity and freedom of all. </a:t>
            </a:r>
            <a:endParaRPr lang="en-US" sz="1800" dirty="0" smtClean="0">
              <a:solidFill>
                <a:srgbClr val="000000"/>
              </a:solidFill>
              <a:latin typeface="Arial" panose="020B0604020202020204" pitchFamily="34" charset="0"/>
              <a:ea typeface="Times New Roman" panose="02020603050405020304" pitchFamily="18" charset="0"/>
              <a:cs typeface="TimesNewRomanPSMT"/>
            </a:endParaRPr>
          </a:p>
          <a:p>
            <a:pPr marL="0" marR="0" algn="ctr">
              <a:lnSpc>
                <a:spcPct val="115000"/>
              </a:lnSpc>
              <a:spcBef>
                <a:spcPts val="0"/>
              </a:spcBef>
              <a:spcAft>
                <a:spcPts val="0"/>
              </a:spcAft>
            </a:pPr>
            <a:endParaRPr lang="en-US" sz="1800"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528016" y="4879679"/>
            <a:ext cx="4572000" cy="200055"/>
          </a:xfrm>
          <a:prstGeom prst="rect">
            <a:avLst/>
          </a:prstGeom>
        </p:spPr>
        <p:txBody>
          <a:bodyPr>
            <a:spAutoFit/>
          </a:bodyPr>
          <a:lstStyle/>
          <a:p>
            <a:r>
              <a:rPr lang="en-US" sz="700" dirty="0" smtClean="0">
                <a:solidFill>
                  <a:srgbClr val="A6A6A6"/>
                </a:solidFill>
                <a:latin typeface="Arial" panose="020B0604020202020204" pitchFamily="34" charset="0"/>
                <a:cs typeface="Arial" panose="020B0604020202020204" pitchFamily="34" charset="0"/>
              </a:rPr>
              <a:t>© PixelEmbargo/www.shutterstock.com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7" name="Picture 6" descr="S3-shutterstock_873955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016" y="1787280"/>
            <a:ext cx="3107733" cy="3092399"/>
          </a:xfrm>
          <a:prstGeom prst="rect">
            <a:avLst/>
          </a:prstGeom>
        </p:spPr>
      </p:pic>
    </p:spTree>
    <p:extLst>
      <p:ext uri="{BB962C8B-B14F-4D97-AF65-F5344CB8AC3E}">
        <p14:creationId xmlns:p14="http://schemas.microsoft.com/office/powerpoint/2010/main" val="231370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8145" y="632707"/>
            <a:ext cx="7758546" cy="738664"/>
          </a:xfrm>
          <a:prstGeom prst="rect">
            <a:avLst/>
          </a:prstGeom>
          <a:noFill/>
        </p:spPr>
        <p:txBody>
          <a:bodyPr wrap="square" rtlCol="0">
            <a:spAutoFit/>
          </a:bodyPr>
          <a:lstStyle/>
          <a:p>
            <a:pPr algn="ctr"/>
            <a:r>
              <a:rPr lang="en-US" sz="4200" b="1" dirty="0" smtClean="0">
                <a:latin typeface="Arial" panose="020B0604020202020204" pitchFamily="34" charset="0"/>
                <a:cs typeface="Arial" panose="020B0604020202020204" pitchFamily="34" charset="0"/>
              </a:rPr>
              <a:t>Key Scripture Passages</a:t>
            </a:r>
            <a:endParaRPr lang="en-US" sz="4200" b="1" dirty="0">
              <a:latin typeface="Arial" panose="020B0604020202020204" pitchFamily="34" charset="0"/>
              <a:cs typeface="Arial" panose="020B0604020202020204" pitchFamily="34" charset="0"/>
            </a:endParaRPr>
          </a:p>
        </p:txBody>
      </p:sp>
      <p:sp>
        <p:nvSpPr>
          <p:cNvPr id="5" name="Rectangle 4"/>
          <p:cNvSpPr/>
          <p:nvPr/>
        </p:nvSpPr>
        <p:spPr>
          <a:xfrm>
            <a:off x="915157" y="2088534"/>
            <a:ext cx="7301574" cy="2554545"/>
          </a:xfrm>
          <a:prstGeom prst="rect">
            <a:avLst/>
          </a:prstGeom>
        </p:spPr>
        <p:txBody>
          <a:bodyPr wrap="square">
            <a:spAutoFit/>
          </a:bodyPr>
          <a:lstStyle/>
          <a:p>
            <a:pPr marR="0" lvl="0" algn="ctr">
              <a:spcBef>
                <a:spcPts val="0"/>
              </a:spcBef>
              <a:spcAft>
                <a:spcPts val="0"/>
              </a:spcAft>
            </a:pPr>
            <a:r>
              <a:rPr lang="en-US" sz="3200" dirty="0" smtClean="0">
                <a:latin typeface="Arial" panose="020B0604020202020204" pitchFamily="34" charset="0"/>
                <a:ea typeface="Times New Roman" panose="02020603050405020304" pitchFamily="18" charset="0"/>
                <a:cs typeface="Times New Roman" panose="02020603050405020304" pitchFamily="18" charset="0"/>
              </a:rPr>
              <a:t>“</a:t>
            </a:r>
            <a:r>
              <a:rPr lang="en-US" sz="3200" dirty="0">
                <a:latin typeface="Arial" panose="020B0604020202020204" pitchFamily="34" charset="0"/>
                <a:ea typeface="Times New Roman" panose="02020603050405020304" pitchFamily="18" charset="0"/>
                <a:cs typeface="Times New Roman" panose="02020603050405020304" pitchFamily="18" charset="0"/>
              </a:rPr>
              <a:t>I pray that they may all be one, Father!” </a:t>
            </a:r>
            <a:r>
              <a:rPr lang="en-US" dirty="0" smtClean="0">
                <a:latin typeface="Arial" panose="020B0604020202020204" pitchFamily="34" charset="0"/>
                <a:ea typeface="Times New Roman" panose="02020603050405020304" pitchFamily="18" charset="0"/>
                <a:cs typeface="Times New Roman" panose="02020603050405020304" pitchFamily="18" charset="0"/>
              </a:rPr>
              <a:t>(John 17:21; Handbook</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smtClean="0">
                <a:latin typeface="Arial" panose="020B0604020202020204" pitchFamily="34" charset="0"/>
                <a:ea typeface="Times New Roman" panose="02020603050405020304" pitchFamily="18" charset="0"/>
                <a:cs typeface="Times New Roman" panose="02020603050405020304" pitchFamily="18" charset="0"/>
              </a:rPr>
              <a:t>page 491</a:t>
            </a: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pPr marR="0" lvl="0" algn="ctr">
              <a:spcBef>
                <a:spcPts val="0"/>
              </a:spcBef>
              <a:spcAft>
                <a:spcPts val="0"/>
              </a:spcAft>
            </a:pPr>
            <a:endParaRPr lang="en-US" sz="3200" dirty="0">
              <a:latin typeface="Arial" panose="020B0604020202020204" pitchFamily="34" charset="0"/>
              <a:ea typeface="Times New Roman" panose="02020603050405020304" pitchFamily="18" charset="0"/>
              <a:cs typeface="Times New Roman" panose="02020603050405020304" pitchFamily="18" charset="0"/>
            </a:endParaRPr>
          </a:p>
          <a:p>
            <a:pPr marR="0" lvl="0" algn="ctr">
              <a:spcBef>
                <a:spcPts val="0"/>
              </a:spcBef>
              <a:spcAft>
                <a:spcPts val="0"/>
              </a:spcAft>
            </a:pPr>
            <a:r>
              <a:rPr lang="en-US" sz="3200" dirty="0" smtClean="0">
                <a:latin typeface="Arial" panose="020B0604020202020204" pitchFamily="34" charset="0"/>
                <a:ea typeface="Times New Roman" panose="02020603050405020304" pitchFamily="18" charset="0"/>
                <a:cs typeface="Times New Roman" panose="02020603050405020304" pitchFamily="18" charset="0"/>
              </a:rPr>
              <a:t>“</a:t>
            </a:r>
            <a:r>
              <a:rPr lang="en-US" sz="3200" dirty="0">
                <a:latin typeface="Arial" panose="020B0604020202020204" pitchFamily="34" charset="0"/>
                <a:ea typeface="Times New Roman" panose="02020603050405020304" pitchFamily="18" charset="0"/>
                <a:cs typeface="Times New Roman" panose="02020603050405020304" pitchFamily="18" charset="0"/>
              </a:rPr>
              <a:t>Love your neighbor as you love yourself.” </a:t>
            </a:r>
            <a:r>
              <a:rPr lang="en-US" dirty="0" smtClean="0">
                <a:latin typeface="Arial" panose="020B0604020202020204" pitchFamily="34" charset="0"/>
                <a:ea typeface="Times New Roman" panose="02020603050405020304" pitchFamily="18" charset="0"/>
                <a:cs typeface="Times New Roman" panose="02020603050405020304" pitchFamily="18" charset="0"/>
              </a:rPr>
              <a:t>(Matthew 22:39; Handbook</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smtClean="0">
                <a:latin typeface="Arial" panose="020B0604020202020204" pitchFamily="34" charset="0"/>
                <a:ea typeface="Times New Roman" panose="02020603050405020304" pitchFamily="18" charset="0"/>
                <a:cs typeface="Times New Roman" panose="02020603050405020304" pitchFamily="18" charset="0"/>
              </a:rPr>
              <a:t>page </a:t>
            </a:r>
            <a:r>
              <a:rPr lang="en-US" dirty="0">
                <a:latin typeface="Arial" panose="020B0604020202020204" pitchFamily="34" charset="0"/>
                <a:ea typeface="Times New Roman" panose="02020603050405020304" pitchFamily="18" charset="0"/>
                <a:cs typeface="Times New Roman" panose="02020603050405020304" pitchFamily="18" charset="0"/>
              </a:rPr>
              <a:t>493)</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84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972" y="280317"/>
            <a:ext cx="8947962"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800" b="1" dirty="0" smtClean="0">
                <a:solidFill>
                  <a:srgbClr val="0A5598"/>
                </a:solidFill>
                <a:latin typeface="Arial" panose="020B0604020202020204" pitchFamily="34" charset="0"/>
                <a:cs typeface="Arial" panose="020B0604020202020204" pitchFamily="34" charset="0"/>
              </a:rPr>
              <a:t>Introduction </a:t>
            </a:r>
            <a:r>
              <a:rPr lang="en-US" sz="3800" b="1" dirty="0" smtClean="0">
                <a:solidFill>
                  <a:srgbClr val="0A5598"/>
                </a:solidFill>
                <a:latin typeface="Arial" panose="020B0604020202020204" pitchFamily="34" charset="0"/>
                <a:cs typeface="Arial" panose="020B0604020202020204" pitchFamily="34" charset="0"/>
              </a:rPr>
              <a:t>and</a:t>
            </a:r>
            <a:br>
              <a:rPr lang="en-US" sz="3800" b="1" dirty="0" smtClean="0">
                <a:solidFill>
                  <a:srgbClr val="0A5598"/>
                </a:solidFill>
                <a:latin typeface="Arial" panose="020B0604020202020204" pitchFamily="34" charset="0"/>
                <a:cs typeface="Arial" panose="020B0604020202020204" pitchFamily="34" charset="0"/>
              </a:rPr>
            </a:br>
            <a:r>
              <a:rPr lang="en-US" sz="3800" b="1" dirty="0" smtClean="0">
                <a:solidFill>
                  <a:srgbClr val="0A5598"/>
                </a:solidFill>
                <a:latin typeface="Arial" panose="020B0604020202020204" pitchFamily="34" charset="0"/>
                <a:cs typeface="Arial" panose="020B0604020202020204" pitchFamily="34" charset="0"/>
              </a:rPr>
              <a:t>“That </a:t>
            </a:r>
            <a:r>
              <a:rPr lang="en-US" sz="3800" b="1" dirty="0" smtClean="0">
                <a:solidFill>
                  <a:srgbClr val="0A5598"/>
                </a:solidFill>
                <a:latin typeface="Arial" panose="020B0604020202020204" pitchFamily="34" charset="0"/>
                <a:cs typeface="Arial" panose="020B0604020202020204" pitchFamily="34" charset="0"/>
              </a:rPr>
              <a:t>All May Be </a:t>
            </a:r>
            <a:r>
              <a:rPr lang="en-US" sz="3800" b="1" dirty="0" smtClean="0">
                <a:solidFill>
                  <a:srgbClr val="0A5598"/>
                </a:solidFill>
                <a:latin typeface="Arial" panose="020B0604020202020204" pitchFamily="34" charset="0"/>
                <a:cs typeface="Arial" panose="020B0604020202020204" pitchFamily="34" charset="0"/>
              </a:rPr>
              <a:t>One” (Part 1)</a:t>
            </a:r>
            <a:endParaRPr lang="en-US" sz="3800" b="1" dirty="0" smtClean="0">
              <a:solidFill>
                <a:srgbClr val="0A5598"/>
              </a:solidFill>
              <a:latin typeface="Arial" panose="020B0604020202020204" pitchFamily="34" charset="0"/>
              <a:cs typeface="Arial" panose="020B0604020202020204" pitchFamily="34" charset="0"/>
            </a:endParaRP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490–491)</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sz="1800" dirty="0">
              <a:latin typeface="Arial" pitchFamily="34" charset="0"/>
              <a:cs typeface="Arial" pitchFamily="34" charset="0"/>
            </a:endParaRPr>
          </a:p>
        </p:txBody>
      </p:sp>
      <p:sp>
        <p:nvSpPr>
          <p:cNvPr id="5" name="Rectangle 4"/>
          <p:cNvSpPr/>
          <p:nvPr/>
        </p:nvSpPr>
        <p:spPr>
          <a:xfrm>
            <a:off x="4586859" y="2755084"/>
            <a:ext cx="4322618" cy="1782026"/>
          </a:xfrm>
          <a:prstGeom prst="rect">
            <a:avLst/>
          </a:prstGeom>
        </p:spPr>
        <p:txBody>
          <a:bodyPr wrap="square">
            <a:spAutoFit/>
          </a:bodyPr>
          <a:lstStyle/>
          <a:p>
            <a:pPr marL="0" marR="0">
              <a:lnSpc>
                <a:spcPct val="115000"/>
              </a:lnSpc>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As </a:t>
            </a:r>
            <a:r>
              <a:rPr lang="en-US" dirty="0">
                <a:solidFill>
                  <a:srgbClr val="000000"/>
                </a:solidFill>
                <a:latin typeface="Arial" panose="020B0604020202020204" pitchFamily="34" charset="0"/>
                <a:ea typeface="Times New Roman" panose="02020603050405020304" pitchFamily="18" charset="0"/>
                <a:cs typeface="TimesNewRomanPSMT"/>
              </a:rPr>
              <a:t>Jesus’ followers, we become a loving community, acting on principles of social justice.</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76972" y="5116270"/>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AfricaStudio/www.shutterstock.com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4-shutterstock_12186136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2" y="2193790"/>
            <a:ext cx="4133177" cy="2915432"/>
          </a:xfrm>
          <a:prstGeom prst="rect">
            <a:avLst/>
          </a:prstGeom>
        </p:spPr>
      </p:pic>
    </p:spTree>
    <p:extLst>
      <p:ext uri="{BB962C8B-B14F-4D97-AF65-F5344CB8AC3E}">
        <p14:creationId xmlns:p14="http://schemas.microsoft.com/office/powerpoint/2010/main" val="295092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972" y="280317"/>
            <a:ext cx="8947962"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800" b="1" dirty="0" smtClean="0">
                <a:solidFill>
                  <a:srgbClr val="0A5598"/>
                </a:solidFill>
                <a:latin typeface="Arial" panose="020B0604020202020204" pitchFamily="34" charset="0"/>
                <a:cs typeface="Arial" panose="020B0604020202020204" pitchFamily="34" charset="0"/>
              </a:rPr>
              <a:t>Introduction </a:t>
            </a:r>
            <a:r>
              <a:rPr lang="en-US" sz="3800" b="1" dirty="0" smtClean="0">
                <a:solidFill>
                  <a:srgbClr val="0A5598"/>
                </a:solidFill>
                <a:latin typeface="Arial" panose="020B0604020202020204" pitchFamily="34" charset="0"/>
                <a:cs typeface="Arial" panose="020B0604020202020204" pitchFamily="34" charset="0"/>
              </a:rPr>
              <a:t>and</a:t>
            </a:r>
            <a:br>
              <a:rPr lang="en-US" sz="3800" b="1" dirty="0" smtClean="0">
                <a:solidFill>
                  <a:srgbClr val="0A5598"/>
                </a:solidFill>
                <a:latin typeface="Arial" panose="020B0604020202020204" pitchFamily="34" charset="0"/>
                <a:cs typeface="Arial" panose="020B0604020202020204" pitchFamily="34" charset="0"/>
              </a:rPr>
            </a:br>
            <a:r>
              <a:rPr lang="en-US" sz="3800" b="1" dirty="0" smtClean="0">
                <a:solidFill>
                  <a:srgbClr val="0A5598"/>
                </a:solidFill>
                <a:latin typeface="Arial" panose="020B0604020202020204" pitchFamily="34" charset="0"/>
                <a:cs typeface="Arial" panose="020B0604020202020204" pitchFamily="34" charset="0"/>
              </a:rPr>
              <a:t>“That </a:t>
            </a:r>
            <a:r>
              <a:rPr lang="en-US" sz="3800" b="1" dirty="0" smtClean="0">
                <a:solidFill>
                  <a:srgbClr val="0A5598"/>
                </a:solidFill>
                <a:latin typeface="Arial" panose="020B0604020202020204" pitchFamily="34" charset="0"/>
                <a:cs typeface="Arial" panose="020B0604020202020204" pitchFamily="34" charset="0"/>
              </a:rPr>
              <a:t>All May Be </a:t>
            </a:r>
            <a:r>
              <a:rPr lang="en-US" sz="3800" b="1" dirty="0" smtClean="0">
                <a:solidFill>
                  <a:srgbClr val="0A5598"/>
                </a:solidFill>
                <a:latin typeface="Arial" panose="020B0604020202020204" pitchFamily="34" charset="0"/>
                <a:cs typeface="Arial" panose="020B0604020202020204" pitchFamily="34" charset="0"/>
              </a:rPr>
              <a:t>One” (Part 1)</a:t>
            </a:r>
            <a:endParaRPr lang="en-US" sz="3800" b="1" dirty="0" smtClean="0">
              <a:solidFill>
                <a:srgbClr val="0A5598"/>
              </a:solidFill>
              <a:latin typeface="Arial" panose="020B0604020202020204" pitchFamily="34" charset="0"/>
              <a:cs typeface="Arial" panose="020B0604020202020204" pitchFamily="34" charset="0"/>
            </a:endParaRP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490–491)</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sz="1800" dirty="0">
              <a:latin typeface="Arial" pitchFamily="34" charset="0"/>
              <a:cs typeface="Arial" pitchFamily="34" charset="0"/>
            </a:endParaRPr>
          </a:p>
        </p:txBody>
      </p:sp>
      <p:sp>
        <p:nvSpPr>
          <p:cNvPr id="5" name="Content Placeholder 2"/>
          <p:cNvSpPr>
            <a:spLocks noGrp="1"/>
          </p:cNvSpPr>
          <p:nvPr>
            <p:ph idx="1"/>
          </p:nvPr>
        </p:nvSpPr>
        <p:spPr>
          <a:xfrm>
            <a:off x="457200" y="2113127"/>
            <a:ext cx="8229600" cy="4525963"/>
          </a:xfrm>
        </p:spPr>
        <p:txBody>
          <a:bodyPr>
            <a:normAutofit/>
          </a:bodyPr>
          <a:lstStyle/>
          <a:p>
            <a:r>
              <a:rPr lang="en-US" sz="2400" dirty="0" smtClean="0">
                <a:latin typeface="Arial" pitchFamily="34" charset="0"/>
                <a:cs typeface="Arial" pitchFamily="34" charset="0"/>
              </a:rPr>
              <a:t>When we learn to love as God loves, we see strangers as neighbors.</a:t>
            </a:r>
          </a:p>
          <a:p>
            <a:r>
              <a:rPr lang="en-US" sz="2400" dirty="0" smtClean="0">
                <a:latin typeface="Arial" pitchFamily="34" charset="0"/>
                <a:cs typeface="Arial" pitchFamily="34" charset="0"/>
              </a:rPr>
              <a:t>To love as God loves, it helps to understand what God is like: a communion of perfect love and peace.</a:t>
            </a:r>
          </a:p>
          <a:p>
            <a:r>
              <a:rPr lang="en-US" sz="2400" dirty="0" smtClean="0">
                <a:latin typeface="Arial" pitchFamily="34" charset="0"/>
                <a:cs typeface="Arial" pitchFamily="34" charset="0"/>
              </a:rPr>
              <a:t>Social justice is respect for creation and for human rights.</a:t>
            </a:r>
          </a:p>
          <a:p>
            <a:r>
              <a:rPr lang="en-US" sz="2400" dirty="0" smtClean="0">
                <a:latin typeface="Arial" pitchFamily="34" charset="0"/>
                <a:cs typeface="Arial" pitchFamily="34" charset="0"/>
              </a:rPr>
              <a:t>When we are concerned about social justice, we are loving as God loves.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23084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972" y="280317"/>
            <a:ext cx="8947962"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800" b="1" dirty="0" smtClean="0">
                <a:solidFill>
                  <a:srgbClr val="0A5598"/>
                </a:solidFill>
                <a:latin typeface="Arial" panose="020B0604020202020204" pitchFamily="34" charset="0"/>
                <a:cs typeface="Arial" panose="020B0604020202020204" pitchFamily="34" charset="0"/>
              </a:rPr>
              <a:t>Introduction </a:t>
            </a:r>
            <a:r>
              <a:rPr lang="en-US" sz="3800" b="1" dirty="0" smtClean="0">
                <a:solidFill>
                  <a:srgbClr val="0A5598"/>
                </a:solidFill>
                <a:latin typeface="Arial" panose="020B0604020202020204" pitchFamily="34" charset="0"/>
                <a:cs typeface="Arial" panose="020B0604020202020204" pitchFamily="34" charset="0"/>
              </a:rPr>
              <a:t>and</a:t>
            </a:r>
            <a:br>
              <a:rPr lang="en-US" sz="3800" b="1" dirty="0" smtClean="0">
                <a:solidFill>
                  <a:srgbClr val="0A5598"/>
                </a:solidFill>
                <a:latin typeface="Arial" panose="020B0604020202020204" pitchFamily="34" charset="0"/>
                <a:cs typeface="Arial" panose="020B0604020202020204" pitchFamily="34" charset="0"/>
              </a:rPr>
            </a:br>
            <a:r>
              <a:rPr lang="en-US" sz="3800" b="1" dirty="0" smtClean="0">
                <a:solidFill>
                  <a:srgbClr val="0A5598"/>
                </a:solidFill>
                <a:latin typeface="Arial" panose="020B0604020202020204" pitchFamily="34" charset="0"/>
                <a:cs typeface="Arial" panose="020B0604020202020204" pitchFamily="34" charset="0"/>
              </a:rPr>
              <a:t>“That </a:t>
            </a:r>
            <a:r>
              <a:rPr lang="en-US" sz="3800" b="1" dirty="0" smtClean="0">
                <a:solidFill>
                  <a:srgbClr val="0A5598"/>
                </a:solidFill>
                <a:latin typeface="Arial" panose="020B0604020202020204" pitchFamily="34" charset="0"/>
                <a:cs typeface="Arial" panose="020B0604020202020204" pitchFamily="34" charset="0"/>
              </a:rPr>
              <a:t>All May Be </a:t>
            </a:r>
            <a:r>
              <a:rPr lang="en-US" sz="3800" b="1" dirty="0" smtClean="0">
                <a:solidFill>
                  <a:srgbClr val="0A5598"/>
                </a:solidFill>
                <a:latin typeface="Arial" panose="020B0604020202020204" pitchFamily="34" charset="0"/>
                <a:cs typeface="Arial" panose="020B0604020202020204" pitchFamily="34" charset="0"/>
              </a:rPr>
              <a:t>One” (Part 1)</a:t>
            </a:r>
            <a:endParaRPr lang="en-US" sz="3800" b="1" dirty="0" smtClean="0">
              <a:solidFill>
                <a:srgbClr val="0A5598"/>
              </a:solidFill>
              <a:latin typeface="Arial" panose="020B0604020202020204" pitchFamily="34" charset="0"/>
              <a:cs typeface="Arial" panose="020B0604020202020204" pitchFamily="34" charset="0"/>
            </a:endParaRP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490–491)</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sz="1800" dirty="0">
              <a:latin typeface="Arial" pitchFamily="34" charset="0"/>
              <a:cs typeface="Arial" pitchFamily="34" charset="0"/>
            </a:endParaRPr>
          </a:p>
        </p:txBody>
      </p:sp>
      <p:sp>
        <p:nvSpPr>
          <p:cNvPr id="5" name="TextBox 4"/>
          <p:cNvSpPr txBox="1"/>
          <p:nvPr/>
        </p:nvSpPr>
        <p:spPr>
          <a:xfrm>
            <a:off x="278246" y="2239599"/>
            <a:ext cx="4975074" cy="3231654"/>
          </a:xfrm>
          <a:prstGeom prst="rect">
            <a:avLst/>
          </a:prstGeom>
          <a:noFill/>
        </p:spPr>
        <p:txBody>
          <a:bodyPr wrap="square" rtlCol="0">
            <a:spAutoFit/>
          </a:bodyPr>
          <a:lstStyle/>
          <a:p>
            <a:pPr marL="6350" indent="6350"/>
            <a:r>
              <a:rPr lang="en-US" sz="1700" b="1" dirty="0" smtClean="0">
                <a:latin typeface="Arial" panose="020B0604020202020204" pitchFamily="34" charset="0"/>
                <a:cs typeface="Arial" panose="020B0604020202020204" pitchFamily="34" charset="0"/>
              </a:rPr>
              <a:t>Activity: “What Is God Asking of Me Today?”</a:t>
            </a:r>
          </a:p>
          <a:p>
            <a:pPr marL="457200" indent="-457200">
              <a:buAutoNum type="arabicPeriod"/>
            </a:pPr>
            <a:r>
              <a:rPr lang="en-US" sz="1700" dirty="0" smtClean="0">
                <a:latin typeface="Arial" panose="020B0604020202020204" pitchFamily="34" charset="0"/>
                <a:cs typeface="Arial" panose="020B0604020202020204" pitchFamily="34" charset="0"/>
              </a:rPr>
              <a:t>The teacher will arrange you into groups of two or three.</a:t>
            </a:r>
          </a:p>
          <a:p>
            <a:pPr marL="457200" indent="-457200">
              <a:buAutoNum type="arabicPeriod"/>
            </a:pPr>
            <a:r>
              <a:rPr lang="en-US" sz="1700" dirty="0" smtClean="0">
                <a:latin typeface="Arial" panose="020B0604020202020204" pitchFamily="34" charset="0"/>
                <a:cs typeface="Arial" panose="020B0604020202020204" pitchFamily="34" charset="0"/>
              </a:rPr>
              <a:t>Each group will read Amos 2:6–8 together.</a:t>
            </a:r>
          </a:p>
          <a:p>
            <a:pPr marL="457200" indent="-457200">
              <a:buAutoNum type="arabicPeriod"/>
            </a:pPr>
            <a:r>
              <a:rPr lang="en-US" sz="1700" dirty="0" smtClean="0">
                <a:latin typeface="Arial" panose="020B0604020202020204" pitchFamily="34" charset="0"/>
                <a:cs typeface="Arial" panose="020B0604020202020204" pitchFamily="34" charset="0"/>
              </a:rPr>
              <a:t>Discuss and write down your group’s responses to these questions:</a:t>
            </a:r>
          </a:p>
          <a:p>
            <a:pPr marL="463550"/>
            <a:r>
              <a:rPr lang="en-US" sz="1700" b="1" dirty="0" smtClean="0">
                <a:latin typeface="Arial" panose="020B0604020202020204" pitchFamily="34" charset="0"/>
                <a:cs typeface="Arial" panose="020B0604020202020204" pitchFamily="34" charset="0"/>
              </a:rPr>
              <a:t>What is Amos saying? Who is he trying to help with his words? How does this Scripture reading call us to live our faith in the practice of charity and the pursuit of justice?</a:t>
            </a:r>
            <a:endParaRPr lang="en-US" sz="1700" dirty="0" smtClean="0">
              <a:latin typeface="Arial" panose="020B0604020202020204" pitchFamily="34" charset="0"/>
              <a:cs typeface="Arial" panose="020B0604020202020204" pitchFamily="34" charset="0"/>
            </a:endParaRPr>
          </a:p>
          <a:p>
            <a:pPr marL="463550" indent="-463550"/>
            <a:r>
              <a:rPr lang="en-US" sz="1700" dirty="0" smtClean="0">
                <a:latin typeface="Arial" panose="020B0604020202020204" pitchFamily="34" charset="0"/>
                <a:cs typeface="Arial" panose="020B0604020202020204" pitchFamily="34" charset="0"/>
              </a:rPr>
              <a:t>4. 	Share your group’s responses with the class.</a:t>
            </a:r>
            <a:endParaRPr lang="en-US" sz="1700" dirty="0">
              <a:latin typeface="Arial" panose="020B0604020202020204" pitchFamily="34" charset="0"/>
              <a:cs typeface="Arial" panose="020B0604020202020204" pitchFamily="34" charset="0"/>
            </a:endParaRPr>
          </a:p>
        </p:txBody>
      </p:sp>
      <p:sp>
        <p:nvSpPr>
          <p:cNvPr id="6" name="Rectangle 5"/>
          <p:cNvSpPr/>
          <p:nvPr/>
        </p:nvSpPr>
        <p:spPr>
          <a:xfrm>
            <a:off x="7416553" y="4599262"/>
            <a:ext cx="1547218" cy="200055"/>
          </a:xfrm>
          <a:prstGeom prst="rect">
            <a:avLst/>
          </a:prstGeom>
        </p:spPr>
        <p:txBody>
          <a:bodyPr wrap="none">
            <a:spAutoFit/>
          </a:bodyPr>
          <a:lstStyle/>
          <a:p>
            <a:r>
              <a:rPr lang="en-US" sz="700" dirty="0" smtClean="0">
                <a:solidFill>
                  <a:srgbClr val="A6A6A6"/>
                </a:solidFill>
                <a:latin typeface="Arial" panose="020B0604020202020204" pitchFamily="34" charset="0"/>
                <a:cs typeface="Arial" panose="020B0604020202020204" pitchFamily="34" charset="0"/>
              </a:rPr>
              <a:t>© AlixKreil/www.shutterstock.com </a:t>
            </a:r>
            <a:endParaRPr lang="en-US" sz="700" dirty="0">
              <a:solidFill>
                <a:srgbClr val="A6A6A6"/>
              </a:solidFill>
              <a:latin typeface="Arial" panose="020B0604020202020204" pitchFamily="34" charset="0"/>
              <a:cs typeface="Arial" panose="020B0604020202020204" pitchFamily="34" charset="0"/>
            </a:endParaRPr>
          </a:p>
        </p:txBody>
      </p:sp>
      <p:pic>
        <p:nvPicPr>
          <p:cNvPr id="7" name="Picture 6" descr="S5-shutterstock_1408953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9269" y="2239599"/>
            <a:ext cx="3360207" cy="2359663"/>
          </a:xfrm>
          <a:prstGeom prst="rect">
            <a:avLst/>
          </a:prstGeom>
        </p:spPr>
      </p:pic>
    </p:spTree>
    <p:extLst>
      <p:ext uri="{BB962C8B-B14F-4D97-AF65-F5344CB8AC3E}">
        <p14:creationId xmlns:p14="http://schemas.microsoft.com/office/powerpoint/2010/main" val="332978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8865" y="318804"/>
            <a:ext cx="7871537"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08000"/>
                </a:solidFill>
                <a:latin typeface="Arial" panose="020B0604020202020204" pitchFamily="34" charset="0"/>
                <a:cs typeface="Arial" panose="020B0604020202020204" pitchFamily="34" charset="0"/>
              </a:rPr>
              <a:t>“That All May Be </a:t>
            </a:r>
            <a:r>
              <a:rPr lang="en-US" sz="4200" b="1" dirty="0" smtClean="0">
                <a:solidFill>
                  <a:srgbClr val="008000"/>
                </a:solidFill>
                <a:latin typeface="Arial" panose="020B0604020202020204" pitchFamily="34" charset="0"/>
                <a:cs typeface="Arial" panose="020B0604020202020204" pitchFamily="34" charset="0"/>
              </a:rPr>
              <a:t>One” (Part 2)</a:t>
            </a:r>
            <a:endParaRPr lang="en-US" sz="4200" b="1" dirty="0" smtClean="0">
              <a:solidFill>
                <a:srgbClr val="008000"/>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491–492)</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578865" y="2675710"/>
            <a:ext cx="3500636" cy="1569660"/>
          </a:xfrm>
          <a:prstGeom prst="rect">
            <a:avLst/>
          </a:prstGeom>
        </p:spPr>
        <p:txBody>
          <a:bodyPr wrap="square">
            <a:spAutoFit/>
          </a:bodyPr>
          <a:lstStyle/>
          <a:p>
            <a:pPr marL="0" marR="0">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As </a:t>
            </a:r>
            <a:r>
              <a:rPr lang="en-US" dirty="0">
                <a:solidFill>
                  <a:srgbClr val="000000"/>
                </a:solidFill>
                <a:latin typeface="Arial" panose="020B0604020202020204" pitchFamily="34" charset="0"/>
                <a:ea typeface="Times New Roman" panose="02020603050405020304" pitchFamily="18" charset="0"/>
                <a:cs typeface="TimesNewRomanPSMT"/>
              </a:rPr>
              <a:t>a loving community, we work in our parish and community to help one another.</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3969223" y="5265217"/>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alphaspirit/www.shutterstock.com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6-shutterstock_16129070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03" y="1943620"/>
            <a:ext cx="4057620" cy="3226867"/>
          </a:xfrm>
          <a:prstGeom prst="rect">
            <a:avLst/>
          </a:prstGeom>
        </p:spPr>
      </p:pic>
    </p:spTree>
    <p:extLst>
      <p:ext uri="{BB962C8B-B14F-4D97-AF65-F5344CB8AC3E}">
        <p14:creationId xmlns:p14="http://schemas.microsoft.com/office/powerpoint/2010/main" val="3051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05853" y="318804"/>
            <a:ext cx="789271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08000"/>
                </a:solidFill>
                <a:latin typeface="Arial" panose="020B0604020202020204" pitchFamily="34" charset="0"/>
                <a:cs typeface="Arial" panose="020B0604020202020204" pitchFamily="34" charset="0"/>
              </a:rPr>
              <a:t>“That All May Be </a:t>
            </a:r>
            <a:r>
              <a:rPr lang="en-US" sz="4200" b="1" dirty="0" smtClean="0">
                <a:solidFill>
                  <a:srgbClr val="008000"/>
                </a:solidFill>
                <a:latin typeface="Arial" panose="020B0604020202020204" pitchFamily="34" charset="0"/>
                <a:cs typeface="Arial" panose="020B0604020202020204" pitchFamily="34" charset="0"/>
              </a:rPr>
              <a:t>One” (Part 2)</a:t>
            </a:r>
            <a:endParaRPr lang="en-US" sz="4200" b="1" dirty="0" smtClean="0">
              <a:solidFill>
                <a:srgbClr val="008000"/>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491–492)</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32032"/>
            <a:ext cx="8229600" cy="4525963"/>
          </a:xfrm>
        </p:spPr>
        <p:txBody>
          <a:bodyPr>
            <a:normAutofit/>
          </a:bodyPr>
          <a:lstStyle/>
          <a:p>
            <a:r>
              <a:rPr lang="en-US" sz="2400" dirty="0" smtClean="0">
                <a:latin typeface="Arial" pitchFamily="34" charset="0"/>
                <a:cs typeface="Arial" pitchFamily="34" charset="0"/>
              </a:rPr>
              <a:t>The Church works to transform our world into a loving community where people respect one another.</a:t>
            </a:r>
          </a:p>
          <a:p>
            <a:r>
              <a:rPr lang="en-US" sz="2400" dirty="0" smtClean="0">
                <a:latin typeface="Arial" pitchFamily="34" charset="0"/>
                <a:cs typeface="Arial" pitchFamily="34" charset="0"/>
              </a:rPr>
              <a:t>People need their basic needs met, but they also need respect, freedom, and life-giving relationships with others.</a:t>
            </a:r>
          </a:p>
          <a:p>
            <a:r>
              <a:rPr lang="en-US" sz="2400" dirty="0" smtClean="0">
                <a:latin typeface="Arial" pitchFamily="34" charset="0"/>
                <a:cs typeface="Arial" pitchFamily="34" charset="0"/>
              </a:rPr>
              <a:t>We can make a difference today and in the future by responding to others’ pain with compassion.</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944358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2823</TotalTime>
  <Words>915</Words>
  <Application>Microsoft Office PowerPoint</Application>
  <PresentationFormat>On-screen Show (4:3)</PresentationFormat>
  <Paragraphs>82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TimesNewRomanPSMT</vt:lpstr>
      <vt:lpstr>CorpPowerpoint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178</cp:revision>
  <dcterms:created xsi:type="dcterms:W3CDTF">2012-11-07T17:11:11Z</dcterms:created>
  <dcterms:modified xsi:type="dcterms:W3CDTF">2015-05-19T18:29:47Z</dcterms:modified>
</cp:coreProperties>
</file>