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3" r:id="rId1"/>
  </p:sldMasterIdLst>
  <p:notesMasterIdLst>
    <p:notesMasterId r:id="rId16"/>
  </p:notesMasterIdLst>
  <p:sldIdLst>
    <p:sldId id="310" r:id="rId2"/>
    <p:sldId id="327" r:id="rId3"/>
    <p:sldId id="317" r:id="rId4"/>
    <p:sldId id="314" r:id="rId5"/>
    <p:sldId id="318" r:id="rId6"/>
    <p:sldId id="315" r:id="rId7"/>
    <p:sldId id="316" r:id="rId8"/>
    <p:sldId id="328" r:id="rId9"/>
    <p:sldId id="320" r:id="rId10"/>
    <p:sldId id="325" r:id="rId11"/>
    <p:sldId id="321" r:id="rId12"/>
    <p:sldId id="322" r:id="rId13"/>
    <p:sldId id="326" r:id="rId14"/>
    <p:sldId id="323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 Karr" initials="JK" lastIdx="4" clrIdx="0"/>
  <p:cmAuthor id="1" name="Susanna Seibert" initials="SS" lastIdx="5" clrIdx="1"/>
  <p:cmAuthor id="2" name="Brooke Saron" initials="BS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598"/>
    <a:srgbClr val="C30027"/>
    <a:srgbClr val="178D34"/>
    <a:srgbClr val="A6A6A6"/>
    <a:srgbClr val="FF6600"/>
    <a:srgbClr val="9D2892"/>
    <a:srgbClr val="1C539C"/>
    <a:srgbClr val="006AFF"/>
    <a:srgbClr val="0000FF"/>
    <a:srgbClr val="353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5" autoAdjust="0"/>
    <p:restoredTop sz="86425" autoAdjust="0"/>
  </p:normalViewPr>
  <p:slideViewPr>
    <p:cSldViewPr snapToGrid="0" snapToObjects="1">
      <p:cViewPr varScale="1">
        <p:scale>
          <a:sx n="145" d="100"/>
          <a:sy n="145" d="100"/>
        </p:scale>
        <p:origin x="-12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DC5929-8357-4C99-A218-FA02D61B50BC}" type="datetimeFigureOut">
              <a:rPr lang="en-US"/>
              <a:pPr>
                <a:defRPr/>
              </a:pPr>
              <a:t>4/21/15</a:t>
            </a:fld>
            <a:endParaRPr lang="en-US" dirty="0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3835CB9-1183-4972-9987-AD6871187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49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1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1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9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06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7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83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4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8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738428F-13A6-461E-ACE3-3651423F24A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52185CE-A228-4E7E-803F-2499737AE5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126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5" y="0"/>
            <a:ext cx="94297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" y="4732998"/>
            <a:ext cx="1652629" cy="197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8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320"/>
            <a:ext cx="9143999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>
                <a:solidFill>
                  <a:srgbClr val="C30027"/>
                </a:solidFill>
                <a:latin typeface="Arial"/>
                <a:cs typeface="Arial"/>
              </a:rPr>
              <a:t>“Writing the Gospels” 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205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208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8542" y="2834257"/>
            <a:ext cx="4948258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Each of these Gospels is </a:t>
            </a:r>
            <a:r>
              <a:rPr lang="en-US" sz="2200" dirty="0" smtClean="0">
                <a:latin typeface="Arial"/>
                <a:cs typeface="Arial"/>
              </a:rPr>
              <a:t>slightly different </a:t>
            </a:r>
            <a:r>
              <a:rPr lang="en-US" sz="2200" dirty="0">
                <a:latin typeface="Arial"/>
                <a:cs typeface="Arial"/>
              </a:rPr>
              <a:t>because </a:t>
            </a:r>
            <a:r>
              <a:rPr lang="en-US" sz="2200" dirty="0" smtClean="0">
                <a:latin typeface="Arial"/>
                <a:cs typeface="Arial"/>
              </a:rPr>
              <a:t>the </a:t>
            </a:r>
            <a:r>
              <a:rPr lang="en-US" sz="2200" dirty="0">
                <a:latin typeface="Arial"/>
                <a:cs typeface="Arial"/>
              </a:rPr>
              <a:t>sources </a:t>
            </a:r>
            <a:r>
              <a:rPr lang="en-US" sz="2200" dirty="0" smtClean="0">
                <a:latin typeface="Arial"/>
                <a:cs typeface="Arial"/>
              </a:rPr>
              <a:t>and readers </a:t>
            </a:r>
            <a:r>
              <a:rPr lang="en-US" sz="2200" dirty="0">
                <a:latin typeface="Arial"/>
                <a:cs typeface="Arial"/>
              </a:rPr>
              <a:t>of each were different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 lvl="0"/>
            <a:endParaRPr lang="en-US" sz="2200" dirty="0" smtClean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John’s Gospel was written after the others and has a different focus and structure.</a:t>
            </a:r>
            <a:endParaRPr lang="en-US" sz="2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33" y="5251749"/>
            <a:ext cx="14431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sorsillo/www.istockphoto.com</a:t>
            </a:r>
          </a:p>
        </p:txBody>
      </p:sp>
      <p:pic>
        <p:nvPicPr>
          <p:cNvPr id="6" name="Picture 5" descr="S10-iStock_000005303794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3" y="1744123"/>
            <a:ext cx="2350498" cy="35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0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863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>
                <a:solidFill>
                  <a:srgbClr val="C30027"/>
                </a:solidFill>
                <a:latin typeface="Arial"/>
                <a:cs typeface="Arial"/>
              </a:rPr>
              <a:t>“Writing the Gospels” 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205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208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472"/>
            <a:ext cx="8229600" cy="3775291"/>
          </a:xfrm>
        </p:spPr>
        <p:txBody>
          <a:bodyPr>
            <a:normAutofit/>
          </a:bodyPr>
          <a:lstStyle/>
          <a:p>
            <a:pPr marL="457200" lvl="6" indent="-457200">
              <a:buNone/>
            </a:pPr>
            <a:r>
              <a:rPr lang="en-US" sz="2800" dirty="0" smtClean="0">
                <a:solidFill>
                  <a:srgbClr val="C30027"/>
                </a:solidFill>
                <a:latin typeface="Arial"/>
                <a:cs typeface="Arial"/>
              </a:rPr>
              <a:t>Activity</a:t>
            </a:r>
          </a:p>
          <a:p>
            <a:pPr marL="457200" lvl="6" indent="-457200">
              <a:buNone/>
            </a:pPr>
            <a:r>
              <a:rPr lang="en-US" sz="2400" dirty="0" smtClean="0">
                <a:latin typeface="Arial"/>
                <a:cs typeface="Arial"/>
              </a:rPr>
              <a:t>Read </a:t>
            </a:r>
            <a:r>
              <a:rPr lang="en-US" sz="2400" dirty="0">
                <a:latin typeface="Arial"/>
                <a:cs typeface="Arial"/>
              </a:rPr>
              <a:t>John </a:t>
            </a:r>
            <a:r>
              <a:rPr lang="en-US" sz="2400" dirty="0" smtClean="0">
                <a:latin typeface="Arial"/>
                <a:cs typeface="Arial"/>
              </a:rPr>
              <a:t>20:24–29.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How </a:t>
            </a:r>
            <a:r>
              <a:rPr lang="en-US" sz="2400" dirty="0">
                <a:latin typeface="Arial"/>
                <a:cs typeface="Arial"/>
              </a:rPr>
              <a:t>do the </a:t>
            </a:r>
            <a:r>
              <a:rPr lang="en-US" sz="2400" dirty="0" smtClean="0">
                <a:latin typeface="Arial"/>
                <a:cs typeface="Arial"/>
              </a:rPr>
              <a:t>Gospels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 smtClean="0">
                <a:latin typeface="Arial"/>
                <a:cs typeface="Arial"/>
              </a:rPr>
              <a:t>	portray different images</a:t>
            </a:r>
          </a:p>
          <a:p>
            <a:pPr marL="0" indent="0">
              <a:buNone/>
              <a:tabLst>
                <a:tab pos="344488" algn="l"/>
              </a:tabLst>
            </a:pPr>
            <a:r>
              <a:rPr lang="en-US" sz="2400" dirty="0" smtClean="0">
                <a:latin typeface="Arial"/>
                <a:cs typeface="Arial"/>
              </a:rPr>
              <a:t>	of </a:t>
            </a:r>
            <a:r>
              <a:rPr lang="en-US" sz="2400" dirty="0">
                <a:latin typeface="Arial"/>
                <a:cs typeface="Arial"/>
              </a:rPr>
              <a:t>Jesus</a:t>
            </a:r>
            <a:r>
              <a:rPr lang="en-US" sz="2400" dirty="0" smtClean="0">
                <a:latin typeface="Arial"/>
                <a:cs typeface="Arial"/>
              </a:rPr>
              <a:t>?</a:t>
            </a: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lvl="0"/>
            <a:r>
              <a:rPr lang="en-US" sz="2400" dirty="0" smtClean="0">
                <a:latin typeface="Arial"/>
                <a:cs typeface="Arial"/>
              </a:rPr>
              <a:t>What </a:t>
            </a:r>
            <a:r>
              <a:rPr lang="en-US" sz="2400" dirty="0">
                <a:latin typeface="Arial"/>
                <a:cs typeface="Arial"/>
              </a:rPr>
              <a:t>questions might you have for Jesus if he appeared in the classroom today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05183" y="4145541"/>
            <a:ext cx="1762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©RobertChurchill/www.istockphoto.com</a:t>
            </a:r>
          </a:p>
        </p:txBody>
      </p:sp>
      <p:pic>
        <p:nvPicPr>
          <p:cNvPr id="6" name="Picture 5" descr="S11-iStock_000034531848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23" y="1341636"/>
            <a:ext cx="4211281" cy="28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9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4862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>
                <a:solidFill>
                  <a:srgbClr val="0A5598"/>
                </a:solidFill>
                <a:latin typeface="Arial"/>
                <a:cs typeface="Arial"/>
              </a:rPr>
              <a:t>“Getting to Know Christ”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208–211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3833" y="5397116"/>
            <a:ext cx="20968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©monkeybusinessimages/www.istockphoto.com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816" y="3248261"/>
            <a:ext cx="4802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The Gospel writers’ different audiences and purposes help explain what each author includes and emphasizes.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9244" y="1824058"/>
            <a:ext cx="4979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/>
                <a:cs typeface="Arial"/>
              </a:rPr>
              <a:t>Pursuit </a:t>
            </a:r>
            <a:r>
              <a:rPr lang="en-US" sz="2200" dirty="0">
                <a:latin typeface="Arial"/>
                <a:cs typeface="Arial"/>
              </a:rPr>
              <a:t>of a deeper understanding of Jesus through the Gospels will lead to happiness and discipleship.</a:t>
            </a:r>
          </a:p>
        </p:txBody>
      </p:sp>
      <p:pic>
        <p:nvPicPr>
          <p:cNvPr id="6" name="Picture 5" descr="S12-iStock_000014043506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" y="1600200"/>
            <a:ext cx="2548242" cy="38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9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236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>
                <a:solidFill>
                  <a:srgbClr val="0A5598"/>
                </a:solidFill>
                <a:latin typeface="Arial"/>
                <a:cs typeface="Arial"/>
              </a:rPr>
              <a:t>“Getting to Know Christ” </a:t>
            </a:r>
            <a:br>
              <a:rPr lang="en-US" sz="4200" b="1" dirty="0">
                <a:solidFill>
                  <a:srgbClr val="0A5598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208–211</a:t>
            </a:r>
            <a: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br>
              <a:rPr lang="en-US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705" y="1817039"/>
            <a:ext cx="508906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Careful, intentional reading of the Gospel stories, along with study helps found in many Bibles, </a:t>
            </a:r>
            <a:r>
              <a:rPr lang="en-US" sz="2200" dirty="0" smtClean="0">
                <a:latin typeface="Arial"/>
                <a:cs typeface="Arial"/>
              </a:rPr>
              <a:t>helps </a:t>
            </a:r>
            <a:r>
              <a:rPr lang="en-US" sz="2200" dirty="0">
                <a:latin typeface="Arial"/>
                <a:cs typeface="Arial"/>
              </a:rPr>
              <a:t>clarify complexities often found in </a:t>
            </a:r>
            <a:r>
              <a:rPr lang="en-US" sz="2200" dirty="0" smtClean="0">
                <a:latin typeface="Arial"/>
                <a:cs typeface="Arial"/>
              </a:rPr>
              <a:t>Scripture</a:t>
            </a:r>
            <a:r>
              <a:rPr lang="en-US" sz="2200" dirty="0">
                <a:latin typeface="Arial"/>
                <a:cs typeface="Arial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839" y="3951807"/>
            <a:ext cx="5089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200" dirty="0">
                <a:latin typeface="Arial"/>
                <a:cs typeface="Arial"/>
              </a:rPr>
              <a:t>Reading the Gospels can change the lives of those who read them and want to be disciples.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5627" y="4779139"/>
            <a:ext cx="16627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DawidKasza/www.istockphoto.com</a:t>
            </a:r>
          </a:p>
        </p:txBody>
      </p:sp>
      <p:pic>
        <p:nvPicPr>
          <p:cNvPr id="3" name="Picture 2" descr="S13-iStock_000029648630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719" y="1927227"/>
            <a:ext cx="2880637" cy="28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7760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4700" b="1" dirty="0">
                <a:solidFill>
                  <a:srgbClr val="0A5598"/>
                </a:solidFill>
                <a:latin typeface="Arial"/>
                <a:cs typeface="Arial"/>
              </a:rPr>
              <a:t>“Getting to Know Christ” </a:t>
            </a:r>
            <a:r>
              <a:rPr lang="en-US" b="1" dirty="0">
                <a:solidFill>
                  <a:srgbClr val="0A5598"/>
                </a:solidFill>
                <a:latin typeface="Arial"/>
                <a:cs typeface="Arial"/>
              </a:rPr>
              <a:t/>
            </a:r>
            <a:br>
              <a:rPr lang="en-US" b="1" dirty="0">
                <a:solidFill>
                  <a:srgbClr val="0A5598"/>
                </a:solidFill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208–211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b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808" y="1627032"/>
            <a:ext cx="8229600" cy="4525963"/>
          </a:xfrm>
        </p:spPr>
        <p:txBody>
          <a:bodyPr>
            <a:normAutofit/>
          </a:bodyPr>
          <a:lstStyle/>
          <a:p>
            <a:pPr marL="342900" lvl="6" indent="-342900">
              <a:buNone/>
            </a:pPr>
            <a:r>
              <a:rPr lang="en-US" sz="2800" dirty="0" smtClean="0">
                <a:solidFill>
                  <a:srgbClr val="0A5598"/>
                </a:solidFill>
                <a:latin typeface="Arial"/>
                <a:cs typeface="Arial"/>
              </a:rPr>
              <a:t>	Activity</a:t>
            </a:r>
          </a:p>
          <a:p>
            <a:pPr marL="342900" lvl="6" indent="-342900">
              <a:buNone/>
            </a:pPr>
            <a:r>
              <a:rPr lang="en-US" sz="2800" dirty="0" smtClean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Write the following questions on bookmarks for your Bible, decorate the bookmarks, and think about these questions each time you read a Bible passage:</a:t>
            </a:r>
          </a:p>
          <a:p>
            <a:pPr marL="342900" lvl="6" indent="-342900">
              <a:buNone/>
            </a:pPr>
            <a:r>
              <a:rPr lang="en-US" sz="2400" dirty="0" smtClean="0">
                <a:latin typeface="Arial"/>
                <a:cs typeface="Arial"/>
              </a:rPr>
              <a:t> 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Arial"/>
                <a:cs typeface="Arial"/>
              </a:rPr>
              <a:t>How </a:t>
            </a:r>
            <a:r>
              <a:rPr lang="en-US" sz="2400" dirty="0">
                <a:latin typeface="Arial"/>
                <a:cs typeface="Arial"/>
              </a:rPr>
              <a:t>can I see myself in this story</a:t>
            </a:r>
            <a:r>
              <a:rPr lang="en-US" sz="2400" dirty="0" smtClean="0">
                <a:latin typeface="Arial"/>
                <a:cs typeface="Arial"/>
              </a:rPr>
              <a:t>?</a:t>
            </a:r>
            <a:endParaRPr lang="en-US" sz="2400" dirty="0">
              <a:latin typeface="Arial"/>
              <a:cs typeface="Aria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What is God saying to me in its words?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How can I apply this message to my life?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6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3314" y="619496"/>
            <a:ext cx="7513867" cy="1197594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A55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Testament</a:t>
            </a:r>
            <a:r>
              <a:rPr lang="en-US" sz="6600" b="1" dirty="0" smtClean="0">
                <a:solidFill>
                  <a:srgbClr val="314B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5506" y="1386838"/>
            <a:ext cx="4865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8000" b="1" dirty="0" smtClean="0">
                <a:solidFill>
                  <a:srgbClr val="C300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endParaRPr lang="en-US" sz="8000" b="1" dirty="0">
              <a:solidFill>
                <a:srgbClr val="C3002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8051" y="3935752"/>
            <a:ext cx="7342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178D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19</a:t>
            </a:r>
          </a:p>
          <a:p>
            <a:pPr algn="ctr"/>
            <a:r>
              <a:rPr lang="en-US" sz="3600" dirty="0">
                <a:solidFill>
                  <a:srgbClr val="178D34"/>
                </a:solidFill>
                <a:latin typeface="Arial"/>
                <a:cs typeface="Arial"/>
              </a:rPr>
              <a:t>The </a:t>
            </a:r>
            <a:r>
              <a:rPr lang="en-US" sz="3600" dirty="0" smtClean="0">
                <a:solidFill>
                  <a:srgbClr val="178D34"/>
                </a:solidFill>
                <a:latin typeface="Arial"/>
                <a:cs typeface="Arial"/>
              </a:rPr>
              <a:t>Bible: The Gospels</a:t>
            </a:r>
            <a:endParaRPr lang="en-US" sz="3600" dirty="0">
              <a:solidFill>
                <a:srgbClr val="178D34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8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b="1" dirty="0" smtClean="0">
                <a:latin typeface="Arial" pitchFamily="34" charset="0"/>
                <a:cs typeface="Arial" pitchFamily="34" charset="0"/>
              </a:rPr>
              <a:t>Chapter Summary</a:t>
            </a:r>
            <a:br>
              <a:rPr lang="en-US" sz="42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The Bible: The Gospels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5691" cy="4525963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The Church’s mission is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to spread the Good News as discovered in the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Gospels. </a:t>
            </a:r>
          </a:p>
          <a:p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Gospels share the Good News of Jesus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Christ. </a:t>
            </a:r>
          </a:p>
          <a:p>
            <a:pPr marL="0" indent="0">
              <a:buNone/>
            </a:pPr>
            <a:endParaRPr lang="en-US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500" dirty="0" smtClean="0">
                <a:latin typeface="Arial" pitchFamily="34" charset="0"/>
                <a:cs typeface="Arial" pitchFamily="34" charset="0"/>
              </a:rPr>
              <a:t>This chapter will cover how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the Gospels came to be, the unique messages found within each, and how getting to know Jesus more closely enriches all who serve as disciples.</a:t>
            </a:r>
          </a:p>
          <a:p>
            <a:pPr marL="0" indent="0">
              <a:buNone/>
            </a:pPr>
            <a:r>
              <a:rPr lang="en-US" sz="2500" dirty="0"/>
              <a:t> 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84698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803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/>
                <a:cs typeface="Arial"/>
              </a:rPr>
              <a:t>Introduction</a:t>
            </a:r>
            <a:r>
              <a:rPr lang="en-US" sz="4200" b="1" dirty="0" smtClean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sz="4200" b="1" dirty="0" smtClean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Handbook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, pages 202–203) </a:t>
            </a:r>
            <a:endParaRPr lang="en-US" sz="1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3624" y="2223231"/>
            <a:ext cx="4758145" cy="282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/>
                <a:cs typeface="Arial"/>
              </a:rPr>
              <a:t>Through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dirty="0" smtClean="0">
                <a:latin typeface="Arial"/>
                <a:cs typeface="Arial"/>
              </a:rPr>
              <a:t>Gospels </a:t>
            </a:r>
            <a:r>
              <a:rPr lang="en-US" sz="2400" dirty="0">
                <a:latin typeface="Arial"/>
                <a:cs typeface="Arial"/>
              </a:rPr>
              <a:t>Jesus calls us to know him, serve </a:t>
            </a:r>
            <a:r>
              <a:rPr lang="en-US" sz="2400" dirty="0" smtClean="0">
                <a:latin typeface="Arial"/>
                <a:cs typeface="Arial"/>
              </a:rPr>
              <a:t>him, </a:t>
            </a:r>
            <a:r>
              <a:rPr lang="en-US" sz="2400" dirty="0">
                <a:latin typeface="Arial"/>
                <a:cs typeface="Arial"/>
              </a:rPr>
              <a:t>and share in God’s love. </a:t>
            </a:r>
            <a:endParaRPr lang="en-US" sz="2400" dirty="0" smtClean="0">
              <a:latin typeface="Arial"/>
              <a:cs typeface="Arial"/>
            </a:endParaRPr>
          </a:p>
          <a:p>
            <a:pPr lvl="0"/>
            <a:r>
              <a:rPr lang="en-US" sz="2400" dirty="0">
                <a:latin typeface="Arial"/>
                <a:cs typeface="Arial"/>
              </a:rPr>
              <a:t>The Gospels contain sacred stories through which we meet Jesus, our Lord and Savior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 descr="S4-shutterstock_13180023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4" y="1971077"/>
            <a:ext cx="3241179" cy="32411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884" y="5212256"/>
            <a:ext cx="149305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</a:t>
            </a:r>
            <a:r>
              <a:rPr lang="en-US" sz="700" dirty="0" err="1">
                <a:solidFill>
                  <a:srgbClr val="A6A6A6"/>
                </a:solidFill>
                <a:latin typeface="Arial"/>
                <a:ea typeface="Calibri"/>
                <a:cs typeface="Arial"/>
              </a:rPr>
              <a:t>Genotar</a:t>
            </a:r>
            <a:r>
              <a:rPr lang="en-US" sz="700" dirty="0">
                <a:solidFill>
                  <a:srgbClr val="A6A6A6"/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rgbClr val="A6A6A6"/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rgbClr val="A6A6A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4398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0A5598"/>
                </a:solidFill>
                <a:latin typeface="Arial"/>
                <a:cs typeface="Arial"/>
              </a:rPr>
              <a:t>Introduction</a:t>
            </a:r>
            <a:r>
              <a:rPr lang="en-US" sz="4200" b="1" dirty="0" smtClean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sz="4200" b="1" dirty="0" smtClean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pages 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202–203) </a:t>
            </a:r>
            <a:endParaRPr lang="en-US" sz="1800" b="1" dirty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553" y="2005893"/>
            <a:ext cx="3894744" cy="1039172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/>
                <a:cs typeface="Arial"/>
              </a:rPr>
              <a:t>The Gospels are the inspired Word of God.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872552" y="3271498"/>
            <a:ext cx="3894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In the Gospels, Jesus shows </a:t>
            </a:r>
            <a:r>
              <a:rPr lang="en-US" dirty="0" smtClean="0">
                <a:latin typeface="Arial"/>
                <a:cs typeface="Arial"/>
              </a:rPr>
              <a:t>us </a:t>
            </a:r>
            <a:r>
              <a:rPr lang="en-US" dirty="0">
                <a:latin typeface="Arial"/>
                <a:cs typeface="Arial"/>
              </a:rPr>
              <a:t>that our lives have meaning and purpose.</a:t>
            </a:r>
          </a:p>
          <a:p>
            <a:r>
              <a:rPr lang="en-US" b="1" dirty="0">
                <a:latin typeface="Arial"/>
                <a:cs typeface="Arial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903205"/>
            <a:ext cx="149271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milosluz/www.istockphoto.com</a:t>
            </a:r>
          </a:p>
        </p:txBody>
      </p:sp>
      <p:pic>
        <p:nvPicPr>
          <p:cNvPr id="5" name="Picture 4" descr="S5-28869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786"/>
            <a:ext cx="4418255" cy="29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201" y="544008"/>
            <a:ext cx="3926364" cy="1143000"/>
          </a:xfrm>
        </p:spPr>
        <p:txBody>
          <a:bodyPr>
            <a:normAutofit/>
          </a:bodyPr>
          <a:lstStyle/>
          <a:p>
            <a:pPr algn="l"/>
            <a:r>
              <a:rPr lang="en-US" sz="4200" b="1" dirty="0">
                <a:solidFill>
                  <a:srgbClr val="0A5598"/>
                </a:solidFill>
                <a:latin typeface="Arial"/>
                <a:cs typeface="Arial"/>
              </a:rPr>
              <a:t>Introduction</a:t>
            </a:r>
            <a:r>
              <a:rPr lang="en-US" sz="4200" b="1" dirty="0">
                <a:solidFill>
                  <a:srgbClr val="3366FF"/>
                </a:solidFill>
                <a:latin typeface="Arial"/>
                <a:cs typeface="Arial"/>
              </a:rPr>
              <a:t/>
            </a:r>
            <a:br>
              <a:rPr lang="en-US" sz="4200" b="1" dirty="0">
                <a:solidFill>
                  <a:srgbClr val="3366FF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pages </a:t>
            </a:r>
            <a:r>
              <a:rPr lang="en-US" sz="1800" b="1" dirty="0" smtClean="0">
                <a:solidFill>
                  <a:srgbClr val="7F7F7F"/>
                </a:solidFill>
                <a:latin typeface="Arial"/>
                <a:cs typeface="Arial"/>
              </a:rPr>
              <a:t>202–203) </a:t>
            </a:r>
            <a:endParaRPr lang="en-US" sz="1800" b="1" dirty="0">
              <a:solidFill>
                <a:srgbClr val="7F7F7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0752" y="1938000"/>
            <a:ext cx="3523889" cy="3785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>
                <a:solidFill>
                  <a:srgbClr val="0A5598"/>
                </a:solidFill>
                <a:latin typeface="Arial"/>
                <a:cs typeface="Arial"/>
              </a:rPr>
              <a:t>Discussion Question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Where would you be in this picture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—c</a:t>
            </a:r>
            <a:r>
              <a:rPr lang="en-US" sz="2200" dirty="0" smtClean="0">
                <a:latin typeface="Arial"/>
                <a:cs typeface="Arial"/>
              </a:rPr>
              <a:t>lose to Jesus, wanting to know and follow him, or standing outside the circle, afraid to change your life?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6624" y="5274860"/>
            <a:ext cx="172354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HultonArchive/www.istockphoto.com</a:t>
            </a:r>
          </a:p>
        </p:txBody>
      </p:sp>
      <p:pic>
        <p:nvPicPr>
          <p:cNvPr id="3" name="Picture 2" descr="S6-477499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4" y="509821"/>
            <a:ext cx="3827981" cy="47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09"/>
            <a:ext cx="9144000" cy="14035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“</a:t>
            </a:r>
            <a:r>
              <a:rPr lang="en-US" sz="4200" b="1" dirty="0">
                <a:solidFill>
                  <a:srgbClr val="178D34"/>
                </a:solidFill>
                <a:latin typeface="Arial"/>
                <a:cs typeface="Arial"/>
              </a:rPr>
              <a:t>Jesus and the New </a:t>
            </a: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Testament</a:t>
            </a:r>
            <a:r>
              <a:rPr lang="en-US" sz="4200" b="1" dirty="0">
                <a:solidFill>
                  <a:srgbClr val="178D34"/>
                </a:solidFill>
                <a:latin typeface="Arial"/>
                <a:cs typeface="Arial"/>
              </a:rPr>
              <a:t>” </a:t>
            </a:r>
            <a: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203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204)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1752"/>
            <a:ext cx="8791834" cy="841579"/>
          </a:xfrm>
        </p:spPr>
        <p:txBody>
          <a:bodyPr>
            <a:normAutofit/>
          </a:bodyPr>
          <a:lstStyle/>
          <a:p>
            <a:pPr marL="284163" indent="0">
              <a:buNone/>
            </a:pPr>
            <a:r>
              <a:rPr lang="en-US" sz="2400" dirty="0" smtClean="0">
                <a:latin typeface="Arial"/>
                <a:cs typeface="Arial"/>
              </a:rPr>
              <a:t>With </a:t>
            </a:r>
            <a:r>
              <a:rPr lang="en-US" sz="2400" dirty="0">
                <a:latin typeface="Arial"/>
                <a:cs typeface="Arial"/>
              </a:rPr>
              <a:t>the guidance of the Holy Spirit, </a:t>
            </a:r>
            <a:r>
              <a:rPr lang="en-US" sz="2400" dirty="0" smtClean="0">
                <a:latin typeface="Arial"/>
                <a:cs typeface="Arial"/>
              </a:rPr>
              <a:t/>
            </a:r>
            <a:br>
              <a:rPr lang="en-US" sz="2400" dirty="0" smtClean="0">
                <a:latin typeface="Arial"/>
                <a:cs typeface="Arial"/>
              </a:rPr>
            </a:br>
            <a:r>
              <a:rPr lang="en-US" sz="2400" dirty="0" smtClean="0">
                <a:latin typeface="Arial"/>
                <a:cs typeface="Arial"/>
              </a:rPr>
              <a:t>Jesus</a:t>
            </a:r>
            <a:r>
              <a:rPr lang="en-US" sz="2400" dirty="0">
                <a:latin typeface="Arial"/>
                <a:cs typeface="Arial"/>
              </a:rPr>
              <a:t>’ followers teach us about him through their </a:t>
            </a:r>
            <a:r>
              <a:rPr lang="en-US" sz="2400" dirty="0" smtClean="0">
                <a:latin typeface="Arial"/>
                <a:cs typeface="Arial"/>
              </a:rPr>
              <a:t>stories.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4340" y="5349214"/>
            <a:ext cx="156966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AlexRaths/www.istockphoto.com</a:t>
            </a:r>
          </a:p>
        </p:txBody>
      </p:sp>
      <p:pic>
        <p:nvPicPr>
          <p:cNvPr id="5" name="Picture 4" descr="S7-iStock_000035345886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60" y="2763772"/>
            <a:ext cx="3599528" cy="25854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575" y="2892117"/>
            <a:ext cx="4454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Gospels are at the heart of the whole Bible, because Jesus is at their center</a:t>
            </a:r>
            <a:r>
              <a:rPr lang="en-US" dirty="0" smtClean="0">
                <a:latin typeface="Arial"/>
                <a:cs typeface="Arial"/>
              </a:rPr>
              <a:t>.</a:t>
            </a:r>
          </a:p>
          <a:p>
            <a:endParaRPr lang="en-US" i="1" dirty="0"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r>
              <a:rPr lang="en-US" i="1" dirty="0">
                <a:latin typeface="Arial"/>
                <a:cs typeface="Arial"/>
              </a:rPr>
              <a:t>Gospel</a:t>
            </a:r>
            <a:r>
              <a:rPr lang="en-US" dirty="0">
                <a:latin typeface="Arial"/>
                <a:cs typeface="Arial"/>
              </a:rPr>
              <a:t> means “good news.”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3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09"/>
            <a:ext cx="9144000" cy="140350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“</a:t>
            </a:r>
            <a:r>
              <a:rPr lang="en-US" sz="4200" b="1" dirty="0">
                <a:solidFill>
                  <a:srgbClr val="178D34"/>
                </a:solidFill>
                <a:latin typeface="Arial"/>
                <a:cs typeface="Arial"/>
              </a:rPr>
              <a:t>Jesus and the New </a:t>
            </a:r>
            <a:r>
              <a:rPr lang="en-US" sz="4200" b="1" dirty="0" smtClean="0">
                <a:solidFill>
                  <a:srgbClr val="178D34"/>
                </a:solidFill>
                <a:latin typeface="Arial"/>
                <a:cs typeface="Arial"/>
              </a:rPr>
              <a:t>Testament</a:t>
            </a:r>
            <a:r>
              <a:rPr lang="en-US" sz="4200" b="1" dirty="0">
                <a:solidFill>
                  <a:srgbClr val="178D34"/>
                </a:solidFill>
                <a:latin typeface="Arial"/>
                <a:cs typeface="Arial"/>
              </a:rPr>
              <a:t>” </a:t>
            </a:r>
            <a: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  <a:t/>
            </a:r>
            <a:br>
              <a:rPr lang="en-US" sz="4000" b="1" dirty="0" smtClean="0">
                <a:solidFill>
                  <a:srgbClr val="008000"/>
                </a:solidFill>
                <a:latin typeface="Arial"/>
                <a:cs typeface="Arial"/>
              </a:rPr>
            </a:b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18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203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204)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501817"/>
            <a:ext cx="8388298" cy="1530280"/>
          </a:xfrm>
        </p:spPr>
        <p:txBody>
          <a:bodyPr>
            <a:normAutofit/>
          </a:bodyPr>
          <a:lstStyle/>
          <a:p>
            <a:pPr lvl="0"/>
            <a:r>
              <a:rPr lang="en-US" sz="2200" dirty="0" smtClean="0">
                <a:latin typeface="Arial"/>
                <a:cs typeface="Arial"/>
              </a:rPr>
              <a:t>Matthew</a:t>
            </a:r>
            <a:r>
              <a:rPr lang="en-US" sz="2200" dirty="0">
                <a:latin typeface="Arial"/>
                <a:cs typeface="Arial"/>
              </a:rPr>
              <a:t>, Mark, Luke, and John, or their helpers, wrote </a:t>
            </a:r>
            <a:r>
              <a:rPr lang="en-US" sz="2200" dirty="0" smtClean="0">
                <a:latin typeface="Arial"/>
                <a:cs typeface="Arial"/>
              </a:rPr>
              <a:t/>
            </a:r>
            <a:br>
              <a:rPr lang="en-US" sz="2200" dirty="0" smtClean="0">
                <a:latin typeface="Arial"/>
                <a:cs typeface="Arial"/>
              </a:rPr>
            </a:br>
            <a:r>
              <a:rPr lang="en-US" sz="2200" dirty="0" smtClean="0">
                <a:latin typeface="Arial"/>
                <a:cs typeface="Arial"/>
              </a:rPr>
              <a:t>the Gospels</a:t>
            </a:r>
            <a:r>
              <a:rPr lang="en-US" sz="2200" dirty="0">
                <a:latin typeface="Arial"/>
                <a:cs typeface="Arial"/>
              </a:rPr>
              <a:t>. </a:t>
            </a:r>
          </a:p>
          <a:p>
            <a:pPr lvl="0"/>
            <a:r>
              <a:rPr lang="en-US" sz="2200" dirty="0">
                <a:latin typeface="Arial"/>
                <a:cs typeface="Arial"/>
              </a:rPr>
              <a:t>Theirs are the only reports of Jesus’ life that the Church accepts as inspired by the Holy Spirit.</a:t>
            </a:r>
          </a:p>
          <a:p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3188077" y="3583110"/>
            <a:ext cx="5498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dirty="0" smtClean="0">
                <a:solidFill>
                  <a:srgbClr val="178D34"/>
                </a:solidFill>
                <a:latin typeface="Arial"/>
                <a:cs typeface="Arial"/>
              </a:rPr>
              <a:t>Discussion Question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>
                <a:latin typeface="Arial"/>
                <a:cs typeface="Arial"/>
              </a:rPr>
              <a:t>What </a:t>
            </a:r>
            <a:r>
              <a:rPr lang="en-US" sz="2200" dirty="0">
                <a:latin typeface="Arial"/>
                <a:cs typeface="Arial"/>
              </a:rPr>
              <a:t>are ways </a:t>
            </a:r>
            <a:r>
              <a:rPr lang="en-US" sz="2200" dirty="0" smtClean="0">
                <a:latin typeface="Arial"/>
                <a:cs typeface="Arial"/>
              </a:rPr>
              <a:t>you </a:t>
            </a:r>
            <a:r>
              <a:rPr lang="en-US" sz="2200" dirty="0">
                <a:latin typeface="Arial"/>
                <a:cs typeface="Arial"/>
              </a:rPr>
              <a:t>can serve God and </a:t>
            </a:r>
            <a:r>
              <a:rPr lang="en-US" sz="2200" dirty="0" smtClean="0">
                <a:latin typeface="Arial"/>
                <a:cs typeface="Arial"/>
              </a:rPr>
              <a:t>others </a:t>
            </a:r>
            <a:r>
              <a:rPr lang="en-US" sz="2200" dirty="0">
                <a:latin typeface="Arial"/>
                <a:cs typeface="Arial"/>
              </a:rPr>
              <a:t>as the Gospels teach us to? </a:t>
            </a:r>
          </a:p>
        </p:txBody>
      </p:sp>
      <p:pic>
        <p:nvPicPr>
          <p:cNvPr id="11" name="Picture 10" descr="S8-shutterstock_1508554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4" y="3130486"/>
            <a:ext cx="2260659" cy="2260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7882" y="5391145"/>
            <a:ext cx="171072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©Serge 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Nivens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/</a:t>
            </a:r>
            <a:r>
              <a:rPr lang="en-US" sz="700" dirty="0" err="1">
                <a:solidFill>
                  <a:schemeClr val="bg1">
                    <a:lumMod val="65000"/>
                  </a:schemeClr>
                </a:solidFill>
                <a:latin typeface="Arial"/>
                <a:ea typeface="Calibri"/>
                <a:cs typeface="Arial"/>
              </a:rPr>
              <a:t>www.shutterstock.com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885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4621"/>
            <a:ext cx="9143999" cy="946955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n-US" sz="4700" b="1" dirty="0">
                <a:solidFill>
                  <a:srgbClr val="C30027"/>
                </a:solidFill>
                <a:latin typeface="Arial"/>
                <a:cs typeface="Arial"/>
              </a:rPr>
              <a:t>“Writing the Gospels” </a:t>
            </a:r>
            <a:r>
              <a:rPr lang="en-US" b="1" dirty="0" smtClean="0">
                <a:latin typeface="Arial"/>
                <a:cs typeface="Arial"/>
              </a:rPr>
              <a:t/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(Handbook, </a:t>
            </a:r>
            <a:r>
              <a:rPr lang="en-US" sz="2000" b="1" dirty="0">
                <a:solidFill>
                  <a:srgbClr val="7F7F7F"/>
                </a:solidFill>
                <a:latin typeface="Arial"/>
                <a:cs typeface="Arial"/>
              </a:rPr>
              <a:t>pages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205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–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208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)</a:t>
            </a:r>
            <a:r>
              <a:rPr lang="en-US" b="1" dirty="0">
                <a:latin typeface="Arial"/>
                <a:cs typeface="Arial"/>
              </a:rPr>
              <a:t/>
            </a:r>
            <a:br>
              <a:rPr lang="en-US" b="1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511" y="3039866"/>
            <a:ext cx="4688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The Gospels of Matthew, </a:t>
            </a:r>
            <a:r>
              <a:rPr lang="en-US" sz="2000" dirty="0" smtClean="0">
                <a:latin typeface="Arial"/>
                <a:cs typeface="Arial"/>
              </a:rPr>
              <a:t>Mark, </a:t>
            </a:r>
            <a:r>
              <a:rPr lang="en-US" sz="2000" dirty="0">
                <a:latin typeface="Arial"/>
                <a:cs typeface="Arial"/>
              </a:rPr>
              <a:t>and Luke record many of the same events in about the same order. They are called the synoptic Gospels; </a:t>
            </a:r>
            <a:r>
              <a:rPr lang="en-US" sz="2000" i="1" dirty="0">
                <a:latin typeface="Arial"/>
                <a:cs typeface="Arial"/>
              </a:rPr>
              <a:t>synoptic</a:t>
            </a:r>
            <a:r>
              <a:rPr lang="en-US" sz="2000" dirty="0">
                <a:latin typeface="Arial"/>
                <a:cs typeface="Arial"/>
              </a:rPr>
              <a:t> means </a:t>
            </a:r>
            <a:r>
              <a:rPr lang="en-US" sz="2000" dirty="0" smtClean="0">
                <a:latin typeface="Arial"/>
                <a:cs typeface="Arial"/>
              </a:rPr>
              <a:t/>
            </a:r>
            <a:br>
              <a:rPr lang="en-US" sz="2000" dirty="0" smtClean="0">
                <a:latin typeface="Arial"/>
                <a:cs typeface="Arial"/>
              </a:rPr>
            </a:br>
            <a:r>
              <a:rPr lang="en-US" sz="2000" dirty="0" smtClean="0">
                <a:latin typeface="Arial"/>
                <a:cs typeface="Arial"/>
              </a:rPr>
              <a:t>“</a:t>
            </a:r>
            <a:r>
              <a:rPr lang="en-US" sz="2000" dirty="0">
                <a:latin typeface="Arial"/>
                <a:cs typeface="Arial"/>
              </a:rPr>
              <a:t>seen together.”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950" y="1762366"/>
            <a:ext cx="4688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Each </a:t>
            </a:r>
            <a:r>
              <a:rPr lang="en-US" sz="2000" dirty="0">
                <a:latin typeface="Arial"/>
                <a:cs typeface="Arial"/>
              </a:rPr>
              <a:t>of the Gospel writers used </a:t>
            </a:r>
            <a:r>
              <a:rPr lang="en-US" sz="2000" dirty="0" smtClean="0">
                <a:latin typeface="Arial"/>
                <a:cs typeface="Arial"/>
              </a:rPr>
              <a:t>unique source </a:t>
            </a:r>
            <a:r>
              <a:rPr lang="en-US" sz="2000" dirty="0">
                <a:latin typeface="Arial"/>
                <a:cs typeface="Arial"/>
              </a:rPr>
              <a:t>material and wrote </a:t>
            </a:r>
            <a:r>
              <a:rPr lang="en-US" sz="2000" dirty="0" smtClean="0">
                <a:latin typeface="Arial"/>
                <a:cs typeface="Arial"/>
              </a:rPr>
              <a:t>for </a:t>
            </a:r>
            <a:r>
              <a:rPr lang="en-US" sz="2000" dirty="0">
                <a:latin typeface="Arial"/>
                <a:cs typeface="Arial"/>
              </a:rPr>
              <a:t>different audiences.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5527" y="5106907"/>
            <a:ext cx="15183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© alexkava/www.istockphoto.com</a:t>
            </a:r>
          </a:p>
        </p:txBody>
      </p:sp>
      <p:pic>
        <p:nvPicPr>
          <p:cNvPr id="3" name="Picture 2" descr="Hi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76" y="1762365"/>
            <a:ext cx="3397455" cy="339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7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Jeopard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$100 Question from H1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$100 Answer from H1&amp;quot;&quot;/&gt;&lt;property id=&quot;20307&quot; value=&quot;283&quot;/&gt;&lt;/object&gt;&lt;object type=&quot;3&quot; unique_id=&quot;10007&quot;&gt;&lt;property id=&quot;20148&quot; value=&quot;5&quot;/&gt;&lt;property id=&quot;20300&quot; value=&quot;Slide 4 - &amp;quot;$200 Question from H1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$200 Answer from H1&amp;quot;&quot;/&gt;&lt;property id=&quot;20307&quot; value=&quot;284&quot;/&gt;&lt;/object&gt;&lt;object type=&quot;3&quot; unique_id=&quot;10009&quot;&gt;&lt;property id=&quot;20148&quot; value=&quot;5&quot;/&gt;&lt;property id=&quot;20300&quot; value=&quot;Slide 6 - &amp;quot;$300 Question from H1&amp;quot;&quot;/&gt;&lt;property id=&quot;20307&quot; value=&quot;259&quot;/&gt;&lt;/object&gt;&lt;object type=&quot;3&quot; unique_id=&quot;10010&quot;&gt;&lt;property id=&quot;20148&quot; value=&quot;5&quot;/&gt;&lt;property id=&quot;20300&quot; value=&quot;Slide 7 - &amp;quot;$300 Answer from H1&amp;quot;&quot;/&gt;&lt;property id=&quot;20307&quot; value=&quot;285&quot;/&gt;&lt;/object&gt;&lt;object type=&quot;3&quot; unique_id=&quot;10011&quot;&gt;&lt;property id=&quot;20148&quot; value=&quot;5&quot;/&gt;&lt;property id=&quot;20300&quot; value=&quot;Slide 8 - &amp;quot;$400 Question from H1&amp;quot;&quot;/&gt;&lt;property id=&quot;20307&quot; value=&quot;260&quot;/&gt;&lt;/object&gt;&lt;object type=&quot;3&quot; unique_id=&quot;10012&quot;&gt;&lt;property id=&quot;20148&quot; value=&quot;5&quot;/&gt;&lt;property id=&quot;20300&quot; value=&quot;Slide 9 - &amp;quot;$400 Answer from H1&amp;quot;&quot;/&gt;&lt;property id=&quot;20307&quot; value=&quot;286&quot;/&gt;&lt;/object&gt;&lt;object type=&quot;3&quot; unique_id=&quot;10013&quot;&gt;&lt;property id=&quot;20148&quot; value=&quot;5&quot;/&gt;&lt;property id=&quot;20300&quot; value=&quot;Slide 10 - &amp;quot;$500 Question from H1&amp;quot;&quot;/&gt;&lt;property id=&quot;20307&quot; value=&quot;261&quot;/&gt;&lt;/object&gt;&lt;object type=&quot;3&quot; unique_id=&quot;10014&quot;&gt;&lt;property id=&quot;20148&quot; value=&quot;5&quot;/&gt;&lt;property id=&quot;20300&quot; value=&quot;Slide 11 - &amp;quot;$500 Answer from H1&amp;quot;&quot;/&gt;&lt;property id=&quot;20307&quot; value=&quot;287&quot;/&gt;&lt;/object&gt;&lt;object type=&quot;3&quot; unique_id=&quot;10015&quot;&gt;&lt;property id=&quot;20148&quot; value=&quot;5&quot;/&gt;&lt;property id=&quot;20300&quot; value=&quot;Slide 12 - &amp;quot;$100 Question from H2&amp;quot;&quot;/&gt;&lt;property id=&quot;20307&quot; value=&quot;262&quot;/&gt;&lt;/object&gt;&lt;object type=&quot;3&quot; unique_id=&quot;10016&quot;&gt;&lt;property id=&quot;20148&quot; value=&quot;5&quot;/&gt;&lt;property id=&quot;20300&quot; value=&quot;Slide 13 - &amp;quot;$100 Answer from H2&amp;quot;&quot;/&gt;&lt;property id=&quot;20307&quot; value=&quot;288&quot;/&gt;&lt;/object&gt;&lt;object type=&quot;3&quot; unique_id=&quot;10017&quot;&gt;&lt;property id=&quot;20148&quot; value=&quot;5&quot;/&gt;&lt;property id=&quot;20300&quot; value=&quot;Slide 14 - &amp;quot;$200 Question from H2&amp;quot;&quot;/&gt;&lt;property id=&quot;20307&quot; value=&quot;263&quot;/&gt;&lt;/object&gt;&lt;object type=&quot;3&quot; unique_id=&quot;10018&quot;&gt;&lt;property id=&quot;20148&quot; value=&quot;5&quot;/&gt;&lt;property id=&quot;20300&quot; value=&quot;Slide 15 - &amp;quot;$200 Answer from H2&amp;quot;&quot;/&gt;&lt;property id=&quot;20307&quot; value=&quot;289&quot;/&gt;&lt;/object&gt;&lt;object type=&quot;3&quot; unique_id=&quot;10019&quot;&gt;&lt;property id=&quot;20148&quot; value=&quot;5&quot;/&gt;&lt;property id=&quot;20300&quot; value=&quot;Slide 16 - &amp;quot;$300 Question from H2&amp;quot;&quot;/&gt;&lt;property id=&quot;20307&quot; value=&quot;264&quot;/&gt;&lt;/object&gt;&lt;object type=&quot;3&quot; unique_id=&quot;10020&quot;&gt;&lt;property id=&quot;20148&quot; value=&quot;5&quot;/&gt;&lt;property id=&quot;20300&quot; value=&quot;Slide 17 - &amp;quot;$300 Answer from H2&amp;quot;&quot;/&gt;&lt;property id=&quot;20307&quot; value=&quot;290&quot;/&gt;&lt;/object&gt;&lt;object type=&quot;3&quot; unique_id=&quot;10021&quot;&gt;&lt;property id=&quot;20148&quot; value=&quot;5&quot;/&gt;&lt;property id=&quot;20300&quot; value=&quot;Slide 18 - &amp;quot;$400 Question from H2&amp;quot;&quot;/&gt;&lt;property id=&quot;20307&quot; value=&quot;265&quot;/&gt;&lt;/object&gt;&lt;object type=&quot;3&quot; unique_id=&quot;10022&quot;&gt;&lt;property id=&quot;20148&quot; value=&quot;5&quot;/&gt;&lt;property id=&quot;20300&quot; value=&quot;Slide 19 - &amp;quot;$400 Answer from H2&amp;quot;&quot;/&gt;&lt;property id=&quot;20307&quot; value=&quot;291&quot;/&gt;&lt;/object&gt;&lt;object type=&quot;3&quot; unique_id=&quot;10023&quot;&gt;&lt;property id=&quot;20148&quot; value=&quot;5&quot;/&gt;&lt;property id=&quot;20300&quot; value=&quot;Slide 20 - &amp;quot;$500 Question from H2&amp;quot;&quot;/&gt;&lt;property id=&quot;20307&quot; value=&quot;266&quot;/&gt;&lt;/object&gt;&lt;object type=&quot;3&quot; unique_id=&quot;10024&quot;&gt;&lt;property id=&quot;20148&quot; value=&quot;5&quot;/&gt;&lt;property id=&quot;20300&quot; value=&quot;Slide 21 - &amp;quot;$500 Answer from H2&amp;quot;&quot;/&gt;&lt;property id=&quot;20307&quot; value=&quot;292&quot;/&gt;&lt;/object&gt;&lt;object type=&quot;3&quot; unique_id=&quot;10025&quot;&gt;&lt;property id=&quot;20148&quot; value=&quot;5&quot;/&gt;&lt;property id=&quot;20300&quot; value=&quot;Slide 22 - &amp;quot;$100 Question from H3&amp;quot;&quot;/&gt;&lt;property id=&quot;20307&quot; value=&quot;267&quot;/&gt;&lt;/object&gt;&lt;object type=&quot;3&quot; unique_id=&quot;10026&quot;&gt;&lt;property id=&quot;20148&quot; value=&quot;5&quot;/&gt;&lt;property id=&quot;20300&quot; value=&quot;Slide 23 - &amp;quot;$100 Answer from H3&amp;quot;&quot;/&gt;&lt;property id=&quot;20307&quot; value=&quot;293&quot;/&gt;&lt;/object&gt;&lt;object type=&quot;3&quot; unique_id=&quot;10027&quot;&gt;&lt;property id=&quot;20148&quot; value=&quot;5&quot;/&gt;&lt;property id=&quot;20300&quot; value=&quot;Slide 24 - &amp;quot;$200 Question from H3&amp;quot;&quot;/&gt;&lt;property id=&quot;20307&quot; value=&quot;268&quot;/&gt;&lt;/object&gt;&lt;object type=&quot;3&quot; unique_id=&quot;10028&quot;&gt;&lt;property id=&quot;20148&quot; value=&quot;5&quot;/&gt;&lt;property id=&quot;20300&quot; value=&quot;Slide 25 - &amp;quot;$200 Answer from H3&amp;quot;&quot;/&gt;&lt;property id=&quot;20307&quot; value=&quot;294&quot;/&gt;&lt;/object&gt;&lt;object type=&quot;3&quot; unique_id=&quot;10029&quot;&gt;&lt;property id=&quot;20148&quot; value=&quot;5&quot;/&gt;&lt;property id=&quot;20300&quot; value=&quot;Slide 26 - &amp;quot;$300 Question from H3&amp;quot;&quot;/&gt;&lt;property id=&quot;20307&quot; value=&quot;269&quot;/&gt;&lt;/object&gt;&lt;object type=&quot;3&quot; unique_id=&quot;10030&quot;&gt;&lt;property id=&quot;20148&quot; value=&quot;5&quot;/&gt;&lt;property id=&quot;20300&quot; value=&quot;Slide 27 - &amp;quot;$300 Answer from H3&amp;quot;&quot;/&gt;&lt;property id=&quot;20307&quot; value=&quot;295&quot;/&gt;&lt;/object&gt;&lt;object type=&quot;3&quot; unique_id=&quot;10031&quot;&gt;&lt;property id=&quot;20148&quot; value=&quot;5&quot;/&gt;&lt;property id=&quot;20300&quot; value=&quot;Slide 28 - &amp;quot;$400 Question from H3&amp;quot;&quot;/&gt;&lt;property id=&quot;20307&quot; value=&quot;270&quot;/&gt;&lt;/object&gt;&lt;object type=&quot;3&quot; unique_id=&quot;10032&quot;&gt;&lt;property id=&quot;20148&quot; value=&quot;5&quot;/&gt;&lt;property id=&quot;20300&quot; value=&quot;Slide 29 - &amp;quot;$400 Answer from H3&amp;quot;&quot;/&gt;&lt;property id=&quot;20307&quot; value=&quot;296&quot;/&gt;&lt;/object&gt;&lt;object type=&quot;3&quot; unique_id=&quot;10033&quot;&gt;&lt;property id=&quot;20148&quot; value=&quot;5&quot;/&gt;&lt;property id=&quot;20300&quot; value=&quot;Slide 30 - &amp;quot;$500 Question from H3&amp;quot;&quot;/&gt;&lt;property id=&quot;20307&quot; value=&quot;271&quot;/&gt;&lt;/object&gt;&lt;object type=&quot;3&quot; unique_id=&quot;10034&quot;&gt;&lt;property id=&quot;20148&quot; value=&quot;5&quot;/&gt;&lt;property id=&quot;20300&quot; value=&quot;Slide 31 - &amp;quot;$500 Answer from H3&amp;quot;&quot;/&gt;&lt;property id=&quot;20307&quot; value=&quot;297&quot;/&gt;&lt;/object&gt;&lt;object type=&quot;3&quot; unique_id=&quot;10035&quot;&gt;&lt;property id=&quot;20148&quot; value=&quot;5&quot;/&gt;&lt;property id=&quot;20300&quot; value=&quot;Slide 32 - &amp;quot;$100 Question from H4&amp;quot;&quot;/&gt;&lt;property id=&quot;20307&quot; value=&quot;272&quot;/&gt;&lt;/object&gt;&lt;object type=&quot;3&quot; unique_id=&quot;10036&quot;&gt;&lt;property id=&quot;20148&quot; value=&quot;5&quot;/&gt;&lt;property id=&quot;20300&quot; value=&quot;Slide 33 - &amp;quot;$100 Answer from H4&amp;quot;&quot;/&gt;&lt;property id=&quot;20307&quot; value=&quot;298&quot;/&gt;&lt;/object&gt;&lt;object type=&quot;3&quot; unique_id=&quot;10037&quot;&gt;&lt;property id=&quot;20148&quot; value=&quot;5&quot;/&gt;&lt;property id=&quot;20300&quot; value=&quot;Slide 34 - &amp;quot;$200 Question from H4&amp;quot;&quot;/&gt;&lt;property id=&quot;20307&quot; value=&quot;273&quot;/&gt;&lt;/object&gt;&lt;object type=&quot;3&quot; unique_id=&quot;10038&quot;&gt;&lt;property id=&quot;20148&quot; value=&quot;5&quot;/&gt;&lt;property id=&quot;20300&quot; value=&quot;Slide 35 - &amp;quot;$200 Answer from H4&amp;quot;&quot;/&gt;&lt;property id=&quot;20307&quot; value=&quot;300&quot;/&gt;&lt;/object&gt;&lt;object type=&quot;3&quot; unique_id=&quot;10039&quot;&gt;&lt;property id=&quot;20148&quot; value=&quot;5&quot;/&gt;&lt;property id=&quot;20300&quot; value=&quot;Slide 36 - &amp;quot;$300 Question from H4&amp;quot;&quot;/&gt;&lt;property id=&quot;20307&quot; value=&quot;274&quot;/&gt;&lt;/object&gt;&lt;object type=&quot;3&quot; unique_id=&quot;10040&quot;&gt;&lt;property id=&quot;20148&quot; value=&quot;5&quot;/&gt;&lt;property id=&quot;20300&quot; value=&quot;Slide 37 - &amp;quot;$300 Answer from H4&amp;quot;&quot;/&gt;&lt;property id=&quot;20307&quot; value=&quot;301&quot;/&gt;&lt;/object&gt;&lt;object type=&quot;3&quot; unique_id=&quot;10041&quot;&gt;&lt;property id=&quot;20148&quot; value=&quot;5&quot;/&gt;&lt;property id=&quot;20300&quot; value=&quot;Slide 38 - &amp;quot;$400 Question from H4&amp;quot;&quot;/&gt;&lt;property id=&quot;20307&quot; value=&quot;275&quot;/&gt;&lt;/object&gt;&lt;object type=&quot;3&quot; unique_id=&quot;10042&quot;&gt;&lt;property id=&quot;20148&quot; value=&quot;5&quot;/&gt;&lt;property id=&quot;20300&quot; value=&quot;Slide 39 - &amp;quot;$400 Answer from H4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$500 Question from H4&amp;quot;&quot;/&gt;&lt;property id=&quot;20307&quot; value=&quot;276&quot;/&gt;&lt;/object&gt;&lt;object type=&quot;3&quot; unique_id=&quot;10044&quot;&gt;&lt;property id=&quot;20148&quot; value=&quot;5&quot;/&gt;&lt;property id=&quot;20300&quot; value=&quot;Slide 41 - &amp;quot;$500 Answer from H4&amp;quot;&quot;/&gt;&lt;property id=&quot;20307&quot; value=&quot;303&quot;/&gt;&lt;/object&gt;&lt;object type=&quot;3&quot; unique_id=&quot;10045&quot;&gt;&lt;property id=&quot;20148&quot; value=&quot;5&quot;/&gt;&lt;property id=&quot;20300&quot; value=&quot;Slide 42 - &amp;quot;$100 Question from H5&amp;quot;&quot;/&gt;&lt;property id=&quot;20307&quot; value=&quot;277&quot;/&gt;&lt;/object&gt;&lt;object type=&quot;3&quot; unique_id=&quot;10046&quot;&gt;&lt;property id=&quot;20148&quot; value=&quot;5&quot;/&gt;&lt;property id=&quot;20300&quot; value=&quot;Slide 43 - &amp;quot;$100 Answer from H5&amp;quot;&quot;/&gt;&lt;property id=&quot;20307&quot; value=&quot;304&quot;/&gt;&lt;/object&gt;&lt;object type=&quot;3&quot; unique_id=&quot;10047&quot;&gt;&lt;property id=&quot;20148&quot; value=&quot;5&quot;/&gt;&lt;property id=&quot;20300&quot; value=&quot;Slide 44 - &amp;quot;$200 Question from H5&amp;quot;&quot;/&gt;&lt;property id=&quot;20307&quot; value=&quot;279&quot;/&gt;&lt;/object&gt;&lt;object type=&quot;3&quot; unique_id=&quot;10048&quot;&gt;&lt;property id=&quot;20148&quot; value=&quot;5&quot;/&gt;&lt;property id=&quot;20300&quot; value=&quot;Slide 45 - &amp;quot;$200 Answer from H5&amp;quot;&quot;/&gt;&lt;property id=&quot;20307&quot; value=&quot;305&quot;/&gt;&lt;/object&gt;&lt;object type=&quot;3&quot; unique_id=&quot;10049&quot;&gt;&lt;property id=&quot;20148&quot; value=&quot;5&quot;/&gt;&lt;property id=&quot;20300&quot; value=&quot;Slide 46 - &amp;quot;$300 Question from H5&amp;quot;&quot;/&gt;&lt;property id=&quot;20307&quot; value=&quot;280&quot;/&gt;&lt;/object&gt;&lt;object type=&quot;3&quot; unique_id=&quot;10050&quot;&gt;&lt;property id=&quot;20148&quot; value=&quot;5&quot;/&gt;&lt;property id=&quot;20300&quot; value=&quot;Slide 47 - &amp;quot;$300 Answer from H5&amp;quot;&quot;/&gt;&lt;property id=&quot;20307&quot; value=&quot;306&quot;/&gt;&lt;/object&gt;&lt;object type=&quot;3&quot; unique_id=&quot;10051&quot;&gt;&lt;property id=&quot;20148&quot; value=&quot;5&quot;/&gt;&lt;property id=&quot;20300&quot; value=&quot;Slide 48 - &amp;quot;$400 Question from H5&amp;quot;&quot;/&gt;&lt;property id=&quot;20307&quot; value=&quot;281&quot;/&gt;&lt;/object&gt;&lt;object type=&quot;3&quot; unique_id=&quot;10052&quot;&gt;&lt;property id=&quot;20148&quot; value=&quot;5&quot;/&gt;&lt;property id=&quot;20300&quot; value=&quot;Slide 49 - &amp;quot;$400 Answer from H5&amp;quot;&quot;/&gt;&lt;property id=&quot;20307&quot; value=&quot;307&quot;/&gt;&lt;/object&gt;&lt;object type=&quot;3&quot; unique_id=&quot;10053&quot;&gt;&lt;property id=&quot;20148&quot; value=&quot;5&quot;/&gt;&lt;property id=&quot;20300&quot; value=&quot;Slide 50 - &amp;quot;$500 Question from H5&amp;quot;&quot;/&gt;&lt;property id=&quot;20307&quot; value=&quot;282&quot;/&gt;&lt;/object&gt;&lt;object type=&quot;3&quot; unique_id=&quot;10054&quot;&gt;&lt;property id=&quot;20148&quot; value=&quot;5&quot;/&gt;&lt;property id=&quot;20300&quot; value=&quot;Slide 51 - &amp;quot;$500 Answer from H5&amp;quot;&quot;/&gt;&lt;property id=&quot;20307&quot; value=&quot;308&quot;/&gt;&lt;/object&gt;&lt;/object&gt;&lt;/object&gt;&lt;/database&gt;"/>
</p:tagLst>
</file>

<file path=ppt/theme/theme1.xml><?xml version="1.0" encoding="utf-8"?>
<a:theme xmlns:a="http://schemas.openxmlformats.org/drawingml/2006/main" name="Corp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Catholic Quiz Show-template ver 1-1</Template>
  <TotalTime>3848</TotalTime>
  <Words>489</Words>
  <Application>Microsoft Macintosh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CorpPowerpoint</vt:lpstr>
      <vt:lpstr>PowerPoint Presentation</vt:lpstr>
      <vt:lpstr>The New Testament </vt:lpstr>
      <vt:lpstr>Chapter Summary The Bible: The Gospels</vt:lpstr>
      <vt:lpstr>Introduction (Handbook, pages 202–203) </vt:lpstr>
      <vt:lpstr>Introduction (Handbook, pages 202–203) </vt:lpstr>
      <vt:lpstr>Introduction (Handbook, pages 202–203) </vt:lpstr>
      <vt:lpstr>“Jesus and the New Testament”  (Handbook, pages 203–204)</vt:lpstr>
      <vt:lpstr>“Jesus and the New Testament”  (Handbook, pages 203–204)</vt:lpstr>
      <vt:lpstr>“Writing the Gospels”  (Handbook, pages 205–208) </vt:lpstr>
      <vt:lpstr>“Writing the Gospels”  (Handbook, pages 205–208) </vt:lpstr>
      <vt:lpstr>“Writing the Gospels”  (Handbook, pages 205–208) </vt:lpstr>
      <vt:lpstr>“Getting to Know Christ”  (Handbook, pages 208–211) </vt:lpstr>
      <vt:lpstr>“Getting to Know Christ”  (Handbook, pages 208–211) </vt:lpstr>
      <vt:lpstr>“Getting to Know Christ”  (Handbook, pages 208–211)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Singer-Towns</dc:creator>
  <cp:lastModifiedBy>sysadmin</cp:lastModifiedBy>
  <cp:revision>229</cp:revision>
  <dcterms:created xsi:type="dcterms:W3CDTF">2012-11-07T17:11:11Z</dcterms:created>
  <dcterms:modified xsi:type="dcterms:W3CDTF">2015-04-21T20:23:52Z</dcterms:modified>
</cp:coreProperties>
</file>