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0" r:id="rId4"/>
    <p:sldId id="257" r:id="rId5"/>
    <p:sldId id="258"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69713" autoAdjust="0"/>
  </p:normalViewPr>
  <p:slideViewPr>
    <p:cSldViewPr>
      <p:cViewPr varScale="1">
        <p:scale>
          <a:sx n="198" d="100"/>
          <a:sy n="198" d="100"/>
        </p:scale>
        <p:origin x="-2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76175-49D3-4D91-B898-A966CD221759}"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991C2F-5CBF-4913-8AD1-F7DAEC166FA8}" type="slidenum">
              <a:rPr lang="en-US" smtClean="0"/>
              <a:pPr/>
              <a:t>‹#›</a:t>
            </a:fld>
            <a:endParaRPr lang="en-US"/>
          </a:p>
        </p:txBody>
      </p:sp>
    </p:spTree>
    <p:extLst>
      <p:ext uri="{BB962C8B-B14F-4D97-AF65-F5344CB8AC3E}">
        <p14:creationId xmlns:p14="http://schemas.microsoft.com/office/powerpoint/2010/main" val="108380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 descendants of Sarah and Abraham may be called Hebrews, Israelites, or Jews, depending on the historical period.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28, “The Old Testament: </a:t>
            </a:r>
            <a:r>
              <a:rPr lang="en-US" sz="1200" i="1" kern="1200" dirty="0" smtClean="0">
                <a:solidFill>
                  <a:schemeClr val="tx1"/>
                </a:solidFill>
                <a:latin typeface="+mn-lt"/>
                <a:ea typeface="+mn-ea"/>
                <a:cs typeface="+mn-cs"/>
              </a:rPr>
              <a:t>Old</a:t>
            </a:r>
            <a:r>
              <a:rPr lang="en-US" sz="1200" kern="1200" dirty="0" smtClean="0">
                <a:solidFill>
                  <a:schemeClr val="tx1"/>
                </a:solidFill>
                <a:latin typeface="+mn-lt"/>
                <a:ea typeface="+mn-ea"/>
                <a:cs typeface="+mn-cs"/>
              </a:rPr>
              <a:t> Does Not Mean ‘Out of Date,’”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2</a:t>
            </a:fld>
            <a:endParaRPr lang="en-US"/>
          </a:p>
        </p:txBody>
      </p:sp>
    </p:spTree>
    <p:extLst>
      <p:ext uri="{BB962C8B-B14F-4D97-AF65-F5344CB8AC3E}">
        <p14:creationId xmlns:p14="http://schemas.microsoft.com/office/powerpoint/2010/main" val="403377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 question at the end of</a:t>
            </a:r>
            <a:r>
              <a:rPr lang="en-US" sz="1200" kern="1200" baseline="0" dirty="0" smtClean="0">
                <a:solidFill>
                  <a:schemeClr val="tx1"/>
                </a:solidFill>
                <a:latin typeface="+mn-lt"/>
                <a:ea typeface="+mn-ea"/>
                <a:cs typeface="+mn-cs"/>
              </a:rPr>
              <a:t> article 32 in the student book</a:t>
            </a:r>
            <a:r>
              <a:rPr lang="en-US" sz="1200" kern="1200" dirty="0" smtClean="0">
                <a:solidFill>
                  <a:schemeClr val="tx1"/>
                </a:solidFill>
                <a:latin typeface="+mn-lt"/>
                <a:ea typeface="+mn-ea"/>
                <a:cs typeface="+mn-cs"/>
              </a:rPr>
              <a:t>: Why do we say that Sacred Scripture is a gift to all humanity?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32, “The Unity of the Old and New,”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11</a:t>
            </a:fld>
            <a:endParaRPr lang="en-US"/>
          </a:p>
        </p:txBody>
      </p:sp>
    </p:spTree>
    <p:extLst>
      <p:ext uri="{BB962C8B-B14F-4D97-AF65-F5344CB8AC3E}">
        <p14:creationId xmlns:p14="http://schemas.microsoft.com/office/powerpoint/2010/main" val="161231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Old Testament contains Scripture that is sacred to the Jewish people. Ask the students to name a person or event in the Old Testament that they find especially meaningful or memorable and explain why.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28, “The Old Testament: </a:t>
            </a:r>
            <a:r>
              <a:rPr lang="en-US" sz="1200" i="1" kern="1200" dirty="0" smtClean="0">
                <a:solidFill>
                  <a:schemeClr val="tx1"/>
                </a:solidFill>
                <a:latin typeface="+mn-lt"/>
                <a:ea typeface="+mn-ea"/>
                <a:cs typeface="+mn-cs"/>
              </a:rPr>
              <a:t>Old</a:t>
            </a:r>
            <a:r>
              <a:rPr lang="en-US" sz="1200" kern="1200" dirty="0" smtClean="0">
                <a:solidFill>
                  <a:schemeClr val="tx1"/>
                </a:solidFill>
                <a:latin typeface="+mn-lt"/>
                <a:ea typeface="+mn-ea"/>
                <a:cs typeface="+mn-cs"/>
              </a:rPr>
              <a:t> Does Not Mean ‘Out of Date,’”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3</a:t>
            </a:fld>
            <a:endParaRPr lang="en-US"/>
          </a:p>
        </p:txBody>
      </p:sp>
    </p:spTree>
    <p:extLst>
      <p:ext uri="{BB962C8B-B14F-4D97-AF65-F5344CB8AC3E}">
        <p14:creationId xmlns:p14="http://schemas.microsoft.com/office/powerpoint/2010/main" val="275933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the </a:t>
            </a:r>
            <a:r>
              <a:rPr lang="en-US" sz="1200" kern="1200" dirty="0" err="1" smtClean="0">
                <a:solidFill>
                  <a:schemeClr val="tx1"/>
                </a:solidFill>
                <a:latin typeface="+mn-lt"/>
                <a:ea typeface="+mn-ea"/>
                <a:cs typeface="+mn-cs"/>
              </a:rPr>
              <a:t>deuterocanonical</a:t>
            </a:r>
            <a:r>
              <a:rPr lang="en-US" sz="1200" kern="1200" dirty="0" smtClean="0">
                <a:solidFill>
                  <a:schemeClr val="tx1"/>
                </a:solidFill>
                <a:latin typeface="+mn-lt"/>
                <a:ea typeface="+mn-ea"/>
                <a:cs typeface="+mn-cs"/>
              </a:rPr>
              <a:t> books are included in the Catholic Bible because the Church recognizes the validity of the Greek translation of the Old Testament known as the Septuagint. Protestant reformers relied on Hebrew texts only.</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29, “The Canon and Structure of the Old Testament,”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4</a:t>
            </a:fld>
            <a:endParaRPr lang="en-US"/>
          </a:p>
        </p:txBody>
      </p:sp>
    </p:spTree>
    <p:extLst>
      <p:ext uri="{BB962C8B-B14F-4D97-AF65-F5344CB8AC3E}">
        <p14:creationId xmlns:p14="http://schemas.microsoft.com/office/powerpoint/2010/main" val="18464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with the students the content of each category, as described in article 29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29, “The Canon and Structure of the Old Testament,”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5</a:t>
            </a:fld>
            <a:endParaRPr lang="en-US"/>
          </a:p>
        </p:txBody>
      </p:sp>
    </p:spTree>
    <p:extLst>
      <p:ext uri="{BB962C8B-B14F-4D97-AF65-F5344CB8AC3E}">
        <p14:creationId xmlns:p14="http://schemas.microsoft.com/office/powerpoint/2010/main" val="242113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God revealed himself in Jesus in a way that God had never before done.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30, “The New Testament: Why Is It Called ‘New’?”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6</a:t>
            </a:fld>
            <a:endParaRPr lang="en-US"/>
          </a:p>
        </p:txBody>
      </p:sp>
    </p:spTree>
    <p:extLst>
      <p:ext uri="{BB962C8B-B14F-4D97-AF65-F5344CB8AC3E}">
        <p14:creationId xmlns:p14="http://schemas.microsoft.com/office/powerpoint/2010/main" val="52159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Palestine had been conquered by its enemy, Rome; it was occupied territory.</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30, “The New Testament: Why Is It Called ‘New’?”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7</a:t>
            </a:fld>
            <a:endParaRPr lang="en-US"/>
          </a:p>
        </p:txBody>
      </p:sp>
    </p:spTree>
    <p:extLst>
      <p:ext uri="{BB962C8B-B14F-4D97-AF65-F5344CB8AC3E}">
        <p14:creationId xmlns:p14="http://schemas.microsoft.com/office/powerpoint/2010/main" val="25930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90 percent of the Jewish people did not belong to any sect. Jesus focused most of his efforts on this majority.</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the Did You Know? sidebar in article 30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8</a:t>
            </a:fld>
            <a:endParaRPr lang="en-US"/>
          </a:p>
        </p:txBody>
      </p:sp>
    </p:spTree>
    <p:extLst>
      <p:ext uri="{BB962C8B-B14F-4D97-AF65-F5344CB8AC3E}">
        <p14:creationId xmlns:p14="http://schemas.microsoft.com/office/powerpoint/2010/main" val="3974864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the Gospels are called the heart of the Christian message and the heart of all Scripture. Ask the students to identify events in the Gospels that they would like to learn more about.</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30, “The New Testament: Why Is It Called ‘New’?” in the student book.</a:t>
            </a:r>
          </a:p>
          <a:p>
            <a:endParaRPr lang="en-US" dirty="0"/>
          </a:p>
        </p:txBody>
      </p:sp>
      <p:sp>
        <p:nvSpPr>
          <p:cNvPr id="4" name="Slide Number Placeholder 3"/>
          <p:cNvSpPr>
            <a:spLocks noGrp="1"/>
          </p:cNvSpPr>
          <p:nvPr>
            <p:ph type="sldNum" sz="quarter" idx="10"/>
          </p:nvPr>
        </p:nvSpPr>
        <p:spPr/>
        <p:txBody>
          <a:bodyPr/>
          <a:lstStyle/>
          <a:p>
            <a:fld id="{4C991C2F-5CBF-4913-8AD1-F7DAEC166FA8}" type="slidenum">
              <a:rPr lang="en-US" smtClean="0"/>
              <a:pPr/>
              <a:t>9</a:t>
            </a:fld>
            <a:endParaRPr lang="en-US"/>
          </a:p>
        </p:txBody>
      </p:sp>
    </p:spTree>
    <p:extLst>
      <p:ext uri="{BB962C8B-B14F-4D97-AF65-F5344CB8AC3E}">
        <p14:creationId xmlns:p14="http://schemas.microsoft.com/office/powerpoint/2010/main" val="290471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Challenge the students to recall events or teachings from each of these five categories. Remind them that readings from each category are included in the Lectionary and proclaimed at Mass during the liturgical year.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31, “The Canon and Structure of the New Testament,” in the student book.</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991C2F-5CBF-4913-8AD1-F7DAEC166FA8}" type="slidenum">
              <a:rPr lang="en-US" smtClean="0"/>
              <a:pPr/>
              <a:t>10</a:t>
            </a:fld>
            <a:endParaRPr lang="en-US"/>
          </a:p>
        </p:txBody>
      </p:sp>
    </p:spTree>
    <p:extLst>
      <p:ext uri="{BB962C8B-B14F-4D97-AF65-F5344CB8AC3E}">
        <p14:creationId xmlns:p14="http://schemas.microsoft.com/office/powerpoint/2010/main" val="52954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Overview of the Old and New Testaments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2, Chapter 6</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TX004684</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Canon of the New Testament</a:t>
            </a:r>
            <a:endParaRPr lang="en-US" dirty="0"/>
          </a:p>
        </p:txBody>
      </p:sp>
      <p:sp>
        <p:nvSpPr>
          <p:cNvPr id="3" name="Content Placeholder 2"/>
          <p:cNvSpPr>
            <a:spLocks noGrp="1"/>
          </p:cNvSpPr>
          <p:nvPr>
            <p:ph idx="1"/>
          </p:nvPr>
        </p:nvSpPr>
        <p:spPr/>
        <p:txBody>
          <a:bodyPr/>
          <a:lstStyle/>
          <a:p>
            <a:r>
              <a:rPr lang="en-US" dirty="0" smtClean="0"/>
              <a:t>The Gospels</a:t>
            </a:r>
          </a:p>
          <a:p>
            <a:pPr>
              <a:buNone/>
            </a:pPr>
            <a:r>
              <a:rPr lang="en-US" dirty="0" smtClean="0"/>
              <a:t>•	The Acts of the Apostles</a:t>
            </a:r>
          </a:p>
          <a:p>
            <a:pPr>
              <a:buNone/>
            </a:pPr>
            <a:r>
              <a:rPr lang="en-US" dirty="0" smtClean="0"/>
              <a:t>•	The Pauline letters</a:t>
            </a:r>
          </a:p>
          <a:p>
            <a:pPr>
              <a:buNone/>
            </a:pPr>
            <a:r>
              <a:rPr lang="en-US" dirty="0" smtClean="0"/>
              <a:t>•	The non-Pauline letters</a:t>
            </a:r>
          </a:p>
          <a:p>
            <a:pPr>
              <a:buNone/>
            </a:pPr>
            <a:r>
              <a:rPr lang="en-US" dirty="0" smtClean="0"/>
              <a:t>•	The Book of Revelation</a:t>
            </a:r>
            <a:endParaRPr lang="en-US" dirty="0"/>
          </a:p>
        </p:txBody>
      </p:sp>
      <p:pic>
        <p:nvPicPr>
          <p:cNvPr id="4" name="Picture 3" descr="Slide 2_shutterstock_122699059.jpg"/>
          <p:cNvPicPr>
            <a:picLocks noChangeAspect="1"/>
          </p:cNvPicPr>
          <p:nvPr/>
        </p:nvPicPr>
        <p:blipFill>
          <a:blip r:embed="rId3" cstate="print"/>
          <a:stretch>
            <a:fillRect/>
          </a:stretch>
        </p:blipFill>
        <p:spPr>
          <a:xfrm>
            <a:off x="5334000" y="1828800"/>
            <a:ext cx="2819400" cy="36207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5400000">
            <a:off x="7118122" y="30926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Photos.com / </a:t>
            </a:r>
            <a:r>
              <a:rPr lang="en-US" sz="800" dirty="0" err="1" smtClean="0">
                <a:solidFill>
                  <a:schemeClr val="bg1">
                    <a:lumMod val="65000"/>
                  </a:schemeClr>
                </a:solidFill>
              </a:rPr>
              <a:t>Thinkstock</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Unity of the Old and New</a:t>
            </a:r>
            <a:endParaRPr lang="en-US" dirty="0"/>
          </a:p>
        </p:txBody>
      </p:sp>
      <p:sp>
        <p:nvSpPr>
          <p:cNvPr id="3" name="Content Placeholder 2"/>
          <p:cNvSpPr>
            <a:spLocks noGrp="1"/>
          </p:cNvSpPr>
          <p:nvPr>
            <p:ph idx="1"/>
          </p:nvPr>
        </p:nvSpPr>
        <p:spPr/>
        <p:txBody>
          <a:bodyPr/>
          <a:lstStyle/>
          <a:p>
            <a:r>
              <a:rPr lang="en-US" dirty="0" smtClean="0"/>
              <a:t>Salvation history recorded in the Old Testament enables us to understand the life and mission of Jesus Christ.</a:t>
            </a:r>
          </a:p>
          <a:p>
            <a:r>
              <a:rPr lang="en-US" dirty="0" smtClean="0"/>
              <a:t>The New Covenant is founded upon the Old, and the Old Covenant illuminates the way to the New.</a:t>
            </a:r>
          </a:p>
          <a:p>
            <a:endParaRPr lang="en-US" dirty="0"/>
          </a:p>
        </p:txBody>
      </p:sp>
      <p:pic>
        <p:nvPicPr>
          <p:cNvPr id="4" name="Picture 3" descr="Slide 2_shutterstock_122699059.jpg"/>
          <p:cNvPicPr>
            <a:picLocks noChangeAspect="1"/>
          </p:cNvPicPr>
          <p:nvPr/>
        </p:nvPicPr>
        <p:blipFill>
          <a:blip r:embed="rId3" cstate="print"/>
          <a:stretch>
            <a:fillRect/>
          </a:stretch>
        </p:blipFill>
        <p:spPr>
          <a:xfrm>
            <a:off x="1447801" y="4495800"/>
            <a:ext cx="2666998" cy="1777999"/>
          </a:xfrm>
          <a:prstGeom prst="rect">
            <a:avLst/>
          </a:prstGeom>
          <a:ln>
            <a:noFill/>
          </a:ln>
          <a:effectLst>
            <a:softEdge rad="112500"/>
          </a:effectLst>
        </p:spPr>
      </p:pic>
      <p:sp>
        <p:nvSpPr>
          <p:cNvPr id="5" name="TextBox 4"/>
          <p:cNvSpPr txBox="1"/>
          <p:nvPr/>
        </p:nvSpPr>
        <p:spPr bwMode="auto">
          <a:xfrm>
            <a:off x="1600200" y="6197600"/>
            <a:ext cx="2895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ptnphoto</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6" name="Picture 5" descr="Slide 2_shutterstock_122699059.jpg"/>
          <p:cNvPicPr>
            <a:picLocks noChangeAspect="1"/>
          </p:cNvPicPr>
          <p:nvPr/>
        </p:nvPicPr>
        <p:blipFill>
          <a:blip r:embed="rId4" cstate="print"/>
          <a:stretch>
            <a:fillRect/>
          </a:stretch>
        </p:blipFill>
        <p:spPr>
          <a:xfrm>
            <a:off x="4572000" y="4495800"/>
            <a:ext cx="2667000" cy="1777999"/>
          </a:xfrm>
          <a:prstGeom prst="rect">
            <a:avLst/>
          </a:prstGeom>
          <a:ln>
            <a:noFill/>
          </a:ln>
          <a:effectLst>
            <a:softEdge rad="112500"/>
          </a:effectLst>
        </p:spPr>
      </p:pic>
      <p:sp>
        <p:nvSpPr>
          <p:cNvPr id="7" name="TextBox 6"/>
          <p:cNvSpPr txBox="1"/>
          <p:nvPr/>
        </p:nvSpPr>
        <p:spPr bwMode="auto">
          <a:xfrm>
            <a:off x="4724400" y="6197600"/>
            <a:ext cx="28956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ptnphoto</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Testament</a:t>
            </a:r>
            <a:endParaRPr lang="en-US" dirty="0"/>
          </a:p>
        </p:txBody>
      </p:sp>
      <p:sp>
        <p:nvSpPr>
          <p:cNvPr id="3" name="Content Placeholder 2"/>
          <p:cNvSpPr>
            <a:spLocks noGrp="1"/>
          </p:cNvSpPr>
          <p:nvPr>
            <p:ph idx="1"/>
          </p:nvPr>
        </p:nvSpPr>
        <p:spPr/>
        <p:txBody>
          <a:bodyPr/>
          <a:lstStyle/>
          <a:p>
            <a:r>
              <a:rPr lang="en-US" i="1" dirty="0" smtClean="0"/>
              <a:t>Old</a:t>
            </a:r>
            <a:r>
              <a:rPr lang="en-US" dirty="0" smtClean="0"/>
              <a:t> does not mean “out of date.”</a:t>
            </a:r>
          </a:p>
          <a:p>
            <a:r>
              <a:rPr lang="en-US" dirty="0" smtClean="0"/>
              <a:t>The Old Testament </a:t>
            </a:r>
            <a:br>
              <a:rPr lang="en-US" dirty="0" smtClean="0"/>
            </a:br>
            <a:r>
              <a:rPr lang="en-US" dirty="0" smtClean="0"/>
              <a:t>lays the framework </a:t>
            </a:r>
            <a:br>
              <a:rPr lang="en-US" dirty="0" smtClean="0"/>
            </a:br>
            <a:r>
              <a:rPr lang="en-US" dirty="0" smtClean="0"/>
              <a:t>for our Christian </a:t>
            </a:r>
            <a:br>
              <a:rPr lang="en-US" dirty="0" smtClean="0"/>
            </a:br>
            <a:r>
              <a:rPr lang="en-US" dirty="0" smtClean="0"/>
              <a:t>faith.</a:t>
            </a:r>
          </a:p>
          <a:p>
            <a:r>
              <a:rPr lang="en-US" dirty="0" smtClean="0"/>
              <a:t>It is the account of </a:t>
            </a:r>
            <a:br>
              <a:rPr lang="en-US" dirty="0" smtClean="0"/>
            </a:br>
            <a:r>
              <a:rPr lang="en-US" dirty="0" smtClean="0"/>
              <a:t>a loving relationship </a:t>
            </a:r>
            <a:br>
              <a:rPr lang="en-US" dirty="0" smtClean="0"/>
            </a:br>
            <a:r>
              <a:rPr lang="en-US" dirty="0" smtClean="0"/>
              <a:t>between God and </a:t>
            </a:r>
            <a:br>
              <a:rPr lang="en-US" dirty="0" smtClean="0"/>
            </a:br>
            <a:r>
              <a:rPr lang="en-US" dirty="0" smtClean="0"/>
              <a:t>the Hebrew people.</a:t>
            </a:r>
          </a:p>
          <a:p>
            <a:endParaRPr lang="en-US" dirty="0"/>
          </a:p>
        </p:txBody>
      </p:sp>
      <p:pic>
        <p:nvPicPr>
          <p:cNvPr id="4" name="Picture 3" descr="Slide 2_shutterstock_122699059.jpg"/>
          <p:cNvPicPr>
            <a:picLocks noChangeAspect="1"/>
          </p:cNvPicPr>
          <p:nvPr/>
        </p:nvPicPr>
        <p:blipFill>
          <a:blip r:embed="rId3" cstate="print"/>
          <a:stretch>
            <a:fillRect/>
          </a:stretch>
        </p:blipFill>
        <p:spPr>
          <a:xfrm>
            <a:off x="4648200" y="2362200"/>
            <a:ext cx="4037602" cy="30288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4953000" y="54102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Christian Delbert / Shutterstock.com</a:t>
            </a:r>
            <a:endParaRPr lang="en-US" sz="800" dirty="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Sacred for Christians</a:t>
            </a:r>
            <a:endParaRPr lang="en-US" dirty="0"/>
          </a:p>
        </p:txBody>
      </p:sp>
      <p:sp>
        <p:nvSpPr>
          <p:cNvPr id="3" name="Content Placeholder 2"/>
          <p:cNvSpPr>
            <a:spLocks noGrp="1"/>
          </p:cNvSpPr>
          <p:nvPr>
            <p:ph idx="1"/>
          </p:nvPr>
        </p:nvSpPr>
        <p:spPr>
          <a:xfrm>
            <a:off x="1371600" y="1752600"/>
            <a:ext cx="3962400" cy="4373563"/>
          </a:xfrm>
        </p:spPr>
        <p:txBody>
          <a:bodyPr/>
          <a:lstStyle/>
          <a:p>
            <a:r>
              <a:rPr lang="en-US" dirty="0" smtClean="0"/>
              <a:t>Jesus fulfills the prophecies of the Old Testament.</a:t>
            </a:r>
          </a:p>
          <a:p>
            <a:r>
              <a:rPr lang="en-US" dirty="0" smtClean="0"/>
              <a:t>The books of the Old Testament bear witness to God’s plan of salvation.</a:t>
            </a:r>
          </a:p>
          <a:p>
            <a:endParaRPr lang="en-US" dirty="0"/>
          </a:p>
        </p:txBody>
      </p:sp>
      <p:pic>
        <p:nvPicPr>
          <p:cNvPr id="4" name="Picture 3" descr="Slide 2_shutterstock_122699059.jpg"/>
          <p:cNvPicPr>
            <a:picLocks noChangeAspect="1"/>
          </p:cNvPicPr>
          <p:nvPr/>
        </p:nvPicPr>
        <p:blipFill>
          <a:blip r:embed="rId3" cstate="print"/>
          <a:stretch>
            <a:fillRect/>
          </a:stretch>
        </p:blipFill>
        <p:spPr>
          <a:xfrm>
            <a:off x="5626158" y="1371600"/>
            <a:ext cx="2679642" cy="40194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562600" y="5499556"/>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sumos</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 Canon of the Old Testament</a:t>
            </a:r>
            <a:endParaRPr lang="en-US" dirty="0"/>
          </a:p>
        </p:txBody>
      </p:sp>
      <p:sp>
        <p:nvSpPr>
          <p:cNvPr id="6" name="Content Placeholder 5"/>
          <p:cNvSpPr>
            <a:spLocks noGrp="1"/>
          </p:cNvSpPr>
          <p:nvPr>
            <p:ph idx="1"/>
          </p:nvPr>
        </p:nvSpPr>
        <p:spPr/>
        <p:txBody>
          <a:bodyPr/>
          <a:lstStyle/>
          <a:p>
            <a:r>
              <a:rPr lang="en-US" dirty="0" smtClean="0"/>
              <a:t>The Catholic Bible contains forty-six Old Testament books.</a:t>
            </a:r>
          </a:p>
          <a:p>
            <a:r>
              <a:rPr lang="en-US" dirty="0" smtClean="0"/>
              <a:t>It includes seven </a:t>
            </a:r>
            <a:br>
              <a:rPr lang="en-US" dirty="0" smtClean="0"/>
            </a:br>
            <a:r>
              <a:rPr lang="en-US" dirty="0" smtClean="0"/>
              <a:t>Old Testament </a:t>
            </a:r>
            <a:br>
              <a:rPr lang="en-US" dirty="0" smtClean="0"/>
            </a:br>
            <a:r>
              <a:rPr lang="en-US" dirty="0" smtClean="0"/>
              <a:t>books not found in </a:t>
            </a:r>
            <a:br>
              <a:rPr lang="en-US" dirty="0" smtClean="0"/>
            </a:br>
            <a:r>
              <a:rPr lang="en-US" dirty="0" smtClean="0"/>
              <a:t>the Protestant Bible.</a:t>
            </a:r>
          </a:p>
          <a:p>
            <a:r>
              <a:rPr lang="en-US" dirty="0" smtClean="0"/>
              <a:t>They are called the </a:t>
            </a:r>
            <a:br>
              <a:rPr lang="en-US" dirty="0" smtClean="0"/>
            </a:br>
            <a:r>
              <a:rPr lang="en-US" dirty="0" err="1" smtClean="0"/>
              <a:t>deuterocanonical</a:t>
            </a:r>
            <a:r>
              <a:rPr lang="en-US" dirty="0" smtClean="0"/>
              <a:t> </a:t>
            </a:r>
            <a:br>
              <a:rPr lang="en-US" dirty="0" smtClean="0"/>
            </a:br>
            <a:r>
              <a:rPr lang="en-US" dirty="0" smtClean="0"/>
              <a:t>books.</a:t>
            </a:r>
            <a:endParaRPr lang="en-US" dirty="0"/>
          </a:p>
        </p:txBody>
      </p:sp>
      <p:pic>
        <p:nvPicPr>
          <p:cNvPr id="4" name="Picture 3" descr="Slide 2_shutterstock_122699059.jpg"/>
          <p:cNvPicPr>
            <a:picLocks noChangeAspect="1"/>
          </p:cNvPicPr>
          <p:nvPr/>
        </p:nvPicPr>
        <p:blipFill>
          <a:blip r:embed="rId4" cstate="print"/>
          <a:stretch>
            <a:fillRect/>
          </a:stretch>
        </p:blipFill>
        <p:spPr>
          <a:xfrm>
            <a:off x="4800600" y="2514600"/>
            <a:ext cx="3885202" cy="25901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bwMode="auto">
          <a:xfrm>
            <a:off x="4953000" y="52578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Netfalls</a:t>
            </a:r>
            <a:r>
              <a:rPr lang="en-US" sz="800" dirty="0" smtClean="0">
                <a:solidFill>
                  <a:schemeClr val="bg1">
                    <a:lumMod val="65000"/>
                  </a:schemeClr>
                </a:solidFill>
              </a:rPr>
              <a:t> - Remy Musser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Books in the Old Testament</a:t>
            </a:r>
            <a:endParaRPr lang="en-US" dirty="0"/>
          </a:p>
        </p:txBody>
      </p:sp>
      <p:sp>
        <p:nvSpPr>
          <p:cNvPr id="6" name="Content Placeholder 5"/>
          <p:cNvSpPr>
            <a:spLocks noGrp="1"/>
          </p:cNvSpPr>
          <p:nvPr>
            <p:ph idx="1"/>
          </p:nvPr>
        </p:nvSpPr>
        <p:spPr/>
        <p:txBody>
          <a:bodyPr/>
          <a:lstStyle/>
          <a:p>
            <a:r>
              <a:rPr lang="en-US" dirty="0" smtClean="0"/>
              <a:t>The books of law (Torah, Pentateuch, Law of Moses)</a:t>
            </a:r>
          </a:p>
          <a:p>
            <a:r>
              <a:rPr lang="en-US" dirty="0" smtClean="0"/>
              <a:t>The historical books</a:t>
            </a:r>
          </a:p>
          <a:p>
            <a:r>
              <a:rPr lang="en-US" dirty="0" smtClean="0"/>
              <a:t>The prophetic books</a:t>
            </a:r>
          </a:p>
          <a:p>
            <a:r>
              <a:rPr lang="en-US" dirty="0" smtClean="0"/>
              <a:t>The wisdom books</a:t>
            </a:r>
          </a:p>
          <a:p>
            <a:endParaRPr lang="en-US" dirty="0"/>
          </a:p>
        </p:txBody>
      </p:sp>
      <p:pic>
        <p:nvPicPr>
          <p:cNvPr id="4" name="Picture 3" descr="Slide 2_shutterstock_122699059.jpg"/>
          <p:cNvPicPr>
            <a:picLocks noChangeAspect="1"/>
          </p:cNvPicPr>
          <p:nvPr/>
        </p:nvPicPr>
        <p:blipFill>
          <a:blip r:embed="rId4" cstate="print"/>
          <a:stretch>
            <a:fillRect/>
          </a:stretch>
        </p:blipFill>
        <p:spPr>
          <a:xfrm>
            <a:off x="4800600" y="2590800"/>
            <a:ext cx="3581400" cy="23875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bwMode="auto">
          <a:xfrm>
            <a:off x="4724400" y="50292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Matt </a:t>
            </a:r>
            <a:r>
              <a:rPr lang="en-US" sz="800" dirty="0" err="1" smtClean="0">
                <a:solidFill>
                  <a:schemeClr val="bg1">
                    <a:lumMod val="65000"/>
                  </a:schemeClr>
                </a:solidFill>
              </a:rPr>
              <a:t>Ragen</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Testament</a:t>
            </a:r>
            <a:endParaRPr lang="en-US" dirty="0"/>
          </a:p>
        </p:txBody>
      </p:sp>
      <p:sp>
        <p:nvSpPr>
          <p:cNvPr id="3" name="Content Placeholder 2"/>
          <p:cNvSpPr>
            <a:spLocks noGrp="1"/>
          </p:cNvSpPr>
          <p:nvPr>
            <p:ph idx="1"/>
          </p:nvPr>
        </p:nvSpPr>
        <p:spPr>
          <a:xfrm>
            <a:off x="1371600" y="1752600"/>
            <a:ext cx="3200400" cy="4373563"/>
          </a:xfrm>
        </p:spPr>
        <p:txBody>
          <a:bodyPr/>
          <a:lstStyle/>
          <a:p>
            <a:r>
              <a:rPr lang="en-US" dirty="0" smtClean="0"/>
              <a:t>It is called “new” because God sent his only Son, Jesus Christ, to initiate a New Covenant.</a:t>
            </a:r>
          </a:p>
          <a:p>
            <a:r>
              <a:rPr lang="en-US" dirty="0" smtClean="0"/>
              <a:t>Christ opened the doors to a new day, a new Revelation, a new freedom.</a:t>
            </a:r>
          </a:p>
          <a:p>
            <a:endParaRPr lang="en-US" dirty="0"/>
          </a:p>
        </p:txBody>
      </p:sp>
      <p:pic>
        <p:nvPicPr>
          <p:cNvPr id="4" name="Picture 3" descr="Slide 2_shutterstock_122699059.jpg"/>
          <p:cNvPicPr>
            <a:picLocks noChangeAspect="1"/>
          </p:cNvPicPr>
          <p:nvPr/>
        </p:nvPicPr>
        <p:blipFill>
          <a:blip r:embed="rId3" cstate="print"/>
          <a:stretch>
            <a:fillRect/>
          </a:stretch>
        </p:blipFill>
        <p:spPr>
          <a:xfrm>
            <a:off x="4800600" y="1828800"/>
            <a:ext cx="3786610" cy="30288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4800600" y="49530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glenda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p:txBody>
          <a:bodyPr/>
          <a:lstStyle/>
          <a:p>
            <a:r>
              <a:rPr lang="en-US" dirty="0" smtClean="0"/>
              <a:t>Jesus lived in Palestine, or the Holy Land, in a diverse society.</a:t>
            </a:r>
          </a:p>
          <a:p>
            <a:r>
              <a:rPr lang="en-US" dirty="0" smtClean="0"/>
              <a:t>The major provinces were Judea, Samaria, and Galilee.</a:t>
            </a:r>
          </a:p>
          <a:p>
            <a:r>
              <a:rPr lang="en-US" dirty="0" smtClean="0"/>
              <a:t>Palestine was </a:t>
            </a:r>
            <a:br>
              <a:rPr lang="en-US" dirty="0" smtClean="0"/>
            </a:br>
            <a:r>
              <a:rPr lang="en-US" dirty="0" smtClean="0"/>
              <a:t>governed by </a:t>
            </a:r>
            <a:br>
              <a:rPr lang="en-US" dirty="0" smtClean="0"/>
            </a:br>
            <a:r>
              <a:rPr lang="en-US" dirty="0" smtClean="0"/>
              <a:t>Roman rule and </a:t>
            </a:r>
            <a:br>
              <a:rPr lang="en-US" dirty="0" smtClean="0"/>
            </a:br>
            <a:r>
              <a:rPr lang="en-US" dirty="0" smtClean="0"/>
              <a:t>was also </a:t>
            </a:r>
            <a:br>
              <a:rPr lang="en-US" dirty="0" smtClean="0"/>
            </a:br>
            <a:r>
              <a:rPr lang="en-US" dirty="0" smtClean="0"/>
              <a:t>influenced by </a:t>
            </a:r>
            <a:br>
              <a:rPr lang="en-US" dirty="0" smtClean="0"/>
            </a:br>
            <a:r>
              <a:rPr lang="en-US" dirty="0" smtClean="0"/>
              <a:t>Greek culture.</a:t>
            </a:r>
            <a:endParaRPr lang="en-US" dirty="0"/>
          </a:p>
        </p:txBody>
      </p:sp>
      <p:pic>
        <p:nvPicPr>
          <p:cNvPr id="4" name="Picture 3" descr="Slide 2_shutterstock_122699059.jpg"/>
          <p:cNvPicPr>
            <a:picLocks noChangeAspect="1"/>
          </p:cNvPicPr>
          <p:nvPr/>
        </p:nvPicPr>
        <p:blipFill>
          <a:blip r:embed="rId3" cstate="print"/>
          <a:stretch>
            <a:fillRect/>
          </a:stretch>
        </p:blipFill>
        <p:spPr>
          <a:xfrm>
            <a:off x="4344398" y="3252197"/>
            <a:ext cx="4037602" cy="2691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4267200" y="59436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jcfmorata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Groups</a:t>
            </a:r>
            <a:endParaRPr lang="en-US" dirty="0"/>
          </a:p>
        </p:txBody>
      </p:sp>
      <p:sp>
        <p:nvSpPr>
          <p:cNvPr id="3" name="Content Placeholder 2"/>
          <p:cNvSpPr>
            <a:spLocks noGrp="1"/>
          </p:cNvSpPr>
          <p:nvPr>
            <p:ph idx="1"/>
          </p:nvPr>
        </p:nvSpPr>
        <p:spPr/>
        <p:txBody>
          <a:bodyPr/>
          <a:lstStyle/>
          <a:p>
            <a:r>
              <a:rPr lang="en-US" dirty="0" smtClean="0"/>
              <a:t>Pharisees strictly observed the Law of Moses.</a:t>
            </a:r>
          </a:p>
          <a:p>
            <a:r>
              <a:rPr lang="en-US" dirty="0" smtClean="0"/>
              <a:t>Sadducees were </a:t>
            </a:r>
            <a:br>
              <a:rPr lang="en-US" dirty="0" smtClean="0"/>
            </a:br>
            <a:r>
              <a:rPr lang="en-US" dirty="0" smtClean="0"/>
              <a:t>associated with the </a:t>
            </a:r>
            <a:br>
              <a:rPr lang="en-US" dirty="0" smtClean="0"/>
            </a:br>
            <a:r>
              <a:rPr lang="en-US" dirty="0" smtClean="0"/>
              <a:t>Temple in </a:t>
            </a:r>
            <a:br>
              <a:rPr lang="en-US" dirty="0" smtClean="0"/>
            </a:br>
            <a:r>
              <a:rPr lang="en-US" dirty="0" smtClean="0"/>
              <a:t>Jerusalem.</a:t>
            </a:r>
          </a:p>
          <a:p>
            <a:r>
              <a:rPr lang="en-US" dirty="0" err="1" smtClean="0"/>
              <a:t>Esssenes</a:t>
            </a:r>
            <a:r>
              <a:rPr lang="en-US" dirty="0" smtClean="0"/>
              <a:t> were </a:t>
            </a:r>
            <a:br>
              <a:rPr lang="en-US" dirty="0" smtClean="0"/>
            </a:br>
            <a:r>
              <a:rPr lang="en-US" dirty="0" smtClean="0"/>
              <a:t>pious and </a:t>
            </a:r>
            <a:br>
              <a:rPr lang="en-US" dirty="0" smtClean="0"/>
            </a:br>
            <a:r>
              <a:rPr lang="en-US" dirty="0" smtClean="0"/>
              <a:t>conservative.</a:t>
            </a:r>
          </a:p>
          <a:p>
            <a:r>
              <a:rPr lang="en-US" dirty="0" smtClean="0"/>
              <a:t>Zealots supported </a:t>
            </a:r>
            <a:br>
              <a:rPr lang="en-US" dirty="0" smtClean="0"/>
            </a:br>
            <a:r>
              <a:rPr lang="en-US" dirty="0" smtClean="0"/>
              <a:t>violent resistance to Roman occupation.</a:t>
            </a:r>
          </a:p>
          <a:p>
            <a:endParaRPr lang="en-US" dirty="0"/>
          </a:p>
        </p:txBody>
      </p:sp>
      <p:pic>
        <p:nvPicPr>
          <p:cNvPr id="4" name="Picture 3" descr="Slide 2_shutterstock_122699059.jpg"/>
          <p:cNvPicPr>
            <a:picLocks noChangeAspect="1"/>
          </p:cNvPicPr>
          <p:nvPr/>
        </p:nvPicPr>
        <p:blipFill>
          <a:blip r:embed="rId3" cstate="print"/>
          <a:srcRect r="7524"/>
          <a:stretch>
            <a:fillRect/>
          </a:stretch>
        </p:blipFill>
        <p:spPr>
          <a:xfrm>
            <a:off x="4648200" y="2362200"/>
            <a:ext cx="3733800" cy="2727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4572000" y="5105400"/>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IndianSummer</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Focus of the New Testament</a:t>
            </a:r>
            <a:endParaRPr lang="en-US" dirty="0"/>
          </a:p>
        </p:txBody>
      </p:sp>
      <p:sp>
        <p:nvSpPr>
          <p:cNvPr id="3" name="Content Placeholder 2"/>
          <p:cNvSpPr>
            <a:spLocks noGrp="1"/>
          </p:cNvSpPr>
          <p:nvPr>
            <p:ph idx="1"/>
          </p:nvPr>
        </p:nvSpPr>
        <p:spPr/>
        <p:txBody>
          <a:bodyPr/>
          <a:lstStyle/>
          <a:p>
            <a:r>
              <a:rPr lang="en-US" dirty="0" smtClean="0"/>
              <a:t>It centers on Jesus Christ and all that he accomplished for the sake of our salvation.</a:t>
            </a:r>
          </a:p>
          <a:p>
            <a:r>
              <a:rPr lang="en-US" dirty="0" smtClean="0"/>
              <a:t>It describes how the early Christian communities applied his teachings.</a:t>
            </a:r>
          </a:p>
          <a:p>
            <a:r>
              <a:rPr lang="en-US" dirty="0" smtClean="0"/>
              <a:t>It covers events from 4 BC to AD 100.</a:t>
            </a:r>
            <a:endParaRPr lang="en-US" dirty="0"/>
          </a:p>
        </p:txBody>
      </p:sp>
      <p:pic>
        <p:nvPicPr>
          <p:cNvPr id="4" name="Picture 3" descr="Slide 2_shutterstock_122699059.jpg"/>
          <p:cNvPicPr>
            <a:picLocks noChangeAspect="1"/>
          </p:cNvPicPr>
          <p:nvPr/>
        </p:nvPicPr>
        <p:blipFill>
          <a:blip r:embed="rId3" cstate="print"/>
          <a:stretch>
            <a:fillRect/>
          </a:stretch>
        </p:blipFill>
        <p:spPr>
          <a:xfrm>
            <a:off x="2895600" y="4018801"/>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rot="5400000">
            <a:off x="5289322" y="5073878"/>
            <a:ext cx="2286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Doin</a:t>
            </a:r>
            <a:r>
              <a:rPr lang="en-US" sz="800" dirty="0" smtClean="0">
                <a:solidFill>
                  <a:schemeClr val="bg1">
                    <a:lumMod val="65000"/>
                  </a:schemeClr>
                </a:solidFill>
              </a:rPr>
              <a:t> </a:t>
            </a:r>
            <a:r>
              <a:rPr lang="en-US" sz="800" dirty="0" err="1" smtClean="0">
                <a:solidFill>
                  <a:schemeClr val="bg1">
                    <a:lumMod val="65000"/>
                  </a:schemeClr>
                </a:solidFill>
              </a:rPr>
              <a:t>Oakenhelm</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1566</TotalTime>
  <Words>692</Words>
  <Application>Microsoft Macintosh PowerPoint</Application>
  <PresentationFormat>On-screen Show (4:3)</PresentationFormat>
  <Paragraphs>96</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LIC Presentation template</vt:lpstr>
      <vt:lpstr>Overview of the Old and New Testaments</vt:lpstr>
      <vt:lpstr>The “Old” Testament</vt:lpstr>
      <vt:lpstr>Sacred for Christians</vt:lpstr>
      <vt:lpstr>The Canon of the Old Testament</vt:lpstr>
      <vt:lpstr>Types of Books in the Old Testament</vt:lpstr>
      <vt:lpstr>The “New” Testament</vt:lpstr>
      <vt:lpstr>Politics</vt:lpstr>
      <vt:lpstr>Religious Groups</vt:lpstr>
      <vt:lpstr>The Focus of the New Testament</vt:lpstr>
      <vt:lpstr>The Canon of the New Testament</vt:lpstr>
      <vt:lpstr>The Unity of the Old and New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45</cp:revision>
  <dcterms:created xsi:type="dcterms:W3CDTF">2011-01-10T17:35:40Z</dcterms:created>
  <dcterms:modified xsi:type="dcterms:W3CDTF">2015-02-24T18:08:36Z</dcterms:modified>
</cp:coreProperties>
</file>