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2005" autoAdjust="0"/>
  </p:normalViewPr>
  <p:slideViewPr>
    <p:cSldViewPr>
      <p:cViewPr varScale="1">
        <p:scale>
          <a:sx n="74" d="100"/>
          <a:sy n="74"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28DCA-8242-4186-A8D1-5F4F992C1985}" type="datetimeFigureOut">
              <a:rPr lang="en-US" smtClean="0"/>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B4AA6-4C56-4E1C-8957-DA604710DE83}" type="slidenum">
              <a:rPr lang="en-US" smtClean="0"/>
              <a:pPr/>
              <a:t>‹#›</a:t>
            </a:fld>
            <a:endParaRPr lang="en-US"/>
          </a:p>
        </p:txBody>
      </p:sp>
    </p:spTree>
    <p:extLst>
      <p:ext uri="{BB962C8B-B14F-4D97-AF65-F5344CB8AC3E}">
        <p14:creationId xmlns:p14="http://schemas.microsoft.com/office/powerpoint/2010/main" val="40977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a:t>
            </a:fld>
            <a:endParaRPr lang="en-US"/>
          </a:p>
        </p:txBody>
      </p:sp>
    </p:spTree>
    <p:extLst>
      <p:ext uri="{BB962C8B-B14F-4D97-AF65-F5344CB8AC3E}">
        <p14:creationId xmlns:p14="http://schemas.microsoft.com/office/powerpoint/2010/main" val="6954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Add </a:t>
            </a:r>
            <a:r>
              <a:rPr lang="en-US" sz="1200" kern="1200" dirty="0" smtClean="0">
                <a:solidFill>
                  <a:schemeClr val="tx1"/>
                </a:solidFill>
                <a:latin typeface="+mn-lt"/>
                <a:ea typeface="+mn-ea"/>
                <a:cs typeface="+mn-cs"/>
              </a:rPr>
              <a:t>to the information on this slide that </a:t>
            </a:r>
            <a:r>
              <a:rPr lang="en-US" sz="1200" i="1" kern="1200" dirty="0" err="1" smtClean="0">
                <a:solidFill>
                  <a:schemeClr val="tx1"/>
                </a:solidFill>
                <a:latin typeface="+mn-lt"/>
                <a:ea typeface="+mn-ea"/>
                <a:cs typeface="+mn-cs"/>
              </a:rPr>
              <a:t>anawim</a:t>
            </a:r>
            <a:r>
              <a:rPr lang="en-US" sz="1200" kern="1200" dirty="0" smtClean="0">
                <a:solidFill>
                  <a:schemeClr val="tx1"/>
                </a:solidFill>
                <a:latin typeface="+mn-lt"/>
                <a:ea typeface="+mn-ea"/>
                <a:cs typeface="+mn-cs"/>
              </a:rPr>
              <a:t> is the Hebrew word for “the poor and marginalized.” Also apparent in Luke’s Gospel is that Jesus’ message of salvation was not confined to a particular religious or social group but rather to anyone who was open to hear and heed the Good News.</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10</a:t>
            </a:fld>
            <a:endParaRPr lang="en-US"/>
          </a:p>
        </p:txBody>
      </p:sp>
    </p:spTree>
    <p:extLst>
      <p:ext uri="{BB962C8B-B14F-4D97-AF65-F5344CB8AC3E}">
        <p14:creationId xmlns:p14="http://schemas.microsoft.com/office/powerpoint/2010/main" val="89196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dirty="0" smtClean="0"/>
              <a:t>Remind</a:t>
            </a:r>
            <a:r>
              <a:rPr lang="en-US" baseline="0" dirty="0" smtClean="0"/>
              <a:t> </a:t>
            </a:r>
            <a:r>
              <a:rPr lang="en-US" baseline="0" dirty="0" smtClean="0"/>
              <a:t>the students that t</a:t>
            </a:r>
            <a:r>
              <a:rPr lang="en-US" dirty="0" smtClean="0">
                <a:solidFill>
                  <a:schemeClr val="accent6">
                    <a:lumMod val="50000"/>
                  </a:schemeClr>
                </a:solidFill>
              </a:rPr>
              <a:t>he Gospel of John is not one of the synoptic Gospels.</a:t>
            </a:r>
            <a:r>
              <a:rPr lang="en-US" sz="1200" dirty="0" smtClean="0"/>
              <a:t> Its tradition and teachings represent those of the whole </a:t>
            </a:r>
            <a:r>
              <a:rPr lang="en-US" sz="1200" dirty="0" err="1" smtClean="0"/>
              <a:t>Johannine</a:t>
            </a:r>
            <a:r>
              <a:rPr lang="en-US" sz="1200" dirty="0" smtClean="0"/>
              <a:t> community rather than just one individual.</a:t>
            </a:r>
          </a:p>
          <a:p>
            <a:endParaRPr lang="en-US" dirty="0" smtClean="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11</a:t>
            </a:fld>
            <a:endParaRPr lang="en-US"/>
          </a:p>
        </p:txBody>
      </p:sp>
    </p:spTree>
    <p:extLst>
      <p:ext uri="{BB962C8B-B14F-4D97-AF65-F5344CB8AC3E}">
        <p14:creationId xmlns:p14="http://schemas.microsoft.com/office/powerpoint/2010/main" val="212765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tx1"/>
                </a:solidFill>
                <a:latin typeface="+mn-lt"/>
                <a:ea typeface="+mn-ea"/>
                <a:cs typeface="+mn-cs"/>
              </a:rPr>
              <a:t>Notes: </a:t>
            </a:r>
            <a:r>
              <a:rPr lang="en-US" sz="1600" dirty="0" smtClean="0"/>
              <a:t>John </a:t>
            </a:r>
            <a:r>
              <a:rPr lang="en-US" sz="1600" dirty="0" smtClean="0"/>
              <a:t>1:19</a:t>
            </a:r>
            <a:r>
              <a:rPr lang="en-US" sz="1200" b="0" i="0" u="none" strike="noStrike" kern="1200" baseline="0" dirty="0" smtClean="0">
                <a:solidFill>
                  <a:schemeClr val="tx1"/>
                </a:solidFill>
                <a:latin typeface="+mn-lt"/>
                <a:ea typeface="+mn-ea"/>
                <a:cs typeface="+mn-cs"/>
              </a:rPr>
              <a:t>–</a:t>
            </a:r>
            <a:r>
              <a:rPr lang="en-US" sz="1600" dirty="0" smtClean="0"/>
              <a:t>12:50 is commonly known as the Book of Signs. John 13:1</a:t>
            </a:r>
            <a:r>
              <a:rPr lang="en-US" sz="1200" b="0" i="0" u="none" strike="noStrike" kern="1200" baseline="0" dirty="0" smtClean="0">
                <a:solidFill>
                  <a:schemeClr val="tx1"/>
                </a:solidFill>
                <a:latin typeface="+mn-lt"/>
                <a:ea typeface="+mn-ea"/>
                <a:cs typeface="+mn-cs"/>
              </a:rPr>
              <a:t>–</a:t>
            </a:r>
            <a:r>
              <a:rPr lang="en-US" sz="1600" dirty="0" smtClean="0"/>
              <a:t>20:31 is known as the Book of Glory.</a:t>
            </a:r>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12</a:t>
            </a:fld>
            <a:endParaRPr lang="en-US"/>
          </a:p>
        </p:txBody>
      </p:sp>
    </p:spTree>
    <p:extLst>
      <p:ext uri="{BB962C8B-B14F-4D97-AF65-F5344CB8AC3E}">
        <p14:creationId xmlns:p14="http://schemas.microsoft.com/office/powerpoint/2010/main" val="144425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smtClean="0">
                <a:solidFill>
                  <a:schemeClr val="tx1"/>
                </a:solidFill>
                <a:latin typeface="+mn-lt"/>
                <a:ea typeface="+mn-ea"/>
                <a:cs typeface="+mn-cs"/>
              </a:rPr>
              <a:t>Notes: </a:t>
            </a:r>
            <a:r>
              <a:rPr lang="en-US" sz="1200" kern="1200" smtClean="0">
                <a:solidFill>
                  <a:schemeClr val="tx1"/>
                </a:solidFill>
                <a:latin typeface="+mn-lt"/>
                <a:ea typeface="+mn-ea"/>
                <a:cs typeface="+mn-cs"/>
              </a:rPr>
              <a:t>The </a:t>
            </a:r>
            <a:r>
              <a:rPr lang="en-US" sz="1200" kern="1200" dirty="0" smtClean="0">
                <a:solidFill>
                  <a:schemeClr val="tx1"/>
                </a:solidFill>
                <a:latin typeface="+mn-lt"/>
                <a:ea typeface="+mn-ea"/>
                <a:cs typeface="+mn-cs"/>
              </a:rPr>
              <a:t>students should be informed that </a:t>
            </a:r>
            <a:r>
              <a:rPr lang="en-US" sz="1200" i="1" kern="1200" dirty="0" smtClean="0">
                <a:solidFill>
                  <a:schemeClr val="tx1"/>
                </a:solidFill>
                <a:latin typeface="+mn-lt"/>
                <a:ea typeface="+mn-ea"/>
                <a:cs typeface="+mn-cs"/>
              </a:rPr>
              <a:t>Christology  </a:t>
            </a:r>
            <a:r>
              <a:rPr lang="en-US" sz="1200" kern="1200" dirty="0" smtClean="0">
                <a:solidFill>
                  <a:schemeClr val="tx1"/>
                </a:solidFill>
                <a:latin typeface="+mn-lt"/>
                <a:ea typeface="+mn-ea"/>
                <a:cs typeface="+mn-cs"/>
              </a:rPr>
              <a:t>means “the study of Christ.” For further discussion you could ask the students what some advantages and disadvantages are of using high Christology when learning about Christ and his mission.</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13</a:t>
            </a:fld>
            <a:endParaRPr lang="en-US"/>
          </a:p>
        </p:txBody>
      </p:sp>
    </p:spTree>
    <p:extLst>
      <p:ext uri="{BB962C8B-B14F-4D97-AF65-F5344CB8AC3E}">
        <p14:creationId xmlns:p14="http://schemas.microsoft.com/office/powerpoint/2010/main" val="193825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Take </a:t>
            </a:r>
            <a:r>
              <a:rPr lang="en-US" sz="1200" kern="1200" dirty="0" smtClean="0">
                <a:solidFill>
                  <a:schemeClr val="tx1"/>
                </a:solidFill>
                <a:latin typeface="+mn-lt"/>
                <a:ea typeface="+mn-ea"/>
                <a:cs typeface="+mn-cs"/>
              </a:rPr>
              <a:t>time with the bullet on the Incarnation. Question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students to see if they know what the word </a:t>
            </a:r>
            <a:r>
              <a:rPr lang="en-US" sz="1200" i="1" kern="1200" dirty="0" smtClean="0">
                <a:solidFill>
                  <a:schemeClr val="tx1"/>
                </a:solidFill>
                <a:latin typeface="+mn-lt"/>
                <a:ea typeface="+mn-ea"/>
                <a:cs typeface="+mn-cs"/>
              </a:rPr>
              <a:t>Incarnation </a:t>
            </a:r>
            <a:r>
              <a:rPr lang="en-US" sz="1200" kern="1200" dirty="0" smtClean="0">
                <a:solidFill>
                  <a:schemeClr val="tx1"/>
                </a:solidFill>
                <a:latin typeface="+mn-lt"/>
                <a:ea typeface="+mn-ea"/>
                <a:cs typeface="+mn-cs"/>
              </a:rPr>
              <a:t>means. They should be clear that it indicates that Jesus, the Word of God, became flesh. Also be sure the students know that the Gospels build on Old Testament themes and point to Jesus as the New Covenant. Finally, the students should know that the word </a:t>
            </a:r>
            <a:r>
              <a:rPr lang="en-US" sz="1200" i="1" kern="1200" dirty="0" smtClean="0">
                <a:solidFill>
                  <a:schemeClr val="tx1"/>
                </a:solidFill>
                <a:latin typeface="+mn-lt"/>
                <a:ea typeface="+mn-ea"/>
                <a:cs typeface="+mn-cs"/>
              </a:rPr>
              <a:t>gospel</a:t>
            </a:r>
            <a:r>
              <a:rPr lang="en-US" sz="1200" kern="1200" dirty="0" smtClean="0">
                <a:solidFill>
                  <a:schemeClr val="tx1"/>
                </a:solidFill>
                <a:latin typeface="+mn-lt"/>
                <a:ea typeface="+mn-ea"/>
                <a:cs typeface="+mn-cs"/>
              </a:rPr>
              <a:t> comes from the Greek word for “Good News.”</a:t>
            </a:r>
          </a:p>
          <a:p>
            <a:endParaRPr lang="en-US" b="1"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2</a:t>
            </a:fld>
            <a:endParaRPr lang="en-US"/>
          </a:p>
        </p:txBody>
      </p:sp>
    </p:spTree>
    <p:extLst>
      <p:ext uri="{BB962C8B-B14F-4D97-AF65-F5344CB8AC3E}">
        <p14:creationId xmlns:p14="http://schemas.microsoft.com/office/powerpoint/2010/main" val="62274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To </a:t>
            </a:r>
            <a:r>
              <a:rPr lang="en-US" sz="1200" kern="1200" dirty="0" smtClean="0">
                <a:solidFill>
                  <a:schemeClr val="tx1"/>
                </a:solidFill>
                <a:latin typeface="+mn-lt"/>
                <a:ea typeface="+mn-ea"/>
                <a:cs typeface="+mn-cs"/>
              </a:rPr>
              <a:t>expand on the content of this slide, ask the students what they understand about the idea that Jesus is God’s most definitive and perfect Revelation. You could ask a question such as, “Why would Jesus be able to reveal God to us in a perfect manner?” This will also help you to determine if any students are failing to grasp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3</a:t>
            </a:fld>
            <a:endParaRPr lang="en-US"/>
          </a:p>
        </p:txBody>
      </p:sp>
    </p:spTree>
    <p:extLst>
      <p:ext uri="{BB962C8B-B14F-4D97-AF65-F5344CB8AC3E}">
        <p14:creationId xmlns:p14="http://schemas.microsoft.com/office/powerpoint/2010/main" val="95194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 </a:t>
            </a:r>
            <a:r>
              <a:rPr lang="en-US" dirty="0" smtClean="0"/>
              <a:t>Explain </a:t>
            </a:r>
            <a:r>
              <a:rPr lang="en-US" dirty="0" smtClean="0"/>
              <a:t>that </a:t>
            </a:r>
            <a:r>
              <a:rPr lang="en-US" sz="1200" b="0" i="1" dirty="0" smtClean="0">
                <a:solidFill>
                  <a:srgbClr val="C00000"/>
                </a:solidFill>
              </a:rPr>
              <a:t>synoptic</a:t>
            </a:r>
            <a:r>
              <a:rPr lang="en-US" sz="1200" b="1" dirty="0" smtClean="0"/>
              <a:t> </a:t>
            </a:r>
            <a:r>
              <a:rPr lang="en-US" sz="1200" dirty="0" smtClean="0"/>
              <a:t>comes from a Greek word meaning “seeing the whole together.” Many scholars believe that both Luke and Matthew used Mark as a source when writing their Gospels. Some scholars also propose that Luke and Matthew may have used a second source known as the</a:t>
            </a:r>
            <a:r>
              <a:rPr lang="en-US" sz="1200" b="1" dirty="0" smtClean="0"/>
              <a:t> </a:t>
            </a:r>
            <a:r>
              <a:rPr lang="en-US" sz="1200" b="0" dirty="0" err="1" smtClean="0">
                <a:solidFill>
                  <a:srgbClr val="C00000"/>
                </a:solidFill>
              </a:rPr>
              <a:t>Quelle</a:t>
            </a:r>
            <a:r>
              <a:rPr lang="en-US" sz="1200" b="1" dirty="0" smtClean="0">
                <a:solidFill>
                  <a:srgbClr val="C00000"/>
                </a:solidFill>
              </a:rPr>
              <a:t>, </a:t>
            </a:r>
            <a:r>
              <a:rPr lang="en-US" sz="1200" dirty="0" smtClean="0"/>
              <a:t>or Q 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4</a:t>
            </a:fld>
            <a:endParaRPr lang="en-US"/>
          </a:p>
        </p:txBody>
      </p:sp>
    </p:spTree>
    <p:extLst>
      <p:ext uri="{BB962C8B-B14F-4D97-AF65-F5344CB8AC3E}">
        <p14:creationId xmlns:p14="http://schemas.microsoft.com/office/powerpoint/2010/main" val="357204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5</a:t>
            </a:fld>
            <a:endParaRPr lang="en-US"/>
          </a:p>
        </p:txBody>
      </p:sp>
    </p:spTree>
    <p:extLst>
      <p:ext uri="{BB962C8B-B14F-4D97-AF65-F5344CB8AC3E}">
        <p14:creationId xmlns:p14="http://schemas.microsoft.com/office/powerpoint/2010/main" val="184134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Ensure </a:t>
            </a:r>
            <a:r>
              <a:rPr lang="en-US" sz="1200" kern="1200" dirty="0" smtClean="0">
                <a:solidFill>
                  <a:schemeClr val="tx1"/>
                </a:solidFill>
                <a:latin typeface="+mn-lt"/>
                <a:ea typeface="+mn-ea"/>
                <a:cs typeface="+mn-cs"/>
              </a:rPr>
              <a:t>that the students understand what a genealogy is. If time permits, have the students go through the genealogy of Jesus in the Gospel of Matthew. Ask them if they notice anything in particular. Point out that within Jesus’ genealogy are men and women, people who are wealthy and people who are poor, indicating that Jesus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save all.</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6</a:t>
            </a:fld>
            <a:endParaRPr lang="en-US"/>
          </a:p>
        </p:txBody>
      </p:sp>
    </p:spTree>
    <p:extLst>
      <p:ext uri="{BB962C8B-B14F-4D97-AF65-F5344CB8AC3E}">
        <p14:creationId xmlns:p14="http://schemas.microsoft.com/office/powerpoint/2010/main" val="395892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7</a:t>
            </a:fld>
            <a:endParaRPr lang="en-US"/>
          </a:p>
        </p:txBody>
      </p:sp>
    </p:spTree>
    <p:extLst>
      <p:ext uri="{BB962C8B-B14F-4D97-AF65-F5344CB8AC3E}">
        <p14:creationId xmlns:p14="http://schemas.microsoft.com/office/powerpoint/2010/main" val="400005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Another </a:t>
            </a:r>
            <a:r>
              <a:rPr lang="en-US" sz="1200" kern="1200" dirty="0" smtClean="0">
                <a:solidFill>
                  <a:schemeClr val="tx1"/>
                </a:solidFill>
                <a:latin typeface="+mn-lt"/>
                <a:ea typeface="+mn-ea"/>
                <a:cs typeface="+mn-cs"/>
              </a:rPr>
              <a:t>thing the students may find interesting about the Gospel of Mark is that at the beginning the disciples are depicted as models of faith, due to their leaving everything behind and following Jesus. However, as the Gospel unfolds, they are sometimes portrayed unfavorably and as lacking faith. This will add to a fuller picture of the Gospel.</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8</a:t>
            </a:fld>
            <a:endParaRPr lang="en-US"/>
          </a:p>
        </p:txBody>
      </p:sp>
    </p:spTree>
    <p:extLst>
      <p:ext uri="{BB962C8B-B14F-4D97-AF65-F5344CB8AC3E}">
        <p14:creationId xmlns:p14="http://schemas.microsoft.com/office/powerpoint/2010/main" val="59753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9</a:t>
            </a:fld>
            <a:endParaRPr lang="en-US"/>
          </a:p>
        </p:txBody>
      </p:sp>
    </p:spTree>
    <p:extLst>
      <p:ext uri="{BB962C8B-B14F-4D97-AF65-F5344CB8AC3E}">
        <p14:creationId xmlns:p14="http://schemas.microsoft.com/office/powerpoint/2010/main" val="3559744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4438"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hasCustomPrompt="1"/>
          </p:nvPr>
        </p:nvSpPr>
        <p:spPr>
          <a:xfrm>
            <a:off x="74676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62200"/>
            <a:ext cx="7772400" cy="1470025"/>
          </a:xfrm>
        </p:spPr>
        <p:txBody>
          <a:bodyPr/>
          <a:lstStyle/>
          <a:p>
            <a:r>
              <a:rPr lang="en-US" dirty="0" smtClean="0"/>
              <a:t>Introduction </a:t>
            </a:r>
            <a:br>
              <a:rPr lang="en-US" dirty="0" smtClean="0"/>
            </a:br>
            <a:r>
              <a:rPr lang="en-US" dirty="0" smtClean="0"/>
              <a:t>to the Gospels</a:t>
            </a:r>
            <a:endParaRPr lang="en-US" dirty="0"/>
          </a:p>
        </p:txBody>
      </p:sp>
      <p:sp>
        <p:nvSpPr>
          <p:cNvPr id="4" name="Text Placeholder 8"/>
          <p:cNvSpPr>
            <a:spLocks noGrp="1"/>
          </p:cNvSpPr>
          <p:nvPr>
            <p:ph type="body" sz="quarter" idx="10"/>
          </p:nvPr>
        </p:nvSpPr>
        <p:spPr>
          <a:xfrm>
            <a:off x="74676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TX004711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533400"/>
          </a:xfrm>
        </p:spPr>
        <p:txBody>
          <a:bodyPr>
            <a:normAutofit/>
          </a:bodyPr>
          <a:lstStyle/>
          <a:p>
            <a:r>
              <a:rPr lang="en-US" dirty="0" smtClean="0"/>
              <a:t>Luke’s Image of Jesus</a:t>
            </a:r>
            <a:endParaRPr lang="en-US" dirty="0"/>
          </a:p>
        </p:txBody>
      </p:sp>
      <p:sp>
        <p:nvSpPr>
          <p:cNvPr id="3" name="Content Placeholder 2"/>
          <p:cNvSpPr>
            <a:spLocks noGrp="1"/>
          </p:cNvSpPr>
          <p:nvPr>
            <p:ph idx="1"/>
          </p:nvPr>
        </p:nvSpPr>
        <p:spPr>
          <a:xfrm>
            <a:off x="838200" y="1737517"/>
            <a:ext cx="4267200" cy="4373563"/>
          </a:xfrm>
        </p:spPr>
        <p:txBody>
          <a:bodyPr/>
          <a:lstStyle/>
          <a:p>
            <a:r>
              <a:rPr lang="en-US" dirty="0" smtClean="0"/>
              <a:t>Jesus is the compassionate Savior who welcomes all.</a:t>
            </a:r>
          </a:p>
          <a:p>
            <a:r>
              <a:rPr lang="en-US" dirty="0" smtClean="0"/>
              <a:t>Much of Jesus’ ministry and preaching is directed toward the plight of the </a:t>
            </a:r>
            <a:r>
              <a:rPr lang="en-US" i="1" dirty="0" err="1" smtClean="0"/>
              <a:t>anawim</a:t>
            </a:r>
            <a:r>
              <a:rPr lang="en-US" i="1" dirty="0" smtClean="0"/>
              <a:t>.</a:t>
            </a:r>
            <a:endParaRPr lang="en-US" dirty="0" smtClean="0"/>
          </a:p>
          <a:p>
            <a:r>
              <a:rPr lang="en-US" dirty="0" smtClean="0"/>
              <a:t>Luke emphasizes the presence of women in the ministry of Jesus.</a:t>
            </a:r>
          </a:p>
          <a:p>
            <a:r>
              <a:rPr lang="en-US" dirty="0" smtClean="0"/>
              <a:t>The final groups given special attention in the Gospel of Luke are those who are sick and sinners.</a:t>
            </a:r>
          </a:p>
          <a:p>
            <a:endParaRPr lang="en-US" dirty="0"/>
          </a:p>
        </p:txBody>
      </p:sp>
      <p:pic>
        <p:nvPicPr>
          <p:cNvPr id="4" name="Picture 3" descr="transfiguration-wikimedia.jpg"/>
          <p:cNvPicPr>
            <a:picLocks noChangeAspect="1"/>
          </p:cNvPicPr>
          <p:nvPr/>
        </p:nvPicPr>
        <p:blipFill>
          <a:blip r:embed="rId3" cstate="print"/>
          <a:stretch>
            <a:fillRect/>
          </a:stretch>
        </p:blipFill>
        <p:spPr>
          <a:xfrm>
            <a:off x="5410200" y="1600200"/>
            <a:ext cx="3063048" cy="42697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10"/>
          <p:cNvSpPr txBox="1">
            <a:spLocks noChangeArrowheads="1"/>
          </p:cNvSpPr>
          <p:nvPr/>
        </p:nvSpPr>
        <p:spPr bwMode="auto">
          <a:xfrm rot="21220809">
            <a:off x="5490800" y="6003925"/>
            <a:ext cx="1600200" cy="168275"/>
          </a:xfrm>
          <a:prstGeom prst="rect">
            <a:avLst/>
          </a:prstGeom>
          <a:noFill/>
          <a:ln w="9525">
            <a:noFill/>
            <a:miter lim="800000"/>
            <a:headEnd/>
            <a:tailEnd/>
          </a:ln>
        </p:spPr>
        <p:txBody>
          <a:bodyPr>
            <a:spAutoFit/>
          </a:bodyPr>
          <a:lstStyle/>
          <a:p>
            <a:r>
              <a:rPr lang="en-US" sz="500" dirty="0" smtClean="0">
                <a:solidFill>
                  <a:schemeClr val="bg1">
                    <a:lumMod val="50000"/>
                  </a:schemeClr>
                </a:solidFill>
              </a:rPr>
              <a:t>© </a:t>
            </a:r>
            <a:r>
              <a:rPr lang="en-US" sz="500" dirty="0">
                <a:solidFill>
                  <a:schemeClr val="bg1">
                    <a:lumMod val="50000"/>
                  </a:schemeClr>
                </a:solidFill>
              </a:rPr>
              <a:t>The Crosiers/Gene </a:t>
            </a:r>
            <a:r>
              <a:rPr lang="en-US" sz="500" dirty="0" err="1">
                <a:solidFill>
                  <a:schemeClr val="bg1">
                    <a:lumMod val="50000"/>
                  </a:schemeClr>
                </a:solidFill>
              </a:rPr>
              <a:t>Plaisted</a:t>
            </a:r>
            <a:r>
              <a:rPr lang="en-US" sz="500" dirty="0">
                <a:solidFill>
                  <a:schemeClr val="bg1">
                    <a:lumMod val="50000"/>
                  </a:schemeClr>
                </a:solidFill>
              </a:rPr>
              <a:t>, OSC</a:t>
            </a:r>
            <a:endParaRPr lang="en-US" sz="500" b="1"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John</a:t>
            </a:r>
            <a:endParaRPr lang="en-US" dirty="0"/>
          </a:p>
        </p:txBody>
      </p:sp>
      <p:sp>
        <p:nvSpPr>
          <p:cNvPr id="3" name="Content Placeholder 2"/>
          <p:cNvSpPr>
            <a:spLocks noGrp="1"/>
          </p:cNvSpPr>
          <p:nvPr>
            <p:ph idx="1"/>
          </p:nvPr>
        </p:nvSpPr>
        <p:spPr>
          <a:xfrm>
            <a:off x="914400" y="2209800"/>
            <a:ext cx="3962400" cy="3200400"/>
          </a:xfrm>
        </p:spPr>
        <p:txBody>
          <a:bodyPr>
            <a:normAutofit/>
          </a:bodyPr>
          <a:lstStyle/>
          <a:p>
            <a:pPr>
              <a:buNone/>
            </a:pPr>
            <a:r>
              <a:rPr lang="en-US" dirty="0" smtClean="0">
                <a:solidFill>
                  <a:srgbClr val="3366FF"/>
                </a:solidFill>
              </a:rPr>
              <a:t>Who Was John?</a:t>
            </a:r>
          </a:p>
          <a:p>
            <a:r>
              <a:rPr lang="en-US" sz="1900" dirty="0" smtClean="0"/>
              <a:t>The actual author is unknown.</a:t>
            </a:r>
          </a:p>
          <a:p>
            <a:pPr>
              <a:spcAft>
                <a:spcPts val="800"/>
              </a:spcAft>
            </a:pPr>
            <a:r>
              <a:rPr lang="en-US" sz="1900" dirty="0" smtClean="0"/>
              <a:t>Many believe the author was a member of a Christian community founded by the Beloved Disciple.</a:t>
            </a:r>
          </a:p>
          <a:p>
            <a:pPr>
              <a:buNone/>
            </a:pPr>
            <a:r>
              <a:rPr lang="en-US" dirty="0" smtClean="0">
                <a:solidFill>
                  <a:srgbClr val="3366FF"/>
                </a:solidFill>
              </a:rPr>
              <a:t>Approximate Date of Authorship:</a:t>
            </a:r>
          </a:p>
          <a:p>
            <a:pPr marL="0" indent="0">
              <a:buNone/>
            </a:pPr>
            <a:r>
              <a:rPr lang="en-US" sz="1900" dirty="0" smtClean="0"/>
              <a:t>AD 90–100</a:t>
            </a:r>
          </a:p>
        </p:txBody>
      </p:sp>
      <p:pic>
        <p:nvPicPr>
          <p:cNvPr id="4" name="Picture 3" descr="matthew-wikimedia.jpg"/>
          <p:cNvPicPr>
            <a:picLocks noChangeAspect="1"/>
          </p:cNvPicPr>
          <p:nvPr/>
        </p:nvPicPr>
        <p:blipFill>
          <a:blip r:embed="rId3" cstate="print"/>
          <a:srcRect l="13360" t="4167" r="14047" b="38244"/>
          <a:stretch>
            <a:fillRect/>
          </a:stretch>
        </p:blipFill>
        <p:spPr>
          <a:xfrm>
            <a:off x="5162107" y="1676400"/>
            <a:ext cx="3524693"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5715000" y="5562600"/>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61" y="762000"/>
            <a:ext cx="8229600" cy="533400"/>
          </a:xfrm>
        </p:spPr>
        <p:txBody>
          <a:bodyPr/>
          <a:lstStyle/>
          <a:p>
            <a:r>
              <a:rPr lang="en-US" dirty="0" smtClean="0"/>
              <a:t>Characteristics of John’s Gospel</a:t>
            </a:r>
            <a:endParaRPr lang="en-US" dirty="0"/>
          </a:p>
        </p:txBody>
      </p:sp>
      <p:sp>
        <p:nvSpPr>
          <p:cNvPr id="3" name="Content Placeholder 2"/>
          <p:cNvSpPr>
            <a:spLocks noGrp="1"/>
          </p:cNvSpPr>
          <p:nvPr>
            <p:ph idx="1"/>
          </p:nvPr>
        </p:nvSpPr>
        <p:spPr>
          <a:xfrm>
            <a:off x="917713" y="1524000"/>
            <a:ext cx="4263887" cy="4876800"/>
          </a:xfrm>
        </p:spPr>
        <p:txBody>
          <a:bodyPr>
            <a:normAutofit/>
          </a:bodyPr>
          <a:lstStyle/>
          <a:p>
            <a:pPr>
              <a:buNone/>
            </a:pPr>
            <a:r>
              <a:rPr lang="en-US" dirty="0" smtClean="0">
                <a:solidFill>
                  <a:srgbClr val="3366FF"/>
                </a:solidFill>
              </a:rPr>
              <a:t>Twofold purpose:</a:t>
            </a:r>
          </a:p>
          <a:p>
            <a:r>
              <a:rPr lang="en-US" sz="1800" dirty="0" smtClean="0"/>
              <a:t>To evangelize both Gentiles and Jews</a:t>
            </a:r>
          </a:p>
          <a:p>
            <a:r>
              <a:rPr lang="en-US" sz="1800" dirty="0" smtClean="0"/>
              <a:t>To strengthen the faith of the local community as well as Christians everywhere</a:t>
            </a:r>
          </a:p>
          <a:p>
            <a:pPr>
              <a:buNone/>
            </a:pPr>
            <a:endParaRPr lang="en-US" sz="1200" dirty="0" smtClean="0"/>
          </a:p>
          <a:p>
            <a:pPr>
              <a:buNone/>
            </a:pPr>
            <a:r>
              <a:rPr lang="en-US" dirty="0" smtClean="0">
                <a:solidFill>
                  <a:srgbClr val="3366FF"/>
                </a:solidFill>
              </a:rPr>
              <a:t>Two books in one Gospel:</a:t>
            </a:r>
          </a:p>
          <a:p>
            <a:r>
              <a:rPr lang="en-US" sz="1800" dirty="0" smtClean="0"/>
              <a:t>In the first half of the Gospel, </a:t>
            </a:r>
            <a:br>
              <a:rPr lang="en-US" sz="1800" dirty="0" smtClean="0"/>
            </a:br>
            <a:r>
              <a:rPr lang="en-US" sz="1800" dirty="0" smtClean="0"/>
              <a:t>Jesus teaches mainly through </a:t>
            </a:r>
            <a:br>
              <a:rPr lang="en-US" sz="1800" dirty="0" smtClean="0"/>
            </a:br>
            <a:r>
              <a:rPr lang="en-US" sz="1800" dirty="0" smtClean="0"/>
              <a:t>signs that reveal his identity.</a:t>
            </a:r>
          </a:p>
          <a:p>
            <a:r>
              <a:rPr lang="en-US" sz="1800" dirty="0" smtClean="0"/>
              <a:t>The second half of the Gospel </a:t>
            </a:r>
            <a:br>
              <a:rPr lang="en-US" sz="1800" dirty="0" smtClean="0"/>
            </a:br>
            <a:r>
              <a:rPr lang="en-US" sz="1800" dirty="0" smtClean="0"/>
              <a:t>focuses on the Passion, death, </a:t>
            </a:r>
            <a:br>
              <a:rPr lang="en-US" sz="1800" dirty="0" smtClean="0"/>
            </a:br>
            <a:r>
              <a:rPr lang="en-US" sz="1800" dirty="0" smtClean="0"/>
              <a:t>Resurrection, and Ascension—</a:t>
            </a:r>
            <a:br>
              <a:rPr lang="en-US" sz="1800" dirty="0" smtClean="0"/>
            </a:br>
            <a:r>
              <a:rPr lang="en-US" sz="1800" dirty="0" smtClean="0"/>
              <a:t>the events that glorify Jesus.</a:t>
            </a:r>
          </a:p>
        </p:txBody>
      </p:sp>
      <p:pic>
        <p:nvPicPr>
          <p:cNvPr id="4" name="Picture 3" descr="transfiguration-wikimedia.jpg"/>
          <p:cNvPicPr>
            <a:picLocks noChangeAspect="1"/>
          </p:cNvPicPr>
          <p:nvPr/>
        </p:nvPicPr>
        <p:blipFill>
          <a:blip r:embed="rId3" cstate="print"/>
          <a:stretch>
            <a:fillRect/>
          </a:stretch>
        </p:blipFill>
        <p:spPr>
          <a:xfrm rot="276237">
            <a:off x="4925574" y="2283362"/>
            <a:ext cx="3847975" cy="2895600"/>
          </a:xfrm>
          <a:prstGeom prst="snip2DiagRect">
            <a:avLst/>
          </a:prstGeom>
          <a:solidFill>
            <a:srgbClr val="FFFFFF">
              <a:shade val="85000"/>
            </a:srgbClr>
          </a:solidFill>
          <a:ln w="1270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476645">
            <a:off x="8099422" y="4551509"/>
            <a:ext cx="1295400" cy="169277"/>
          </a:xfrm>
          <a:prstGeom prst="rect">
            <a:avLst/>
          </a:prstGeom>
          <a:noFill/>
          <a:ln w="9525">
            <a:noFill/>
            <a:miter lim="800000"/>
            <a:headEnd/>
            <a:tailEnd/>
          </a:ln>
        </p:spPr>
        <p:txBody>
          <a:bodyPr wrap="square" rtlCol="0">
            <a:spAutoFit/>
          </a:bodyPr>
          <a:lstStyle/>
          <a:p>
            <a:r>
              <a:rPr lang="en-US" sz="500" dirty="0" smtClean="0">
                <a:solidFill>
                  <a:schemeClr val="bg1"/>
                </a:solidFill>
              </a:rPr>
              <a:t>Image in public domain</a:t>
            </a:r>
            <a:endParaRPr lang="en-US" sz="500" dirty="0">
              <a:solidFill>
                <a:schemeClr val="bg1"/>
              </a:solidFill>
            </a:endParaRPr>
          </a:p>
        </p:txBody>
      </p:sp>
      <p:sp>
        <p:nvSpPr>
          <p:cNvPr id="6" name="TextBox 5"/>
          <p:cNvSpPr txBox="1"/>
          <p:nvPr/>
        </p:nvSpPr>
        <p:spPr bwMode="auto">
          <a:xfrm rot="189172">
            <a:off x="5366363" y="5131979"/>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533400"/>
          </a:xfrm>
        </p:spPr>
        <p:txBody>
          <a:bodyPr/>
          <a:lstStyle/>
          <a:p>
            <a:pPr algn="ctr"/>
            <a:r>
              <a:rPr lang="en-US" dirty="0" smtClean="0"/>
              <a:t>John’s Image of Jesus</a:t>
            </a:r>
            <a:endParaRPr lang="en-US" dirty="0"/>
          </a:p>
        </p:txBody>
      </p:sp>
      <p:pic>
        <p:nvPicPr>
          <p:cNvPr id="4" name="Picture 3" descr="jesus-wikimedia.jpg"/>
          <p:cNvPicPr>
            <a:picLocks noChangeAspect="1"/>
          </p:cNvPicPr>
          <p:nvPr/>
        </p:nvPicPr>
        <p:blipFill>
          <a:blip r:embed="rId3" cstate="print"/>
          <a:srcRect l="1667" t="4440" r="11667" b="8970"/>
          <a:stretch>
            <a:fillRect/>
          </a:stretch>
        </p:blipFill>
        <p:spPr>
          <a:xfrm>
            <a:off x="5181600" y="2819400"/>
            <a:ext cx="3454400" cy="25908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9600" y="2103437"/>
            <a:ext cx="4267200" cy="4373563"/>
          </a:xfrm>
        </p:spPr>
        <p:txBody>
          <a:bodyPr/>
          <a:lstStyle/>
          <a:p>
            <a:r>
              <a:rPr lang="en-US" dirty="0" smtClean="0"/>
              <a:t>The  synoptic Gospels emphasize the humanity of Jesus.</a:t>
            </a:r>
          </a:p>
          <a:p>
            <a:r>
              <a:rPr lang="en-US" dirty="0" smtClean="0"/>
              <a:t>The Gospel of John emphasizes the </a:t>
            </a:r>
            <a:r>
              <a:rPr lang="en-US" smtClean="0"/>
              <a:t>divinity of </a:t>
            </a:r>
            <a:r>
              <a:rPr lang="en-US" dirty="0" smtClean="0"/>
              <a:t>Jesus.</a:t>
            </a:r>
          </a:p>
          <a:p>
            <a:r>
              <a:rPr lang="en-US" dirty="0" smtClean="0"/>
              <a:t>John uses </a:t>
            </a:r>
            <a:r>
              <a:rPr lang="en-US" i="1" dirty="0" smtClean="0"/>
              <a:t>high Christology</a:t>
            </a:r>
            <a:r>
              <a:rPr lang="en-US" dirty="0" smtClean="0"/>
              <a:t>—a term used to describe how John proclaims from the very beginning that Jesus is God, the Eternal Word of the Father. </a:t>
            </a:r>
          </a:p>
          <a:p>
            <a:endParaRPr lang="en-US" dirty="0"/>
          </a:p>
        </p:txBody>
      </p:sp>
      <p:sp>
        <p:nvSpPr>
          <p:cNvPr id="5" name="TextBox 4"/>
          <p:cNvSpPr txBox="1"/>
          <p:nvPr/>
        </p:nvSpPr>
        <p:spPr bwMode="auto">
          <a:xfrm>
            <a:off x="5181600" y="5393323"/>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YB.jpg"/>
          <p:cNvPicPr>
            <a:picLocks noChangeAspect="1"/>
          </p:cNvPicPr>
          <p:nvPr/>
        </p:nvPicPr>
        <p:blipFill>
          <a:blip r:embed="rId3" cstate="print"/>
          <a:stretch>
            <a:fillRect/>
          </a:stretch>
        </p:blipFill>
        <p:spPr>
          <a:xfrm rot="21126199">
            <a:off x="5703085" y="1947185"/>
            <a:ext cx="2789398" cy="3746364"/>
          </a:xfrm>
          <a:prstGeom prst="rect">
            <a:avLst/>
          </a:prstGeom>
        </p:spPr>
      </p:pic>
      <p:sp>
        <p:nvSpPr>
          <p:cNvPr id="13" name="TextBox 12"/>
          <p:cNvSpPr txBox="1"/>
          <p:nvPr/>
        </p:nvSpPr>
        <p:spPr bwMode="auto">
          <a:xfrm rot="21099207">
            <a:off x="6324386" y="5500589"/>
            <a:ext cx="1447801"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  Saint Mary’s Press</a:t>
            </a:r>
            <a:endParaRPr lang="en-US" sz="500" dirty="0">
              <a:solidFill>
                <a:schemeClr val="bg1">
                  <a:lumMod val="50000"/>
                </a:schemeClr>
              </a:solidFill>
            </a:endParaRPr>
          </a:p>
        </p:txBody>
      </p:sp>
      <p:sp>
        <p:nvSpPr>
          <p:cNvPr id="7" name="Title 6"/>
          <p:cNvSpPr>
            <a:spLocks noGrp="1"/>
          </p:cNvSpPr>
          <p:nvPr>
            <p:ph type="title"/>
          </p:nvPr>
        </p:nvSpPr>
        <p:spPr>
          <a:xfrm>
            <a:off x="990600" y="914400"/>
            <a:ext cx="8229600" cy="533400"/>
          </a:xfrm>
        </p:spPr>
        <p:txBody>
          <a:bodyPr>
            <a:normAutofit/>
          </a:bodyPr>
          <a:lstStyle/>
          <a:p>
            <a:r>
              <a:rPr lang="en-US" dirty="0" smtClean="0"/>
              <a:t>The Gospels</a:t>
            </a:r>
            <a:endParaRPr lang="en-US" dirty="0"/>
          </a:p>
        </p:txBody>
      </p:sp>
      <p:sp>
        <p:nvSpPr>
          <p:cNvPr id="8" name="Content Placeholder 7"/>
          <p:cNvSpPr>
            <a:spLocks noGrp="1"/>
          </p:cNvSpPr>
          <p:nvPr>
            <p:ph idx="1"/>
          </p:nvPr>
        </p:nvSpPr>
        <p:spPr>
          <a:xfrm>
            <a:off x="914400" y="1874837"/>
            <a:ext cx="4419600" cy="4373563"/>
          </a:xfrm>
        </p:spPr>
        <p:txBody>
          <a:bodyPr>
            <a:normAutofit/>
          </a:bodyPr>
          <a:lstStyle/>
          <a:p>
            <a:r>
              <a:rPr lang="en-US" dirty="0" smtClean="0"/>
              <a:t>The Gospels are the heart of the Scriptures.</a:t>
            </a:r>
          </a:p>
          <a:p>
            <a:r>
              <a:rPr lang="en-US" dirty="0" smtClean="0"/>
              <a:t>The four Gospels are Matthew, Mark, Luke, and John.</a:t>
            </a:r>
          </a:p>
          <a:p>
            <a:r>
              <a:rPr lang="en-US" dirty="0" smtClean="0"/>
              <a:t>The Gospels bring the Good News of the Incarnation of Jesus Christ. </a:t>
            </a:r>
          </a:p>
          <a:p>
            <a:r>
              <a:rPr lang="en-US" dirty="0" smtClean="0"/>
              <a:t>They also herald that Jesus came to fulfill the promises God made to our ancestors and to overcome the slavery of sin and death.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1066800"/>
            <a:ext cx="8229600" cy="533400"/>
          </a:xfrm>
        </p:spPr>
        <p:txBody>
          <a:bodyPr/>
          <a:lstStyle/>
          <a:p>
            <a:r>
              <a:rPr lang="en-US" dirty="0" smtClean="0"/>
              <a:t>Characteristics of the Gospels</a:t>
            </a:r>
            <a:endParaRPr lang="en-US" dirty="0"/>
          </a:p>
        </p:txBody>
      </p:sp>
      <p:sp>
        <p:nvSpPr>
          <p:cNvPr id="8" name="Content Placeholder 7"/>
          <p:cNvSpPr>
            <a:spLocks noGrp="1"/>
          </p:cNvSpPr>
          <p:nvPr>
            <p:ph idx="1"/>
          </p:nvPr>
        </p:nvSpPr>
        <p:spPr>
          <a:xfrm>
            <a:off x="990600" y="1828801"/>
            <a:ext cx="4343400" cy="3962399"/>
          </a:xfrm>
        </p:spPr>
        <p:txBody>
          <a:bodyPr/>
          <a:lstStyle/>
          <a:p>
            <a:r>
              <a:rPr lang="en-US" dirty="0" smtClean="0"/>
              <a:t>The Gospels are the main source of information about the life and teachings of Jesus.</a:t>
            </a:r>
          </a:p>
          <a:p>
            <a:r>
              <a:rPr lang="en-US" dirty="0" smtClean="0"/>
              <a:t>The Gospels are God’s Revelation.</a:t>
            </a:r>
          </a:p>
          <a:p>
            <a:r>
              <a:rPr lang="en-US" dirty="0" smtClean="0"/>
              <a:t>When we encounter Jesus in the Gospels, we encounter God’s most definitive and perfect Revelation. </a:t>
            </a:r>
          </a:p>
          <a:p>
            <a:r>
              <a:rPr lang="en-US" dirty="0" smtClean="0"/>
              <a:t>Each Gospel presents a unique perspective on Jesus.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0957">
            <a:off x="5698127" y="1850308"/>
            <a:ext cx="2603536" cy="3905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314850">
            <a:off x="5643827" y="5677340"/>
            <a:ext cx="12954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a:t>
            </a:r>
            <a:r>
              <a:rPr lang="en-US" sz="500" dirty="0" err="1">
                <a:solidFill>
                  <a:schemeClr val="bg1">
                    <a:lumMod val="50000"/>
                  </a:schemeClr>
                </a:solidFill>
              </a:rPr>
              <a:t>Ahturner</a:t>
            </a:r>
            <a:r>
              <a:rPr lang="en-US" sz="500" dirty="0">
                <a:solidFill>
                  <a:schemeClr val="bg1">
                    <a:lumMod val="50000"/>
                  </a:schemeClr>
                </a:solidFill>
              </a:rPr>
              <a:t> / Shutterstock.com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9485"/>
            <a:ext cx="8229600" cy="533400"/>
          </a:xfrm>
        </p:spPr>
        <p:txBody>
          <a:bodyPr/>
          <a:lstStyle/>
          <a:p>
            <a:pPr algn="ctr"/>
            <a:r>
              <a:rPr lang="en-US" dirty="0" smtClean="0"/>
              <a:t>The Synoptic Gospels</a:t>
            </a:r>
            <a:endParaRPr lang="en-US" dirty="0"/>
          </a:p>
        </p:txBody>
      </p:sp>
      <p:sp>
        <p:nvSpPr>
          <p:cNvPr id="3" name="Content Placeholder 2"/>
          <p:cNvSpPr>
            <a:spLocks noGrp="1"/>
          </p:cNvSpPr>
          <p:nvPr>
            <p:ph idx="1"/>
          </p:nvPr>
        </p:nvSpPr>
        <p:spPr>
          <a:xfrm>
            <a:off x="1160585" y="2027237"/>
            <a:ext cx="6535615" cy="4373563"/>
          </a:xfrm>
        </p:spPr>
        <p:txBody>
          <a:bodyPr/>
          <a:lstStyle/>
          <a:p>
            <a:r>
              <a:rPr lang="en-US" dirty="0" smtClean="0"/>
              <a:t>Matthew, Mark, and Luke are called </a:t>
            </a:r>
            <a:r>
              <a:rPr lang="en-US" b="1" dirty="0" smtClean="0">
                <a:solidFill>
                  <a:srgbClr val="3366FF"/>
                </a:solidFill>
              </a:rPr>
              <a:t>synoptic</a:t>
            </a:r>
            <a:r>
              <a:rPr lang="en-US" b="1" dirty="0" smtClean="0">
                <a:solidFill>
                  <a:srgbClr val="C00000"/>
                </a:solidFill>
              </a:rPr>
              <a:t> </a:t>
            </a:r>
            <a:r>
              <a:rPr lang="en-US" b="1" dirty="0" smtClean="0">
                <a:solidFill>
                  <a:srgbClr val="3366FF"/>
                </a:solidFill>
              </a:rPr>
              <a:t>Gospels</a:t>
            </a:r>
            <a:r>
              <a:rPr lang="en-US" b="1" dirty="0" smtClean="0">
                <a:solidFill>
                  <a:srgbClr val="0066FF"/>
                </a:solidFill>
              </a:rPr>
              <a:t>.</a:t>
            </a:r>
            <a:endParaRPr lang="en-US" dirty="0" smtClean="0">
              <a:solidFill>
                <a:srgbClr val="0066FF"/>
              </a:solidFill>
            </a:endParaRPr>
          </a:p>
          <a:p>
            <a:r>
              <a:rPr lang="en-US" dirty="0" smtClean="0"/>
              <a:t>These Gospels are similar in style and share much of the same content.</a:t>
            </a:r>
          </a:p>
          <a:p>
            <a:pPr>
              <a:buNone/>
            </a:pPr>
            <a:endParaRPr lang="en-US" dirty="0"/>
          </a:p>
        </p:txBody>
      </p:sp>
      <p:pic>
        <p:nvPicPr>
          <p:cNvPr id="5" name="Picture 4" descr="gospelwriters-wikimedia.tif"/>
          <p:cNvPicPr>
            <a:picLocks noChangeAspect="1"/>
          </p:cNvPicPr>
          <p:nvPr/>
        </p:nvPicPr>
        <p:blipFill rotWithShape="1">
          <a:blip r:embed="rId3" cstate="print"/>
          <a:srcRect l="1567"/>
          <a:stretch/>
        </p:blipFill>
        <p:spPr>
          <a:xfrm>
            <a:off x="1447800" y="3733800"/>
            <a:ext cx="6150538" cy="2538412"/>
          </a:xfrm>
          <a:prstGeom prst="rect">
            <a:avLst/>
          </a:prstGeom>
        </p:spPr>
      </p:pic>
      <p:sp>
        <p:nvSpPr>
          <p:cNvPr id="6" name="TextBox 5"/>
          <p:cNvSpPr txBox="1"/>
          <p:nvPr/>
        </p:nvSpPr>
        <p:spPr bwMode="auto">
          <a:xfrm>
            <a:off x="1447800" y="6228688"/>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523"/>
            <a:ext cx="8229600" cy="533400"/>
          </a:xfrm>
        </p:spPr>
        <p:txBody>
          <a:bodyPr/>
          <a:lstStyle/>
          <a:p>
            <a:r>
              <a:rPr lang="en-US" dirty="0" smtClean="0"/>
              <a:t>The Gospel of Matthew</a:t>
            </a:r>
            <a:endParaRPr lang="en-US" dirty="0"/>
          </a:p>
        </p:txBody>
      </p:sp>
      <p:sp>
        <p:nvSpPr>
          <p:cNvPr id="3" name="Content Placeholder 2"/>
          <p:cNvSpPr>
            <a:spLocks noGrp="1"/>
          </p:cNvSpPr>
          <p:nvPr>
            <p:ph idx="1"/>
          </p:nvPr>
        </p:nvSpPr>
        <p:spPr>
          <a:xfrm>
            <a:off x="762000" y="1371600"/>
            <a:ext cx="4290943" cy="5105400"/>
          </a:xfrm>
        </p:spPr>
        <p:txBody>
          <a:bodyPr>
            <a:normAutofit/>
          </a:bodyPr>
          <a:lstStyle/>
          <a:p>
            <a:pPr>
              <a:buNone/>
            </a:pPr>
            <a:r>
              <a:rPr lang="en-US" dirty="0" smtClean="0">
                <a:solidFill>
                  <a:srgbClr val="3366FF"/>
                </a:solidFill>
              </a:rPr>
              <a:t>Who Was Matthew?</a:t>
            </a:r>
          </a:p>
          <a:p>
            <a:pPr marL="0" indent="0">
              <a:spcAft>
                <a:spcPts val="800"/>
              </a:spcAft>
              <a:buNone/>
            </a:pPr>
            <a:r>
              <a:rPr lang="en-US" dirty="0" smtClean="0"/>
              <a:t>Jewish Christian well versed in the Hebrew Scriptures</a:t>
            </a:r>
          </a:p>
          <a:p>
            <a:pPr>
              <a:buNone/>
            </a:pPr>
            <a:r>
              <a:rPr lang="en-US" dirty="0" smtClean="0">
                <a:solidFill>
                  <a:srgbClr val="3366FF"/>
                </a:solidFill>
              </a:rPr>
              <a:t>Approximate Date of Authorship:</a:t>
            </a:r>
          </a:p>
          <a:p>
            <a:pPr marL="0" indent="0">
              <a:spcAft>
                <a:spcPts val="800"/>
              </a:spcAft>
              <a:buNone/>
            </a:pPr>
            <a:r>
              <a:rPr lang="en-US" dirty="0" smtClean="0"/>
              <a:t>AD 85</a:t>
            </a:r>
          </a:p>
          <a:p>
            <a:pPr>
              <a:buNone/>
            </a:pPr>
            <a:r>
              <a:rPr lang="en-US" dirty="0" smtClean="0">
                <a:solidFill>
                  <a:srgbClr val="3366FF"/>
                </a:solidFill>
              </a:rPr>
              <a:t>Intended Audience:</a:t>
            </a:r>
          </a:p>
          <a:p>
            <a:pPr marL="0" indent="0">
              <a:spcAft>
                <a:spcPts val="800"/>
              </a:spcAft>
              <a:buNone/>
            </a:pPr>
            <a:r>
              <a:rPr lang="en-US" dirty="0" smtClean="0"/>
              <a:t>Mixed community of Jewish Christians and Gentiles</a:t>
            </a:r>
          </a:p>
          <a:p>
            <a:pPr>
              <a:buNone/>
            </a:pPr>
            <a:r>
              <a:rPr lang="en-US" dirty="0" smtClean="0">
                <a:solidFill>
                  <a:srgbClr val="3366FF"/>
                </a:solidFill>
              </a:rPr>
              <a:t>Issues Addressed:</a:t>
            </a:r>
          </a:p>
          <a:p>
            <a:pPr marL="0" indent="0">
              <a:buNone/>
            </a:pPr>
            <a:r>
              <a:rPr lang="en-US" dirty="0" smtClean="0"/>
              <a:t>A possible rejection and even some persecution of Jewish Christians for their belief in Jesus</a:t>
            </a:r>
          </a:p>
          <a:p>
            <a:pPr>
              <a:buNone/>
            </a:pPr>
            <a:endParaRPr lang="en-US" dirty="0"/>
          </a:p>
        </p:txBody>
      </p:sp>
      <p:pic>
        <p:nvPicPr>
          <p:cNvPr id="4" name="Picture 3" descr="matthew-wikimedia.jpg"/>
          <p:cNvPicPr>
            <a:picLocks noChangeAspect="1"/>
          </p:cNvPicPr>
          <p:nvPr/>
        </p:nvPicPr>
        <p:blipFill>
          <a:blip r:embed="rId3" cstate="print"/>
          <a:srcRect l="15722" t="13333" r="18579" b="23333"/>
          <a:stretch>
            <a:fillRect/>
          </a:stretch>
        </p:blipFill>
        <p:spPr>
          <a:xfrm>
            <a:off x="5270500" y="1905000"/>
            <a:ext cx="3344295" cy="4144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5791200" y="6049017"/>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533400"/>
          </a:xfrm>
        </p:spPr>
        <p:txBody>
          <a:bodyPr>
            <a:normAutofit/>
          </a:bodyPr>
          <a:lstStyle/>
          <a:p>
            <a:r>
              <a:rPr lang="en-US" dirty="0" smtClean="0"/>
              <a:t>Matthew’s Image of Jesus</a:t>
            </a:r>
            <a:endParaRPr lang="en-US" dirty="0"/>
          </a:p>
        </p:txBody>
      </p:sp>
      <p:sp>
        <p:nvSpPr>
          <p:cNvPr id="3" name="Content Placeholder 2"/>
          <p:cNvSpPr>
            <a:spLocks noGrp="1"/>
          </p:cNvSpPr>
          <p:nvPr>
            <p:ph idx="1"/>
          </p:nvPr>
        </p:nvSpPr>
        <p:spPr>
          <a:xfrm>
            <a:off x="762000" y="1981200"/>
            <a:ext cx="4343400" cy="5105400"/>
          </a:xfrm>
        </p:spPr>
        <p:txBody>
          <a:bodyPr>
            <a:normAutofit/>
          </a:bodyPr>
          <a:lstStyle/>
          <a:p>
            <a:r>
              <a:rPr lang="en-US" dirty="0" smtClean="0"/>
              <a:t>Matthew wanted his Jewish Christian readers to know that believing in Jesus was a continuation of their tradition.</a:t>
            </a:r>
          </a:p>
          <a:p>
            <a:r>
              <a:rPr lang="en-US" dirty="0" smtClean="0"/>
              <a:t>Matthew highlights Jesus as the fulfillment of many Old Testament hopes and prophecies.</a:t>
            </a:r>
          </a:p>
          <a:p>
            <a:r>
              <a:rPr lang="en-US" dirty="0" smtClean="0"/>
              <a:t>Jesus is presented with clear ties to Jewish ancestry. The genealogy at the beginning of the Gospel is one example.</a:t>
            </a:r>
          </a:p>
          <a:p>
            <a:endParaRPr lang="en-US" dirty="0"/>
          </a:p>
        </p:txBody>
      </p:sp>
      <p:pic>
        <p:nvPicPr>
          <p:cNvPr id="4" name="Picture 3" descr="transfiguration-wikimedia.jpg"/>
          <p:cNvPicPr>
            <a:picLocks noChangeAspect="1"/>
          </p:cNvPicPr>
          <p:nvPr/>
        </p:nvPicPr>
        <p:blipFill>
          <a:blip r:embed="rId3" cstate="print"/>
          <a:srcRect l="3325" t="10000" r="3325" b="3333"/>
          <a:stretch>
            <a:fillRect/>
          </a:stretch>
        </p:blipFill>
        <p:spPr>
          <a:xfrm>
            <a:off x="5486400" y="1676400"/>
            <a:ext cx="2901462" cy="4191000"/>
          </a:xfrm>
          <a:prstGeom prst="snip2DiagRect">
            <a:avLst/>
          </a:prstGeom>
          <a:solidFill>
            <a:srgbClr val="FFFFFF">
              <a:shade val="85000"/>
            </a:srgbClr>
          </a:solidFill>
          <a:ln w="1270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5867400" y="5867400"/>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The Gospel of Mark</a:t>
            </a:r>
            <a:endParaRPr lang="en-US" dirty="0"/>
          </a:p>
        </p:txBody>
      </p:sp>
      <p:sp>
        <p:nvSpPr>
          <p:cNvPr id="3" name="Content Placeholder 2"/>
          <p:cNvSpPr>
            <a:spLocks noGrp="1"/>
          </p:cNvSpPr>
          <p:nvPr>
            <p:ph idx="1"/>
          </p:nvPr>
        </p:nvSpPr>
        <p:spPr>
          <a:xfrm>
            <a:off x="939800" y="1600200"/>
            <a:ext cx="4267200" cy="4876800"/>
          </a:xfrm>
        </p:spPr>
        <p:txBody>
          <a:bodyPr>
            <a:normAutofit/>
          </a:bodyPr>
          <a:lstStyle/>
          <a:p>
            <a:pPr>
              <a:buNone/>
            </a:pPr>
            <a:r>
              <a:rPr lang="en-US" dirty="0" smtClean="0">
                <a:solidFill>
                  <a:srgbClr val="3366FF"/>
                </a:solidFill>
              </a:rPr>
              <a:t>Who Was Mark?</a:t>
            </a:r>
          </a:p>
          <a:p>
            <a:pPr marL="0" indent="0">
              <a:spcAft>
                <a:spcPts val="800"/>
              </a:spcAft>
              <a:buNone/>
            </a:pPr>
            <a:r>
              <a:rPr lang="en-US" dirty="0" smtClean="0"/>
              <a:t>Gentile Christian who may have been a disciple of Peter</a:t>
            </a:r>
          </a:p>
          <a:p>
            <a:pPr>
              <a:buNone/>
            </a:pPr>
            <a:r>
              <a:rPr lang="en-US" dirty="0" smtClean="0">
                <a:solidFill>
                  <a:srgbClr val="3366FF"/>
                </a:solidFill>
              </a:rPr>
              <a:t>Approximate Date of Authorship:</a:t>
            </a:r>
          </a:p>
          <a:p>
            <a:pPr marL="0" indent="0">
              <a:spcAft>
                <a:spcPts val="800"/>
              </a:spcAft>
              <a:buNone/>
            </a:pPr>
            <a:r>
              <a:rPr lang="en-US" dirty="0" smtClean="0"/>
              <a:t>AD 65–70</a:t>
            </a:r>
          </a:p>
          <a:p>
            <a:pPr>
              <a:buNone/>
            </a:pPr>
            <a:r>
              <a:rPr lang="en-US" dirty="0" smtClean="0">
                <a:solidFill>
                  <a:srgbClr val="3366FF"/>
                </a:solidFill>
              </a:rPr>
              <a:t>Intended Audience:</a:t>
            </a:r>
          </a:p>
          <a:p>
            <a:pPr marL="0" indent="0">
              <a:spcAft>
                <a:spcPts val="800"/>
              </a:spcAft>
              <a:buNone/>
            </a:pPr>
            <a:r>
              <a:rPr lang="en-US" dirty="0" smtClean="0"/>
              <a:t>Non-Jewish Christians</a:t>
            </a:r>
          </a:p>
          <a:p>
            <a:pPr>
              <a:buNone/>
            </a:pPr>
            <a:r>
              <a:rPr lang="en-US" dirty="0" smtClean="0">
                <a:solidFill>
                  <a:srgbClr val="3366FF"/>
                </a:solidFill>
              </a:rPr>
              <a:t>Issues Addressed:</a:t>
            </a:r>
          </a:p>
          <a:p>
            <a:pPr marL="0" indent="0">
              <a:buNone/>
            </a:pPr>
            <a:r>
              <a:rPr lang="en-US" dirty="0" smtClean="0"/>
              <a:t>Members of the community being persecuted (even to death) for their beliefs</a:t>
            </a:r>
          </a:p>
        </p:txBody>
      </p:sp>
      <p:pic>
        <p:nvPicPr>
          <p:cNvPr id="4" name="Picture 3" descr="matthew-wikimedia.jpg"/>
          <p:cNvPicPr>
            <a:picLocks noChangeAspect="1"/>
          </p:cNvPicPr>
          <p:nvPr/>
        </p:nvPicPr>
        <p:blipFill>
          <a:blip r:embed="rId3" cstate="print"/>
          <a:srcRect l="6267" t="10417" r="8510" b="10417"/>
          <a:stretch>
            <a:fillRect/>
          </a:stretch>
        </p:blipFill>
        <p:spPr>
          <a:xfrm>
            <a:off x="5638800" y="1637752"/>
            <a:ext cx="3048000" cy="41365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6087478" y="5774323"/>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p>
            <a:r>
              <a:rPr lang="en-US" dirty="0" smtClean="0"/>
              <a:t>Mark’s Image of Jesus</a:t>
            </a:r>
            <a:endParaRPr lang="en-US" dirty="0"/>
          </a:p>
        </p:txBody>
      </p:sp>
      <p:sp>
        <p:nvSpPr>
          <p:cNvPr id="3" name="Content Placeholder 2"/>
          <p:cNvSpPr>
            <a:spLocks noGrp="1"/>
          </p:cNvSpPr>
          <p:nvPr>
            <p:ph idx="1"/>
          </p:nvPr>
        </p:nvSpPr>
        <p:spPr>
          <a:xfrm>
            <a:off x="838200" y="2027237"/>
            <a:ext cx="4724400" cy="4373563"/>
          </a:xfrm>
        </p:spPr>
        <p:txBody>
          <a:bodyPr/>
          <a:lstStyle/>
          <a:p>
            <a:r>
              <a:rPr lang="en-US" dirty="0" smtClean="0"/>
              <a:t>Mark includes an aura of secrecy in this Gospel known as the </a:t>
            </a:r>
            <a:r>
              <a:rPr lang="en-US" b="1" dirty="0" smtClean="0">
                <a:solidFill>
                  <a:srgbClr val="3366FF"/>
                </a:solidFill>
              </a:rPr>
              <a:t>messianic</a:t>
            </a:r>
            <a:r>
              <a:rPr lang="en-US" b="1" dirty="0" smtClean="0">
                <a:solidFill>
                  <a:schemeClr val="accent6">
                    <a:lumMod val="75000"/>
                  </a:schemeClr>
                </a:solidFill>
              </a:rPr>
              <a:t> </a:t>
            </a:r>
            <a:r>
              <a:rPr lang="en-US" b="1" dirty="0" smtClean="0">
                <a:solidFill>
                  <a:srgbClr val="3366FF"/>
                </a:solidFill>
              </a:rPr>
              <a:t>secret.</a:t>
            </a:r>
            <a:endParaRPr lang="en-US" dirty="0" smtClean="0">
              <a:solidFill>
                <a:srgbClr val="3366FF"/>
              </a:solidFill>
            </a:endParaRPr>
          </a:p>
          <a:p>
            <a:r>
              <a:rPr lang="en-US" dirty="0" smtClean="0"/>
              <a:t>Mark emphasizes the humanity of Jesus.</a:t>
            </a:r>
          </a:p>
          <a:p>
            <a:r>
              <a:rPr lang="en-US" dirty="0" smtClean="0"/>
              <a:t>Central to Mark’s Christology is the image of Jesus as the Suffering Servant.</a:t>
            </a:r>
          </a:p>
          <a:p>
            <a:r>
              <a:rPr lang="en-US" dirty="0" smtClean="0"/>
              <a:t>True discipleship must imitate Jesus in both his ministry and his suffering.</a:t>
            </a:r>
            <a:endParaRPr lang="en-US" dirty="0"/>
          </a:p>
        </p:txBody>
      </p:sp>
      <p:pic>
        <p:nvPicPr>
          <p:cNvPr id="4" name="Picture 3" descr="transfiguration-wikimedia.jpg"/>
          <p:cNvPicPr>
            <a:picLocks noChangeAspect="1"/>
          </p:cNvPicPr>
          <p:nvPr/>
        </p:nvPicPr>
        <p:blipFill>
          <a:blip r:embed="rId3" cstate="print"/>
          <a:stretch>
            <a:fillRect/>
          </a:stretch>
        </p:blipFill>
        <p:spPr>
          <a:xfrm>
            <a:off x="6235193" y="1100723"/>
            <a:ext cx="2299207"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159127" y="5850523"/>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533400"/>
          </a:xfrm>
        </p:spPr>
        <p:txBody>
          <a:bodyPr>
            <a:normAutofit/>
          </a:bodyPr>
          <a:lstStyle/>
          <a:p>
            <a:r>
              <a:rPr lang="en-US" dirty="0" smtClean="0"/>
              <a:t>The Gospel of Luke</a:t>
            </a:r>
            <a:endParaRPr lang="en-US" dirty="0"/>
          </a:p>
        </p:txBody>
      </p:sp>
      <p:sp>
        <p:nvSpPr>
          <p:cNvPr id="3" name="Content Placeholder 2"/>
          <p:cNvSpPr>
            <a:spLocks noGrp="1"/>
          </p:cNvSpPr>
          <p:nvPr>
            <p:ph idx="1"/>
          </p:nvPr>
        </p:nvSpPr>
        <p:spPr>
          <a:xfrm>
            <a:off x="762000" y="1524000"/>
            <a:ext cx="4260574" cy="4876800"/>
          </a:xfrm>
        </p:spPr>
        <p:txBody>
          <a:bodyPr>
            <a:normAutofit/>
          </a:bodyPr>
          <a:lstStyle/>
          <a:p>
            <a:pPr>
              <a:buNone/>
            </a:pPr>
            <a:r>
              <a:rPr lang="en-US" dirty="0" smtClean="0">
                <a:solidFill>
                  <a:srgbClr val="3366FF"/>
                </a:solidFill>
              </a:rPr>
              <a:t>Who Was Luke?</a:t>
            </a:r>
          </a:p>
          <a:p>
            <a:pPr marL="0" indent="0">
              <a:spcAft>
                <a:spcPts val="800"/>
              </a:spcAft>
              <a:buNone/>
            </a:pPr>
            <a:r>
              <a:rPr lang="en-US" dirty="0" smtClean="0"/>
              <a:t>Gentile convert to Christianity, and the author who wrote not only the Gospel of Luke but also the Acts of the Apostles</a:t>
            </a:r>
          </a:p>
          <a:p>
            <a:pPr>
              <a:buNone/>
            </a:pPr>
            <a:r>
              <a:rPr lang="en-US" dirty="0" smtClean="0">
                <a:solidFill>
                  <a:srgbClr val="3366FF"/>
                </a:solidFill>
              </a:rPr>
              <a:t>Approximate Date of Authorship:</a:t>
            </a:r>
          </a:p>
          <a:p>
            <a:pPr marL="0" indent="0">
              <a:spcAft>
                <a:spcPts val="800"/>
              </a:spcAft>
              <a:buNone/>
            </a:pPr>
            <a:r>
              <a:rPr lang="en-US" dirty="0" smtClean="0"/>
              <a:t>AD 80–90</a:t>
            </a:r>
          </a:p>
          <a:p>
            <a:pPr>
              <a:buNone/>
            </a:pPr>
            <a:r>
              <a:rPr lang="en-US" dirty="0" smtClean="0">
                <a:solidFill>
                  <a:srgbClr val="3366FF"/>
                </a:solidFill>
              </a:rPr>
              <a:t>Intended Audience:</a:t>
            </a:r>
          </a:p>
          <a:p>
            <a:pPr marL="0" indent="0">
              <a:buNone/>
            </a:pPr>
            <a:r>
              <a:rPr lang="en-US" dirty="0" smtClean="0"/>
              <a:t>The audience of both the Gospel </a:t>
            </a:r>
            <a:br>
              <a:rPr lang="en-US" dirty="0" smtClean="0"/>
            </a:br>
            <a:r>
              <a:rPr lang="en-US" dirty="0" smtClean="0"/>
              <a:t>of Luke and the Acts of the Apostles is identified as </a:t>
            </a:r>
            <a:r>
              <a:rPr lang="en-US" dirty="0" err="1" smtClean="0"/>
              <a:t>Theophilus</a:t>
            </a:r>
            <a:r>
              <a:rPr lang="en-US" dirty="0" smtClean="0"/>
              <a:t>, meaning “lover of God.”</a:t>
            </a:r>
            <a:endParaRPr lang="en-US" dirty="0"/>
          </a:p>
        </p:txBody>
      </p:sp>
      <p:pic>
        <p:nvPicPr>
          <p:cNvPr id="4" name="Picture 3" descr="matthew-wikimedia.jpg"/>
          <p:cNvPicPr>
            <a:picLocks noChangeAspect="1"/>
          </p:cNvPicPr>
          <p:nvPr/>
        </p:nvPicPr>
        <p:blipFill>
          <a:blip r:embed="rId3" cstate="print"/>
          <a:srcRect l="8952" t="6250" r="8249" b="6250"/>
          <a:stretch>
            <a:fillRect/>
          </a:stretch>
        </p:blipFill>
        <p:spPr>
          <a:xfrm>
            <a:off x="5334000" y="1295400"/>
            <a:ext cx="3200400" cy="4336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5791200" y="5631426"/>
            <a:ext cx="12954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1430</TotalTime>
  <Words>1054</Words>
  <Application>Microsoft Office PowerPoint</Application>
  <PresentationFormat>On-screen Show (4:3)</PresentationFormat>
  <Paragraphs>108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LIC Presentation template</vt:lpstr>
      <vt:lpstr>Introduction  to the Gospels</vt:lpstr>
      <vt:lpstr>The Gospels</vt:lpstr>
      <vt:lpstr>Characteristics of the Gospels</vt:lpstr>
      <vt:lpstr>The Synoptic Gospels</vt:lpstr>
      <vt:lpstr>The Gospel of Matthew</vt:lpstr>
      <vt:lpstr>Matthew’s Image of Jesus</vt:lpstr>
      <vt:lpstr>The Gospel of Mark</vt:lpstr>
      <vt:lpstr>Mark’s Image of Jesus</vt:lpstr>
      <vt:lpstr>The Gospel of Luke</vt:lpstr>
      <vt:lpstr>Luke’s Image of Jesus</vt:lpstr>
      <vt:lpstr>The Gospel of John</vt:lpstr>
      <vt:lpstr>Characteristics of John’s Gospel</vt:lpstr>
      <vt:lpstr>John’s Image of Jesus</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Brooke Saron</cp:lastModifiedBy>
  <cp:revision>70</cp:revision>
  <dcterms:created xsi:type="dcterms:W3CDTF">2010-07-19T19:07:31Z</dcterms:created>
  <dcterms:modified xsi:type="dcterms:W3CDTF">2015-04-02T18:54:15Z</dcterms:modified>
</cp:coreProperties>
</file>