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9" r:id="rId3"/>
    <p:sldId id="260" r:id="rId4"/>
    <p:sldId id="261" r:id="rId5"/>
    <p:sldId id="262" r:id="rId6"/>
    <p:sldId id="263" r:id="rId7"/>
    <p:sldId id="264" r:id="rId8"/>
    <p:sldId id="265" r:id="rId9"/>
    <p:sldId id="266" r:id="rId10"/>
    <p:sldId id="267"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21382" autoAdjust="0"/>
    <p:restoredTop sz="85278" autoAdjust="0"/>
  </p:normalViewPr>
  <p:slideViewPr>
    <p:cSldViewPr>
      <p:cViewPr varScale="1">
        <p:scale>
          <a:sx n="111" d="100"/>
          <a:sy n="111" d="100"/>
        </p:scale>
        <p:origin x="-112" y="-2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663E8D-0646-4A99-B740-EC47FD6C386A}" type="datetimeFigureOut">
              <a:rPr lang="en-US" smtClean="0"/>
              <a:t>1/9/15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D3F2B4-CB6D-4A34-94B3-03CA8AD82D34}" type="slidenum">
              <a:rPr lang="en-US" smtClean="0"/>
              <a:t>‹#›</a:t>
            </a:fld>
            <a:endParaRPr lang="en-US"/>
          </a:p>
        </p:txBody>
      </p:sp>
    </p:spTree>
    <p:extLst>
      <p:ext uri="{BB962C8B-B14F-4D97-AF65-F5344CB8AC3E}">
        <p14:creationId xmlns:p14="http://schemas.microsoft.com/office/powerpoint/2010/main" val="286570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www.taoist.org.cn/webfront/English.jsp"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www.artic.edu/taoism/renaissance/introg.php"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www.wudanggongfu.com/"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www.metmuseum.org/toah/hd/clpg/hd_clpg.ht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Hanging Temple, or Hanging Monastery, is located near Datong, China. This slide also appears in the set on Confucianism. It is relevant here for the same reasons, that Chinese religion is best understood as a tapestry of three main traditions woven together. This would be a good occasion to explore with the students the depiction of Confucius in the </a:t>
            </a:r>
            <a:r>
              <a:rPr lang="en-US" sz="1200" i="1" kern="1200" dirty="0" smtClean="0">
                <a:solidFill>
                  <a:schemeClr val="tx1"/>
                </a:solidFill>
                <a:effectLst/>
                <a:latin typeface="+mn-lt"/>
                <a:ea typeface="+mn-ea"/>
                <a:cs typeface="+mn-cs"/>
              </a:rPr>
              <a:t>Chuang Tzu,</a:t>
            </a:r>
            <a:r>
              <a:rPr lang="en-US" sz="1200" kern="1200" dirty="0" smtClean="0">
                <a:solidFill>
                  <a:schemeClr val="tx1"/>
                </a:solidFill>
                <a:effectLst/>
                <a:latin typeface="+mn-lt"/>
                <a:ea typeface="+mn-ea"/>
                <a:cs typeface="+mn-cs"/>
              </a:rPr>
              <a:t> where he sometimes comes across as a Taoist sage, but more frequently falls far short of </a:t>
            </a:r>
            <a:r>
              <a:rPr lang="en-US" sz="1200" kern="1200" dirty="0" err="1" smtClean="0">
                <a:solidFill>
                  <a:schemeClr val="tx1"/>
                </a:solidFill>
                <a:effectLst/>
                <a:latin typeface="+mn-lt"/>
                <a:ea typeface="+mn-ea"/>
                <a:cs typeface="+mn-cs"/>
              </a:rPr>
              <a:t>sageness</a:t>
            </a:r>
            <a:r>
              <a:rPr lang="en-US" sz="1200" kern="1200" dirty="0" smtClean="0">
                <a:solidFill>
                  <a:schemeClr val="tx1"/>
                </a:solidFill>
                <a:effectLst/>
                <a:latin typeface="+mn-lt"/>
                <a:ea typeface="+mn-ea"/>
                <a:cs typeface="+mn-cs"/>
              </a:rPr>
              <a:t> because of his overly </a:t>
            </a:r>
            <a:r>
              <a:rPr lang="en-US" sz="1200" i="1" kern="1200" dirty="0" smtClean="0">
                <a:solidFill>
                  <a:schemeClr val="tx1"/>
                </a:solidFill>
                <a:effectLst/>
                <a:latin typeface="+mn-lt"/>
                <a:ea typeface="+mn-ea"/>
                <a:cs typeface="+mn-cs"/>
              </a:rPr>
              <a:t>yang-</a:t>
            </a:r>
            <a:r>
              <a:rPr lang="en-US" sz="1200" kern="1200" dirty="0" smtClean="0">
                <a:solidFill>
                  <a:schemeClr val="tx1"/>
                </a:solidFill>
                <a:effectLst/>
                <a:latin typeface="+mn-lt"/>
                <a:ea typeface="+mn-ea"/>
                <a:cs typeface="+mn-cs"/>
              </a:rPr>
              <a:t>oriented approach to life, insisting on social propriety and ethical conduct. In Burton Watson’s translation, titled </a:t>
            </a:r>
            <a:r>
              <a:rPr lang="en-US" sz="1200" i="1" kern="1200" dirty="0" smtClean="0">
                <a:solidFill>
                  <a:schemeClr val="tx1"/>
                </a:solidFill>
                <a:effectLst/>
                <a:latin typeface="+mn-lt"/>
                <a:ea typeface="+mn-ea"/>
                <a:cs typeface="+mn-cs"/>
              </a:rPr>
              <a:t>Chuang Tzu: Basic Writings, </a:t>
            </a:r>
            <a:r>
              <a:rPr lang="en-US" sz="1200" kern="1200" dirty="0" smtClean="0">
                <a:solidFill>
                  <a:schemeClr val="tx1"/>
                </a:solidFill>
                <a:effectLst/>
                <a:latin typeface="+mn-lt"/>
                <a:ea typeface="+mn-ea"/>
                <a:cs typeface="+mn-cs"/>
              </a:rPr>
              <a:t>see especially pages 34, 41, 42, 50–55, 68, 82–83, and 86–87. Watson also offers helpful points of explanation in his introduction.</a:t>
            </a:r>
          </a:p>
        </p:txBody>
      </p:sp>
      <p:sp>
        <p:nvSpPr>
          <p:cNvPr id="4" name="Slide Number Placeholder 3"/>
          <p:cNvSpPr>
            <a:spLocks noGrp="1"/>
          </p:cNvSpPr>
          <p:nvPr>
            <p:ph type="sldNum" sz="quarter" idx="10"/>
          </p:nvPr>
        </p:nvSpPr>
        <p:spPr/>
        <p:txBody>
          <a:bodyPr/>
          <a:lstStyle/>
          <a:p>
            <a:fld id="{91D3F2B4-CB6D-4A34-94B3-03CA8AD82D34}" type="slidenum">
              <a:rPr lang="en-US" smtClean="0"/>
              <a:t>2</a:t>
            </a:fld>
            <a:endParaRPr lang="en-US"/>
          </a:p>
        </p:txBody>
      </p:sp>
    </p:spTree>
    <p:extLst>
      <p:ext uri="{BB962C8B-B14F-4D97-AF65-F5344CB8AC3E}">
        <p14:creationId xmlns:p14="http://schemas.microsoft.com/office/powerpoint/2010/main" val="2392571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In the last few decades, a resurgence in the interest of Taoism has led to the refurbishment and better maintaining of temples. The Chinese Taoist Association, which provides an English version of </a:t>
            </a:r>
            <a:r>
              <a:rPr lang="en-US" sz="1200" kern="1200" smtClean="0">
                <a:solidFill>
                  <a:schemeClr val="tx1"/>
                </a:solidFill>
                <a:effectLst/>
                <a:latin typeface="+mn-lt"/>
                <a:ea typeface="+mn-ea"/>
                <a:cs typeface="+mn-cs"/>
              </a:rPr>
              <a:t>its website</a:t>
            </a:r>
            <a:r>
              <a:rPr lang="en-US" sz="1200" kern="1200" dirty="0" smtClean="0">
                <a:solidFill>
                  <a:schemeClr val="tx1"/>
                </a:solidFill>
                <a:effectLst/>
                <a:latin typeface="+mn-lt"/>
                <a:ea typeface="+mn-ea"/>
                <a:cs typeface="+mn-cs"/>
              </a:rPr>
              <a:t>, is the main organization in the People’s Republic of China that orchestrates such restoration efforts: </a:t>
            </a:r>
            <a:r>
              <a:rPr lang="en-US" sz="1200" u="sng" kern="1200" dirty="0" smtClean="0">
                <a:solidFill>
                  <a:schemeClr val="tx1"/>
                </a:solidFill>
                <a:effectLst/>
                <a:latin typeface="+mn-lt"/>
                <a:ea typeface="+mn-ea"/>
                <a:cs typeface="+mn-cs"/>
                <a:hlinkClick r:id="rId3"/>
              </a:rPr>
              <a:t>http://www.taoist.org.cn/webfront/English.jsp</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91D3F2B4-CB6D-4A34-94B3-03CA8AD82D34}" type="slidenum">
              <a:rPr lang="en-US" smtClean="0"/>
              <a:t>11</a:t>
            </a:fld>
            <a:endParaRPr lang="en-US"/>
          </a:p>
        </p:txBody>
      </p:sp>
    </p:spTree>
    <p:extLst>
      <p:ext uri="{BB962C8B-B14F-4D97-AF65-F5344CB8AC3E}">
        <p14:creationId xmlns:p14="http://schemas.microsoft.com/office/powerpoint/2010/main" val="143075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Literally, </a:t>
            </a:r>
            <a:r>
              <a:rPr lang="en-US" sz="1200" i="1" kern="1200" dirty="0" smtClean="0">
                <a:solidFill>
                  <a:schemeClr val="tx1"/>
                </a:solidFill>
                <a:effectLst/>
                <a:latin typeface="+mn-lt"/>
                <a:ea typeface="+mn-ea"/>
                <a:cs typeface="+mn-cs"/>
              </a:rPr>
              <a:t>yang</a:t>
            </a:r>
            <a:r>
              <a:rPr lang="en-US" sz="1200" kern="1200" dirty="0" smtClean="0">
                <a:solidFill>
                  <a:schemeClr val="tx1"/>
                </a:solidFill>
                <a:effectLst/>
                <a:latin typeface="+mn-lt"/>
                <a:ea typeface="+mn-ea"/>
                <a:cs typeface="+mn-cs"/>
              </a:rPr>
              <a:t> means “the south side of a mountain,” and </a:t>
            </a:r>
            <a:r>
              <a:rPr lang="en-US" sz="1200" i="1" kern="1200" dirty="0" smtClean="0">
                <a:solidFill>
                  <a:schemeClr val="tx1"/>
                </a:solidFill>
                <a:effectLst/>
                <a:latin typeface="+mn-lt"/>
                <a:ea typeface="+mn-ea"/>
                <a:cs typeface="+mn-cs"/>
              </a:rPr>
              <a:t>yin</a:t>
            </a:r>
            <a:r>
              <a:rPr lang="en-US" sz="1200" kern="1200" dirty="0" smtClean="0">
                <a:solidFill>
                  <a:schemeClr val="tx1"/>
                </a:solidFill>
                <a:effectLst/>
                <a:latin typeface="+mn-lt"/>
                <a:ea typeface="+mn-ea"/>
                <a:cs typeface="+mn-cs"/>
              </a:rPr>
              <a:t> means “the north side of a mountain.” The constant interpenetration of yin and yang is portrayed by the spots of each contained within the larger space of the other. Taoist philosophy tends to perceive human nature as too prone to emphasize the yang aspects, causing an overly assertive approach to life. Many passages in the </a:t>
            </a:r>
            <a:r>
              <a:rPr lang="en-US" sz="1200" i="1" kern="1200" dirty="0" smtClean="0">
                <a:solidFill>
                  <a:schemeClr val="tx1"/>
                </a:solidFill>
                <a:effectLst/>
                <a:latin typeface="+mn-lt"/>
                <a:ea typeface="+mn-ea"/>
                <a:cs typeface="+mn-cs"/>
              </a:rPr>
              <a:t>Tao </a:t>
            </a:r>
            <a:r>
              <a:rPr lang="en-US" sz="1200" i="1" kern="1200" dirty="0" err="1" smtClean="0">
                <a:solidFill>
                  <a:schemeClr val="tx1"/>
                </a:solidFill>
                <a:effectLst/>
                <a:latin typeface="+mn-lt"/>
                <a:ea typeface="+mn-ea"/>
                <a:cs typeface="+mn-cs"/>
              </a:rPr>
              <a:t>Te-ching</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the </a:t>
            </a:r>
            <a:r>
              <a:rPr lang="en-US" sz="1200" i="1" kern="1200" dirty="0" smtClean="0">
                <a:solidFill>
                  <a:schemeClr val="tx1"/>
                </a:solidFill>
                <a:effectLst/>
                <a:latin typeface="+mn-lt"/>
                <a:ea typeface="+mn-ea"/>
                <a:cs typeface="+mn-cs"/>
              </a:rPr>
              <a:t>Chuang Tzu</a:t>
            </a:r>
            <a:r>
              <a:rPr lang="en-US" sz="1200" kern="1200" dirty="0" smtClean="0">
                <a:solidFill>
                  <a:schemeClr val="tx1"/>
                </a:solidFill>
                <a:effectLst/>
                <a:latin typeface="+mn-lt"/>
                <a:ea typeface="+mn-ea"/>
                <a:cs typeface="+mn-cs"/>
              </a:rPr>
              <a:t> address the need to settle back into a more yin-oriented existence.</a:t>
            </a:r>
          </a:p>
        </p:txBody>
      </p:sp>
      <p:sp>
        <p:nvSpPr>
          <p:cNvPr id="4" name="Slide Number Placeholder 3"/>
          <p:cNvSpPr>
            <a:spLocks noGrp="1"/>
          </p:cNvSpPr>
          <p:nvPr>
            <p:ph type="sldNum" sz="quarter" idx="10"/>
          </p:nvPr>
        </p:nvSpPr>
        <p:spPr/>
        <p:txBody>
          <a:bodyPr/>
          <a:lstStyle/>
          <a:p>
            <a:fld id="{91D3F2B4-CB6D-4A34-94B3-03CA8AD82D34}" type="slidenum">
              <a:rPr lang="en-US" smtClean="0"/>
              <a:t>3</a:t>
            </a:fld>
            <a:endParaRPr lang="en-US"/>
          </a:p>
        </p:txBody>
      </p:sp>
    </p:spTree>
    <p:extLst>
      <p:ext uri="{BB962C8B-B14F-4D97-AF65-F5344CB8AC3E}">
        <p14:creationId xmlns:p14="http://schemas.microsoft.com/office/powerpoint/2010/main" val="649004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rather widely divergent translations of key terms and phrases reflect the underlying difficulty of determining the precise meaning of the </a:t>
            </a:r>
            <a:r>
              <a:rPr lang="en-US" sz="1200" i="1" kern="1200" dirty="0" smtClean="0">
                <a:solidFill>
                  <a:schemeClr val="tx1"/>
                </a:solidFill>
                <a:effectLst/>
                <a:latin typeface="+mn-lt"/>
                <a:ea typeface="+mn-ea"/>
                <a:cs typeface="+mn-cs"/>
              </a:rPr>
              <a:t>Tao </a:t>
            </a:r>
            <a:r>
              <a:rPr lang="en-US" sz="1200" i="1" kern="1200" dirty="0" err="1" smtClean="0">
                <a:solidFill>
                  <a:schemeClr val="tx1"/>
                </a:solidFill>
                <a:effectLst/>
                <a:latin typeface="+mn-lt"/>
                <a:ea typeface="+mn-ea"/>
                <a:cs typeface="+mn-cs"/>
              </a:rPr>
              <a:t>Te</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Ching</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The student book includes a section called “The Arts of Translation” that offers a quick study of variations. Scholars tend to regard Lao Tzu (or </a:t>
            </a:r>
            <a:r>
              <a:rPr lang="en-US" sz="1200" kern="1200" dirty="0" err="1" smtClean="0">
                <a:solidFill>
                  <a:schemeClr val="tx1"/>
                </a:solidFill>
                <a:effectLst/>
                <a:latin typeface="+mn-lt"/>
                <a:ea typeface="+mn-ea"/>
                <a:cs typeface="+mn-cs"/>
              </a:rPr>
              <a:t>Laozi</a:t>
            </a:r>
            <a:r>
              <a:rPr lang="en-US" sz="1200" kern="1200" dirty="0" smtClean="0">
                <a:solidFill>
                  <a:schemeClr val="tx1"/>
                </a:solidFill>
                <a:effectLst/>
                <a:latin typeface="+mn-lt"/>
                <a:ea typeface="+mn-ea"/>
                <a:cs typeface="+mn-cs"/>
              </a:rPr>
              <a:t>) as a composite rather than single historical figure. Chuang Tzu (or Zhuangzi) is generally considered to have been an actual individual of the fourth century </a:t>
            </a:r>
            <a:r>
              <a:rPr lang="en-US" sz="1200" kern="1200" cap="small" dirty="0" smtClean="0">
                <a:solidFill>
                  <a:schemeClr val="tx1"/>
                </a:solidFill>
                <a:effectLst/>
                <a:latin typeface="+mn-lt"/>
                <a:ea typeface="+mn-ea"/>
                <a:cs typeface="+mn-cs"/>
              </a:rPr>
              <a:t>BC</a:t>
            </a:r>
            <a:r>
              <a:rPr lang="en-US" sz="1200" kern="1200" dirty="0" smtClean="0">
                <a:solidFill>
                  <a:schemeClr val="tx1"/>
                </a:solidFill>
                <a:effectLst/>
                <a:latin typeface="+mn-lt"/>
                <a:ea typeface="+mn-ea"/>
                <a:cs typeface="+mn-cs"/>
              </a:rPr>
              <a:t>, although details about his life are scant.</a:t>
            </a:r>
          </a:p>
        </p:txBody>
      </p:sp>
      <p:sp>
        <p:nvSpPr>
          <p:cNvPr id="4" name="Slide Number Placeholder 3"/>
          <p:cNvSpPr>
            <a:spLocks noGrp="1"/>
          </p:cNvSpPr>
          <p:nvPr>
            <p:ph type="sldNum" sz="quarter" idx="10"/>
          </p:nvPr>
        </p:nvSpPr>
        <p:spPr/>
        <p:txBody>
          <a:bodyPr/>
          <a:lstStyle/>
          <a:p>
            <a:fld id="{91D3F2B4-CB6D-4A34-94B3-03CA8AD82D34}" type="slidenum">
              <a:rPr lang="en-US" smtClean="0"/>
              <a:t>4</a:t>
            </a:fld>
            <a:endParaRPr lang="en-US"/>
          </a:p>
        </p:txBody>
      </p:sp>
    </p:spTree>
    <p:extLst>
      <p:ext uri="{BB962C8B-B14F-4D97-AF65-F5344CB8AC3E}">
        <p14:creationId xmlns:p14="http://schemas.microsoft.com/office/powerpoint/2010/main" val="216836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Some examples in the </a:t>
            </a:r>
            <a:r>
              <a:rPr lang="en-US" sz="1200" i="1" kern="1200" dirty="0" smtClean="0">
                <a:solidFill>
                  <a:schemeClr val="tx1"/>
                </a:solidFill>
                <a:effectLst/>
                <a:latin typeface="+mn-lt"/>
                <a:ea typeface="+mn-ea"/>
                <a:cs typeface="+mn-cs"/>
              </a:rPr>
              <a:t>Tao </a:t>
            </a:r>
            <a:r>
              <a:rPr lang="en-US" sz="1200" i="1" kern="1200" dirty="0" err="1" smtClean="0">
                <a:solidFill>
                  <a:schemeClr val="tx1"/>
                </a:solidFill>
                <a:effectLst/>
                <a:latin typeface="+mn-lt"/>
                <a:ea typeface="+mn-ea"/>
                <a:cs typeface="+mn-cs"/>
              </a:rPr>
              <a:t>Te</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Ching</a:t>
            </a:r>
            <a:r>
              <a:rPr lang="en-US" sz="1200" kern="1200" dirty="0" smtClean="0">
                <a:solidFill>
                  <a:schemeClr val="tx1"/>
                </a:solidFill>
                <a:effectLst/>
                <a:latin typeface="+mn-lt"/>
                <a:ea typeface="+mn-ea"/>
                <a:cs typeface="+mn-cs"/>
              </a:rPr>
              <a:t> include chapters 6, 15, 28, 32, 39, and 41, all of which draw on the idea of the valley; chapter 8, in which the best man is said to be like water; chapter 9, which advises against overfilling a cup; chapters 61 and 66, which refer directly to the ideal of being like a river; and chapter 43, with its teaching that the softest things can overcome the hardest, invites consideration of the effects over time of rivers as they carve away rock and form deeper valleys and canyons.</a:t>
            </a:r>
          </a:p>
        </p:txBody>
      </p:sp>
      <p:sp>
        <p:nvSpPr>
          <p:cNvPr id="4" name="Slide Number Placeholder 3"/>
          <p:cNvSpPr>
            <a:spLocks noGrp="1"/>
          </p:cNvSpPr>
          <p:nvPr>
            <p:ph type="sldNum" sz="quarter" idx="10"/>
          </p:nvPr>
        </p:nvSpPr>
        <p:spPr/>
        <p:txBody>
          <a:bodyPr/>
          <a:lstStyle/>
          <a:p>
            <a:fld id="{91D3F2B4-CB6D-4A34-94B3-03CA8AD82D34}" type="slidenum">
              <a:rPr lang="en-US" smtClean="0"/>
              <a:t>5</a:t>
            </a:fld>
            <a:endParaRPr lang="en-US"/>
          </a:p>
        </p:txBody>
      </p:sp>
    </p:spTree>
    <p:extLst>
      <p:ext uri="{BB962C8B-B14F-4D97-AF65-F5344CB8AC3E}">
        <p14:creationId xmlns:p14="http://schemas.microsoft.com/office/powerpoint/2010/main" val="2716016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 As noted on slide 4, scholars tend to regard Lao Tzu (or </a:t>
            </a:r>
            <a:r>
              <a:rPr lang="en-US" sz="1200" kern="1200" dirty="0" err="1" smtClean="0">
                <a:solidFill>
                  <a:schemeClr val="tx1"/>
                </a:solidFill>
                <a:effectLst/>
                <a:latin typeface="+mn-lt"/>
                <a:ea typeface="+mn-ea"/>
                <a:cs typeface="+mn-cs"/>
              </a:rPr>
              <a:t>Laozi</a:t>
            </a:r>
            <a:r>
              <a:rPr lang="en-US" sz="1200" kern="1200" dirty="0" smtClean="0">
                <a:solidFill>
                  <a:schemeClr val="tx1"/>
                </a:solidFill>
                <a:effectLst/>
                <a:latin typeface="+mn-lt"/>
                <a:ea typeface="+mn-ea"/>
                <a:cs typeface="+mn-cs"/>
              </a:rPr>
              <a:t>) as a composite rather than single historical figure. The next slide addresses the deification of Lao Tzu, which proved crucial to the development of Taoism as a religion.</a:t>
            </a:r>
          </a:p>
          <a:p>
            <a:endParaRPr lang="en-US" dirty="0"/>
          </a:p>
        </p:txBody>
      </p:sp>
      <p:sp>
        <p:nvSpPr>
          <p:cNvPr id="4" name="Slide Number Placeholder 3"/>
          <p:cNvSpPr>
            <a:spLocks noGrp="1"/>
          </p:cNvSpPr>
          <p:nvPr>
            <p:ph type="sldNum" sz="quarter" idx="10"/>
          </p:nvPr>
        </p:nvSpPr>
        <p:spPr/>
        <p:txBody>
          <a:bodyPr/>
          <a:lstStyle/>
          <a:p>
            <a:fld id="{91D3F2B4-CB6D-4A34-94B3-03CA8AD82D34}" type="slidenum">
              <a:rPr lang="en-US" smtClean="0"/>
              <a:t>6</a:t>
            </a:fld>
            <a:endParaRPr lang="en-US"/>
          </a:p>
        </p:txBody>
      </p:sp>
    </p:spTree>
    <p:extLst>
      <p:ext uri="{BB962C8B-B14F-4D97-AF65-F5344CB8AC3E}">
        <p14:creationId xmlns:p14="http://schemas.microsoft.com/office/powerpoint/2010/main" val="4292058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Taoist religion eventually developed a pantheon of deities, with Lao Tzu being the chief one. The student book chapter intentionally avoids any detailed consideration of Taoist religion, apart from its textual foundations, but the ideas suggested by this slide might provide a good platform for delving into some of the details. The Taoist pantheon could be considered, or the interesting teachings on the pursuit of physical immortality. In 2000 the Art Institute of Chicago developed an informative website with fine works of art, available at </a:t>
            </a:r>
            <a:r>
              <a:rPr lang="en-US" sz="1200" u="sng" kern="1200" dirty="0" smtClean="0">
                <a:solidFill>
                  <a:schemeClr val="tx1"/>
                </a:solidFill>
                <a:effectLst/>
                <a:latin typeface="+mn-lt"/>
                <a:ea typeface="+mn-ea"/>
                <a:cs typeface="+mn-cs"/>
                <a:hlinkClick r:id="rId3"/>
              </a:rPr>
              <a:t>http://www.artic.edu/taoism/renaissance/introg.php</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91D3F2B4-CB6D-4A34-94B3-03CA8AD82D34}" type="slidenum">
              <a:rPr lang="en-US" smtClean="0"/>
              <a:t>7</a:t>
            </a:fld>
            <a:endParaRPr lang="en-US"/>
          </a:p>
        </p:txBody>
      </p:sp>
    </p:spTree>
    <p:extLst>
      <p:ext uri="{BB962C8B-B14F-4D97-AF65-F5344CB8AC3E}">
        <p14:creationId xmlns:p14="http://schemas.microsoft.com/office/powerpoint/2010/main" val="3046257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This same slide is included in the chapter 1 set, as an example of the sometimes thin line between the religious and the secular. This slide depicts </a:t>
            </a:r>
            <a:r>
              <a:rPr lang="en-US" sz="1200" kern="1200" dirty="0" err="1" smtClean="0">
                <a:solidFill>
                  <a:schemeClr val="tx1"/>
                </a:solidFill>
                <a:effectLst/>
                <a:latin typeface="+mn-lt"/>
                <a:ea typeface="+mn-ea"/>
                <a:cs typeface="+mn-cs"/>
              </a:rPr>
              <a:t>t’ai</a:t>
            </a:r>
            <a:r>
              <a:rPr lang="en-US" sz="1200" kern="1200" dirty="0" smtClean="0">
                <a:solidFill>
                  <a:schemeClr val="tx1"/>
                </a:solidFill>
                <a:effectLst/>
                <a:latin typeface="+mn-lt"/>
                <a:ea typeface="+mn-ea"/>
                <a:cs typeface="+mn-cs"/>
              </a:rPr>
              <a:t> chi being practiced in Yangzhou, China.</a:t>
            </a:r>
          </a:p>
          <a:p>
            <a:endParaRPr lang="en-US" dirty="0"/>
          </a:p>
        </p:txBody>
      </p:sp>
      <p:sp>
        <p:nvSpPr>
          <p:cNvPr id="4" name="Slide Number Placeholder 3"/>
          <p:cNvSpPr>
            <a:spLocks noGrp="1"/>
          </p:cNvSpPr>
          <p:nvPr>
            <p:ph type="sldNum" sz="quarter" idx="10"/>
          </p:nvPr>
        </p:nvSpPr>
        <p:spPr/>
        <p:txBody>
          <a:bodyPr/>
          <a:lstStyle/>
          <a:p>
            <a:fld id="{91D3F2B4-CB6D-4A34-94B3-03CA8AD82D34}" type="slidenum">
              <a:rPr lang="en-US" smtClean="0"/>
              <a:t>8</a:t>
            </a:fld>
            <a:endParaRPr lang="en-US"/>
          </a:p>
        </p:txBody>
      </p:sp>
    </p:spTree>
    <p:extLst>
      <p:ext uri="{BB962C8B-B14F-4D97-AF65-F5344CB8AC3E}">
        <p14:creationId xmlns:p14="http://schemas.microsoft.com/office/powerpoint/2010/main" val="3082992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One aspect of </a:t>
            </a:r>
            <a:r>
              <a:rPr lang="en-US" sz="1200" i="1" kern="1200" dirty="0" err="1" smtClean="0">
                <a:solidFill>
                  <a:schemeClr val="tx1"/>
                </a:solidFill>
                <a:effectLst/>
                <a:latin typeface="+mn-lt"/>
                <a:ea typeface="+mn-ea"/>
                <a:cs typeface="+mn-cs"/>
              </a:rPr>
              <a:t>wu-wei</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yielding in the yin-like manner of a river as it flows naturally. Chapter 43 of the </a:t>
            </a:r>
            <a:r>
              <a:rPr lang="en-US" sz="1200" i="1" kern="1200" dirty="0" smtClean="0">
                <a:solidFill>
                  <a:schemeClr val="tx1"/>
                </a:solidFill>
                <a:effectLst/>
                <a:latin typeface="+mn-lt"/>
                <a:ea typeface="+mn-ea"/>
                <a:cs typeface="+mn-cs"/>
              </a:rPr>
              <a:t>Tao </a:t>
            </a:r>
            <a:r>
              <a:rPr lang="en-US" sz="1200" i="1" kern="1200" dirty="0" err="1" smtClean="0">
                <a:solidFill>
                  <a:schemeClr val="tx1"/>
                </a:solidFill>
                <a:effectLst/>
                <a:latin typeface="+mn-lt"/>
                <a:ea typeface="+mn-ea"/>
                <a:cs typeface="+mn-cs"/>
              </a:rPr>
              <a:t>Te</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Ching</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specifically states that the softest things overcome the hardest; the same idea is expressed in several other chapters. The Internet abounds with websites emphasizing the interrelationship of Taoism and the martial arts. For example, the website of the Chinese organization </a:t>
            </a:r>
            <a:r>
              <a:rPr lang="en-US" sz="1200" kern="1200" dirty="0" err="1" smtClean="0">
                <a:solidFill>
                  <a:schemeClr val="tx1"/>
                </a:solidFill>
                <a:effectLst/>
                <a:latin typeface="+mn-lt"/>
                <a:ea typeface="+mn-ea"/>
                <a:cs typeface="+mn-cs"/>
              </a:rPr>
              <a:t>Wudang</a:t>
            </a:r>
            <a:r>
              <a:rPr lang="en-US" sz="1200" kern="1200" dirty="0" smtClean="0">
                <a:solidFill>
                  <a:schemeClr val="tx1"/>
                </a:solidFill>
                <a:effectLst/>
                <a:latin typeface="+mn-lt"/>
                <a:ea typeface="+mn-ea"/>
                <a:cs typeface="+mn-cs"/>
              </a:rPr>
              <a:t> Taoist Traditional Kung Fu Academy, available at </a:t>
            </a:r>
            <a:r>
              <a:rPr lang="en-US" sz="1200" u="sng" kern="1200" dirty="0" smtClean="0">
                <a:solidFill>
                  <a:schemeClr val="tx1"/>
                </a:solidFill>
                <a:effectLst/>
                <a:latin typeface="+mn-lt"/>
                <a:ea typeface="+mn-ea"/>
                <a:cs typeface="+mn-cs"/>
                <a:hlinkClick r:id="rId3"/>
              </a:rPr>
              <a:t>http://www.wudanggongfu.com/</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91D3F2B4-CB6D-4A34-94B3-03CA8AD82D34}" type="slidenum">
              <a:rPr lang="en-US" smtClean="0"/>
              <a:t>9</a:t>
            </a:fld>
            <a:endParaRPr lang="en-US"/>
          </a:p>
        </p:txBody>
      </p:sp>
    </p:spTree>
    <p:extLst>
      <p:ext uri="{BB962C8B-B14F-4D97-AF65-F5344CB8AC3E}">
        <p14:creationId xmlns:p14="http://schemas.microsoft.com/office/powerpoint/2010/main" val="1406874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Metropolitan Museum of Art provides a fine web page devoted to Chinese landscape painting: </a:t>
            </a:r>
            <a:r>
              <a:rPr lang="en-US" sz="1200" u="sng" kern="1200" dirty="0" smtClean="0">
                <a:solidFill>
                  <a:schemeClr val="tx1"/>
                </a:solidFill>
                <a:effectLst/>
                <a:latin typeface="+mn-lt"/>
                <a:ea typeface="+mn-ea"/>
                <a:cs typeface="+mn-cs"/>
                <a:hlinkClick r:id="rId3"/>
              </a:rPr>
              <a:t>http://www.metmuseum.org/toah/hd/clpg/hd_clpg.htm</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91D3F2B4-CB6D-4A34-94B3-03CA8AD82D34}" type="slidenum">
              <a:rPr lang="en-US" smtClean="0"/>
              <a:t>10</a:t>
            </a:fld>
            <a:endParaRPr lang="en-US"/>
          </a:p>
        </p:txBody>
      </p:sp>
    </p:spTree>
    <p:extLst>
      <p:ext uri="{BB962C8B-B14F-4D97-AF65-F5344CB8AC3E}">
        <p14:creationId xmlns:p14="http://schemas.microsoft.com/office/powerpoint/2010/main" val="137705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dirty="0"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1/9/15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8: Taoism</a:t>
            </a:r>
          </a:p>
        </p:txBody>
      </p:sp>
      <p:sp>
        <p:nvSpPr>
          <p:cNvPr id="3" name="Subtitle 2"/>
          <p:cNvSpPr>
            <a:spLocks noGrp="1"/>
          </p:cNvSpPr>
          <p:nvPr>
            <p:ph type="subTitle" idx="1"/>
          </p:nvPr>
        </p:nvSpPr>
        <p:spPr/>
        <p:txBody>
          <a:bodyPr/>
          <a:lstStyle/>
          <a:p>
            <a:r>
              <a:rPr lang="en-US" i="1" dirty="0"/>
              <a:t>World Religions: A Voyage </a:t>
            </a:r>
            <a:r>
              <a:rPr lang="en-US" i="1"/>
              <a:t>of </a:t>
            </a:r>
            <a:r>
              <a:rPr lang="en-US" i="1" smtClean="0"/>
              <a:t>Discovery</a:t>
            </a:r>
            <a:endParaRPr lang="en-US" dirty="0"/>
          </a:p>
        </p:txBody>
      </p:sp>
      <p:sp>
        <p:nvSpPr>
          <p:cNvPr id="4" name="Rectangle 3"/>
          <p:cNvSpPr/>
          <p:nvPr/>
        </p:nvSpPr>
        <p:spPr>
          <a:xfrm>
            <a:off x="7543800" y="6096000"/>
            <a:ext cx="1281120" cy="230832"/>
          </a:xfrm>
          <a:prstGeom prst="rect">
            <a:avLst/>
          </a:prstGeom>
        </p:spPr>
        <p:txBody>
          <a:bodyPr wrap="none">
            <a:spAutoFit/>
          </a:bodyPr>
          <a:lstStyle/>
          <a:p>
            <a:r>
              <a:rPr lang="en-US" sz="900" dirty="0">
                <a:latin typeface="Arial" pitchFamily="34" charset="0"/>
                <a:cs typeface="Arial" pitchFamily="34" charset="0"/>
              </a:rPr>
              <a:t>DOC ID #: </a:t>
            </a:r>
            <a:r>
              <a:rPr lang="en-US" sz="900" dirty="0" smtClean="0">
                <a:latin typeface="Arial" pitchFamily="34" charset="0"/>
                <a:cs typeface="Arial" pitchFamily="34" charset="0"/>
              </a:rPr>
              <a:t>TX003945</a:t>
            </a:r>
            <a:endParaRPr lang="en-US" sz="9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Taoism and Chinese Landscape Painting</a:t>
            </a:r>
          </a:p>
        </p:txBody>
      </p:sp>
      <p:sp>
        <p:nvSpPr>
          <p:cNvPr id="3" name="Content Placeholder 2"/>
          <p:cNvSpPr>
            <a:spLocks noGrp="1"/>
          </p:cNvSpPr>
          <p:nvPr>
            <p:ph idx="1"/>
          </p:nvPr>
        </p:nvSpPr>
        <p:spPr>
          <a:xfrm>
            <a:off x="3581400" y="1752600"/>
            <a:ext cx="5029200" cy="4373563"/>
          </a:xfrm>
        </p:spPr>
        <p:txBody>
          <a:bodyPr/>
          <a:lstStyle/>
          <a:p>
            <a:pPr lvl="0"/>
            <a:r>
              <a:rPr lang="en-US" dirty="0"/>
              <a:t>Chinese landscape paintings illustrate Taoist influence in their depiction of balance and tranquility in nature.</a:t>
            </a:r>
          </a:p>
          <a:p>
            <a:pPr lvl="0"/>
            <a:r>
              <a:rPr lang="en-US" dirty="0"/>
              <a:t>Like calligraphy, the painting is done with brush and ink.</a:t>
            </a:r>
          </a:p>
          <a:p>
            <a:pPr lvl="0"/>
            <a:r>
              <a:rPr lang="en-US" dirty="0"/>
              <a:t>It is most commonly done on paper or silk</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966" y="1981200"/>
            <a:ext cx="3089834"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a:off x="228600" y="5257800"/>
            <a:ext cx="2667000" cy="184666"/>
          </a:xfrm>
          <a:prstGeom prst="rect">
            <a:avLst/>
          </a:prstGeom>
          <a:noFill/>
          <a:ln w="9525">
            <a:noFill/>
            <a:miter lim="800000"/>
            <a:headEnd/>
            <a:tailEnd/>
          </a:ln>
        </p:spPr>
        <p:txBody>
          <a:bodyPr wrap="square" rtlCol="0">
            <a:spAutoFit/>
          </a:bodyPr>
          <a:lstStyle/>
          <a:p>
            <a:r>
              <a:rPr lang="en-US" sz="600" dirty="0"/>
              <a:t>© </a:t>
            </a:r>
            <a:r>
              <a:rPr lang="en-US" sz="600" dirty="0" err="1" smtClean="0"/>
              <a:t>iBird</a:t>
            </a:r>
            <a:r>
              <a:rPr lang="en-US" sz="600" dirty="0" smtClean="0"/>
              <a:t> </a:t>
            </a:r>
            <a:r>
              <a:rPr lang="en-US" sz="600" dirty="0"/>
              <a:t>/ www.shutterstock.com</a:t>
            </a:r>
          </a:p>
        </p:txBody>
      </p:sp>
    </p:spTree>
    <p:extLst>
      <p:ext uri="{BB962C8B-B14F-4D97-AF65-F5344CB8AC3E}">
        <p14:creationId xmlns:p14="http://schemas.microsoft.com/office/powerpoint/2010/main" val="181709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8229600" cy="533400"/>
          </a:xfrm>
        </p:spPr>
        <p:txBody>
          <a:bodyPr/>
          <a:lstStyle/>
          <a:p>
            <a:r>
              <a:rPr lang="en-US" dirty="0"/>
              <a:t>Taoist Temple</a:t>
            </a:r>
          </a:p>
        </p:txBody>
      </p:sp>
      <p:sp>
        <p:nvSpPr>
          <p:cNvPr id="3" name="Content Placeholder 2"/>
          <p:cNvSpPr>
            <a:spLocks noGrp="1"/>
          </p:cNvSpPr>
          <p:nvPr>
            <p:ph idx="1"/>
          </p:nvPr>
        </p:nvSpPr>
        <p:spPr>
          <a:xfrm>
            <a:off x="1143000" y="1752600"/>
            <a:ext cx="4800600" cy="4373563"/>
          </a:xfrm>
        </p:spPr>
        <p:txBody>
          <a:bodyPr/>
          <a:lstStyle/>
          <a:p>
            <a:pPr lvl="0"/>
            <a:r>
              <a:rPr lang="en-US" dirty="0"/>
              <a:t>Taoism teaches the supremacy of nature.</a:t>
            </a:r>
          </a:p>
          <a:p>
            <a:pPr lvl="0"/>
            <a:r>
              <a:rPr lang="en-US" dirty="0"/>
              <a:t>Mountain settings are natural sites for Taoist temples.</a:t>
            </a:r>
          </a:p>
          <a:p>
            <a:pPr lvl="0"/>
            <a:r>
              <a:rPr lang="en-US" dirty="0"/>
              <a:t>Mount </a:t>
            </a:r>
            <a:r>
              <a:rPr lang="en-US" dirty="0" err="1"/>
              <a:t>Heng</a:t>
            </a:r>
            <a:r>
              <a:rPr lang="en-US" dirty="0"/>
              <a:t> (</a:t>
            </a:r>
            <a:r>
              <a:rPr lang="en-US" dirty="0" err="1"/>
              <a:t>Heng</a:t>
            </a:r>
            <a:r>
              <a:rPr lang="en-US" dirty="0"/>
              <a:t> Shan) is one of the Five Sacred Mountains of China</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6584" y="1410099"/>
            <a:ext cx="2566416" cy="38477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bwMode="auto">
          <a:xfrm>
            <a:off x="6781800" y="5347156"/>
            <a:ext cx="2667000" cy="184666"/>
          </a:xfrm>
          <a:prstGeom prst="rect">
            <a:avLst/>
          </a:prstGeom>
          <a:noFill/>
          <a:ln w="9525">
            <a:noFill/>
            <a:miter lim="800000"/>
            <a:headEnd/>
            <a:tailEnd/>
          </a:ln>
        </p:spPr>
        <p:txBody>
          <a:bodyPr wrap="square" rtlCol="0">
            <a:spAutoFit/>
          </a:bodyPr>
          <a:lstStyle/>
          <a:p>
            <a:r>
              <a:rPr lang="en-US" sz="600" dirty="0"/>
              <a:t>© </a:t>
            </a:r>
            <a:r>
              <a:rPr lang="en-US" sz="600" dirty="0" err="1" smtClean="0"/>
              <a:t>Meiqianbao</a:t>
            </a:r>
            <a:r>
              <a:rPr lang="en-US" sz="600" dirty="0" smtClean="0"/>
              <a:t> </a:t>
            </a:r>
            <a:r>
              <a:rPr lang="en-US" sz="600" dirty="0"/>
              <a:t>/ www.shutterstock.com</a:t>
            </a:r>
          </a:p>
        </p:txBody>
      </p:sp>
    </p:spTree>
    <p:extLst>
      <p:ext uri="{BB962C8B-B14F-4D97-AF65-F5344CB8AC3E}">
        <p14:creationId xmlns:p14="http://schemas.microsoft.com/office/powerpoint/2010/main" val="3183605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533400"/>
          </a:xfrm>
        </p:spPr>
        <p:txBody>
          <a:bodyPr/>
          <a:lstStyle/>
          <a:p>
            <a:r>
              <a:rPr lang="en-US" dirty="0"/>
              <a:t>Hanging Temple</a:t>
            </a:r>
          </a:p>
        </p:txBody>
      </p:sp>
      <p:sp>
        <p:nvSpPr>
          <p:cNvPr id="3" name="Content Placeholder 2"/>
          <p:cNvSpPr>
            <a:spLocks noGrp="1"/>
          </p:cNvSpPr>
          <p:nvPr>
            <p:ph idx="1"/>
          </p:nvPr>
        </p:nvSpPr>
        <p:spPr>
          <a:xfrm>
            <a:off x="990600" y="1752600"/>
            <a:ext cx="3886200" cy="4373563"/>
          </a:xfrm>
        </p:spPr>
        <p:txBody>
          <a:bodyPr/>
          <a:lstStyle/>
          <a:p>
            <a:pPr lvl="0"/>
            <a:r>
              <a:rPr lang="en-US" dirty="0"/>
              <a:t>The Hanging Temple was built some fifteen hundred years ago.</a:t>
            </a:r>
          </a:p>
          <a:p>
            <a:pPr lvl="0"/>
            <a:r>
              <a:rPr lang="en-US" dirty="0"/>
              <a:t>It combines elements of Confucianism, Taoism, and Buddhism.</a:t>
            </a:r>
          </a:p>
          <a:p>
            <a:pPr lvl="0"/>
            <a:r>
              <a:rPr lang="en-US" dirty="0"/>
              <a:t>Chinese religion is a tapestry that includes the threads of all three traditions</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2776096"/>
            <a:ext cx="381000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a:off x="5791200" y="5623560"/>
            <a:ext cx="3124200" cy="184666"/>
          </a:xfrm>
          <a:prstGeom prst="rect">
            <a:avLst/>
          </a:prstGeom>
          <a:noFill/>
          <a:ln w="9525">
            <a:noFill/>
            <a:miter lim="800000"/>
            <a:headEnd/>
            <a:tailEnd/>
          </a:ln>
        </p:spPr>
        <p:txBody>
          <a:bodyPr wrap="square" rtlCol="0">
            <a:spAutoFit/>
          </a:bodyPr>
          <a:lstStyle/>
          <a:p>
            <a:r>
              <a:rPr lang="en-US" sz="600" dirty="0"/>
              <a:t>© </a:t>
            </a:r>
            <a:r>
              <a:rPr lang="en-US" sz="600" dirty="0" err="1" smtClean="0"/>
              <a:t>Ryszard</a:t>
            </a:r>
            <a:r>
              <a:rPr lang="en-US" sz="600" dirty="0" smtClean="0"/>
              <a:t> </a:t>
            </a:r>
            <a:r>
              <a:rPr lang="en-US" sz="600" dirty="0" err="1"/>
              <a:t>Stelmachowicz</a:t>
            </a:r>
            <a:r>
              <a:rPr lang="en-US" sz="600" dirty="0"/>
              <a:t> / www.shutterstock.com</a:t>
            </a:r>
          </a:p>
        </p:txBody>
      </p:sp>
    </p:spTree>
    <p:extLst>
      <p:ext uri="{BB962C8B-B14F-4D97-AF65-F5344CB8AC3E}">
        <p14:creationId xmlns:p14="http://schemas.microsoft.com/office/powerpoint/2010/main" val="3852757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4495800" cy="533400"/>
          </a:xfrm>
        </p:spPr>
        <p:txBody>
          <a:bodyPr/>
          <a:lstStyle/>
          <a:p>
            <a:r>
              <a:rPr lang="en-US" dirty="0"/>
              <a:t>Symbol of Yin and Yang</a:t>
            </a:r>
          </a:p>
        </p:txBody>
      </p:sp>
      <p:sp>
        <p:nvSpPr>
          <p:cNvPr id="3" name="Content Placeholder 2"/>
          <p:cNvSpPr>
            <a:spLocks noGrp="1"/>
          </p:cNvSpPr>
          <p:nvPr>
            <p:ph idx="1"/>
          </p:nvPr>
        </p:nvSpPr>
        <p:spPr>
          <a:xfrm>
            <a:off x="838200" y="1752600"/>
            <a:ext cx="3962400" cy="4373563"/>
          </a:xfrm>
        </p:spPr>
        <p:txBody>
          <a:bodyPr/>
          <a:lstStyle/>
          <a:p>
            <a:pPr lvl="0"/>
            <a:r>
              <a:rPr lang="en-US" dirty="0"/>
              <a:t>This symbol signifies Chinese belief in complementary energies that form a balanced, harmonious whole</a:t>
            </a:r>
          </a:p>
          <a:p>
            <a:pPr lvl="0"/>
            <a:r>
              <a:rPr lang="en-US" dirty="0"/>
              <a:t>Yang represents the male, light, and hot.</a:t>
            </a:r>
          </a:p>
          <a:p>
            <a:pPr lvl="0"/>
            <a:r>
              <a:rPr lang="en-US" dirty="0"/>
              <a:t>Yin represents the female, darkness, </a:t>
            </a:r>
            <a:r>
              <a:rPr lang="en-US" dirty="0" smtClean="0"/>
              <a:t/>
            </a:r>
            <a:br>
              <a:rPr lang="en-US" dirty="0" smtClean="0"/>
            </a:br>
            <a:r>
              <a:rPr lang="en-US" dirty="0" smtClean="0"/>
              <a:t>and </a:t>
            </a:r>
            <a:r>
              <a:rPr lang="en-US" dirty="0"/>
              <a:t>cold</a:t>
            </a:r>
            <a:r>
              <a:rPr lang="en-US" dirty="0" smtClean="0"/>
              <a: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676400"/>
            <a:ext cx="38100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a:off x="5791200" y="5486400"/>
            <a:ext cx="2667000" cy="184666"/>
          </a:xfrm>
          <a:prstGeom prst="rect">
            <a:avLst/>
          </a:prstGeom>
          <a:noFill/>
          <a:ln w="9525">
            <a:noFill/>
            <a:miter lim="800000"/>
            <a:headEnd/>
            <a:tailEnd/>
          </a:ln>
        </p:spPr>
        <p:txBody>
          <a:bodyPr wrap="square" rtlCol="0">
            <a:spAutoFit/>
          </a:bodyPr>
          <a:lstStyle/>
          <a:p>
            <a:r>
              <a:rPr lang="en-US" sz="600" dirty="0"/>
              <a:t>© </a:t>
            </a:r>
            <a:r>
              <a:rPr lang="en-US" sz="600" dirty="0" err="1" smtClean="0"/>
              <a:t>Svitlana</a:t>
            </a:r>
            <a:r>
              <a:rPr lang="en-US" sz="600" dirty="0" smtClean="0"/>
              <a:t> </a:t>
            </a:r>
            <a:r>
              <a:rPr lang="en-US" sz="600" dirty="0" err="1"/>
              <a:t>Amelina</a:t>
            </a:r>
            <a:r>
              <a:rPr lang="en-US" sz="600" dirty="0"/>
              <a:t> / www.shutterstock.com</a:t>
            </a:r>
          </a:p>
        </p:txBody>
      </p:sp>
    </p:spTree>
    <p:extLst>
      <p:ext uri="{BB962C8B-B14F-4D97-AF65-F5344CB8AC3E}">
        <p14:creationId xmlns:p14="http://schemas.microsoft.com/office/powerpoint/2010/main" val="3271656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1143000"/>
            <a:ext cx="3124200" cy="533400"/>
          </a:xfrm>
        </p:spPr>
        <p:txBody>
          <a:bodyPr/>
          <a:lstStyle/>
          <a:p>
            <a:r>
              <a:rPr lang="en-US" i="1" dirty="0"/>
              <a:t>Tao </a:t>
            </a:r>
            <a:r>
              <a:rPr lang="en-US" i="1" dirty="0" err="1"/>
              <a:t>Te</a:t>
            </a:r>
            <a:r>
              <a:rPr lang="en-US" i="1" dirty="0"/>
              <a:t> </a:t>
            </a:r>
            <a:r>
              <a:rPr lang="en-US" i="1" dirty="0" err="1"/>
              <a:t>Ching</a:t>
            </a:r>
            <a:endParaRPr lang="en-US" dirty="0"/>
          </a:p>
        </p:txBody>
      </p:sp>
      <p:sp>
        <p:nvSpPr>
          <p:cNvPr id="3" name="Content Placeholder 2"/>
          <p:cNvSpPr>
            <a:spLocks noGrp="1"/>
          </p:cNvSpPr>
          <p:nvPr>
            <p:ph idx="1"/>
          </p:nvPr>
        </p:nvSpPr>
        <p:spPr>
          <a:xfrm>
            <a:off x="3733800" y="1752600"/>
            <a:ext cx="4953000" cy="4373563"/>
          </a:xfrm>
        </p:spPr>
        <p:txBody>
          <a:bodyPr/>
          <a:lstStyle/>
          <a:p>
            <a:pPr lvl="0"/>
            <a:r>
              <a:rPr lang="en-US" dirty="0"/>
              <a:t>The </a:t>
            </a:r>
            <a:r>
              <a:rPr lang="en-US" i="1" dirty="0"/>
              <a:t>Tao </a:t>
            </a:r>
            <a:r>
              <a:rPr lang="en-US" i="1" dirty="0" err="1"/>
              <a:t>Te</a:t>
            </a:r>
            <a:r>
              <a:rPr lang="en-US" i="1" dirty="0"/>
              <a:t> </a:t>
            </a:r>
            <a:r>
              <a:rPr lang="en-US" i="1" dirty="0" err="1"/>
              <a:t>Ching</a:t>
            </a:r>
            <a:r>
              <a:rPr lang="en-US" dirty="0"/>
              <a:t> is among the most commonly translated books in the world.</a:t>
            </a:r>
          </a:p>
          <a:p>
            <a:pPr lvl="0"/>
            <a:r>
              <a:rPr lang="en-US" dirty="0"/>
              <a:t>Even scholars who are fluent in Chinese find the text difficult to interpret.</a:t>
            </a:r>
          </a:p>
          <a:p>
            <a:pPr lvl="0"/>
            <a:r>
              <a:rPr lang="en-US" dirty="0"/>
              <a:t>It was likely intended to be ambiguous in meaning</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971800"/>
            <a:ext cx="2895600" cy="231274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TextBox 4"/>
          <p:cNvSpPr txBox="1"/>
          <p:nvPr/>
        </p:nvSpPr>
        <p:spPr bwMode="auto">
          <a:xfrm>
            <a:off x="228600" y="5410200"/>
            <a:ext cx="2667000" cy="184666"/>
          </a:xfrm>
          <a:prstGeom prst="rect">
            <a:avLst/>
          </a:prstGeom>
          <a:noFill/>
          <a:ln w="9525">
            <a:noFill/>
            <a:miter lim="800000"/>
            <a:headEnd/>
            <a:tailEnd/>
          </a:ln>
        </p:spPr>
        <p:txBody>
          <a:bodyPr wrap="square" rtlCol="0">
            <a:spAutoFit/>
          </a:bodyPr>
          <a:lstStyle/>
          <a:p>
            <a:r>
              <a:rPr lang="en-US" sz="600" dirty="0"/>
              <a:t>© </a:t>
            </a:r>
            <a:r>
              <a:rPr lang="en-US" sz="600" dirty="0" err="1" smtClean="0"/>
              <a:t>ixsblue</a:t>
            </a:r>
            <a:r>
              <a:rPr lang="en-US" sz="600" dirty="0" smtClean="0"/>
              <a:t> </a:t>
            </a:r>
            <a:r>
              <a:rPr lang="en-US" sz="600" dirty="0"/>
              <a:t>/ www.istockphoto.com</a:t>
            </a:r>
          </a:p>
        </p:txBody>
      </p:sp>
    </p:spTree>
    <p:extLst>
      <p:ext uri="{BB962C8B-B14F-4D97-AF65-F5344CB8AC3E}">
        <p14:creationId xmlns:p14="http://schemas.microsoft.com/office/powerpoint/2010/main" val="1705567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143000"/>
            <a:ext cx="8939048" cy="533400"/>
          </a:xfrm>
        </p:spPr>
        <p:txBody>
          <a:bodyPr/>
          <a:lstStyle/>
          <a:p>
            <a:r>
              <a:rPr lang="en-US" dirty="0"/>
              <a:t>The River</a:t>
            </a:r>
          </a:p>
        </p:txBody>
      </p:sp>
      <p:sp>
        <p:nvSpPr>
          <p:cNvPr id="3" name="Content Placeholder 2"/>
          <p:cNvSpPr>
            <a:spLocks noGrp="1"/>
          </p:cNvSpPr>
          <p:nvPr>
            <p:ph idx="1"/>
          </p:nvPr>
        </p:nvSpPr>
        <p:spPr>
          <a:xfrm>
            <a:off x="762000" y="1752600"/>
            <a:ext cx="4800600" cy="4373563"/>
          </a:xfrm>
        </p:spPr>
        <p:txBody>
          <a:bodyPr/>
          <a:lstStyle/>
          <a:p>
            <a:pPr lvl="0"/>
            <a:r>
              <a:rPr lang="en-US" dirty="0"/>
              <a:t>Taoist texts draw on the symbolism of water to convey essential teachings.</a:t>
            </a:r>
          </a:p>
          <a:p>
            <a:pPr lvl="0"/>
            <a:r>
              <a:rPr lang="en-US" dirty="0"/>
              <a:t>The river demonstrates </a:t>
            </a:r>
            <a:r>
              <a:rPr lang="en-US" i="1" dirty="0" err="1"/>
              <a:t>wu-wei</a:t>
            </a:r>
            <a:r>
              <a:rPr lang="en-US" i="1" dirty="0"/>
              <a:t>,</a:t>
            </a:r>
            <a:r>
              <a:rPr lang="en-US" dirty="0"/>
              <a:t> “</a:t>
            </a:r>
            <a:r>
              <a:rPr lang="en-US" dirty="0" err="1" smtClean="0"/>
              <a:t>nonaction</a:t>
            </a:r>
            <a:r>
              <a:rPr lang="en-US" dirty="0"/>
              <a:t>.”</a:t>
            </a:r>
          </a:p>
          <a:p>
            <a:pPr lvl="0"/>
            <a:r>
              <a:rPr lang="en-US" dirty="0"/>
              <a:t>The natural tendency of the water is to settle into rather than to fight against the natural course of the river</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1524000"/>
            <a:ext cx="2896206" cy="3694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bwMode="auto">
          <a:xfrm>
            <a:off x="6248400" y="5257800"/>
            <a:ext cx="2667000" cy="184666"/>
          </a:xfrm>
          <a:prstGeom prst="rect">
            <a:avLst/>
          </a:prstGeom>
          <a:noFill/>
          <a:ln w="9525">
            <a:noFill/>
            <a:miter lim="800000"/>
            <a:headEnd/>
            <a:tailEnd/>
          </a:ln>
        </p:spPr>
        <p:txBody>
          <a:bodyPr wrap="square" rtlCol="0">
            <a:spAutoFit/>
          </a:bodyPr>
          <a:lstStyle/>
          <a:p>
            <a:pPr algn="r"/>
            <a:r>
              <a:rPr lang="en-US" sz="600" dirty="0"/>
              <a:t>© </a:t>
            </a:r>
            <a:r>
              <a:rPr lang="en-US" sz="600" dirty="0" smtClean="0"/>
              <a:t>aspen </a:t>
            </a:r>
            <a:r>
              <a:rPr lang="en-US" sz="600" dirty="0"/>
              <a:t>rock / www.shutterstock.com</a:t>
            </a:r>
          </a:p>
        </p:txBody>
      </p:sp>
    </p:spTree>
    <p:extLst>
      <p:ext uri="{BB962C8B-B14F-4D97-AF65-F5344CB8AC3E}">
        <p14:creationId xmlns:p14="http://schemas.microsoft.com/office/powerpoint/2010/main" val="996997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Lao Tzu</a:t>
            </a:r>
          </a:p>
        </p:txBody>
      </p:sp>
      <p:sp>
        <p:nvSpPr>
          <p:cNvPr id="3" name="Content Placeholder 2"/>
          <p:cNvSpPr>
            <a:spLocks noGrp="1"/>
          </p:cNvSpPr>
          <p:nvPr>
            <p:ph idx="1"/>
          </p:nvPr>
        </p:nvSpPr>
        <p:spPr>
          <a:xfrm>
            <a:off x="990600" y="1752600"/>
            <a:ext cx="3810000" cy="4373563"/>
          </a:xfrm>
        </p:spPr>
        <p:txBody>
          <a:bodyPr/>
          <a:lstStyle/>
          <a:p>
            <a:pPr lvl="0"/>
            <a:r>
              <a:rPr lang="en-US" dirty="0"/>
              <a:t>Lao Tzu is said to have written the eighty-one chapters of the </a:t>
            </a:r>
            <a:r>
              <a:rPr lang="en-US" i="1" dirty="0"/>
              <a:t>Tao </a:t>
            </a:r>
            <a:r>
              <a:rPr lang="en-US" i="1" dirty="0" err="1"/>
              <a:t>Te</a:t>
            </a:r>
            <a:r>
              <a:rPr lang="en-US" i="1" dirty="0"/>
              <a:t> </a:t>
            </a:r>
            <a:r>
              <a:rPr lang="en-US" i="1" dirty="0" err="1"/>
              <a:t>Ching</a:t>
            </a:r>
            <a:r>
              <a:rPr lang="en-US" i="1" dirty="0"/>
              <a:t>.</a:t>
            </a:r>
            <a:endParaRPr lang="en-US" dirty="0"/>
          </a:p>
          <a:p>
            <a:pPr lvl="0"/>
            <a:r>
              <a:rPr lang="en-US" dirty="0"/>
              <a:t>He then retired from the realm of mortals.</a:t>
            </a:r>
          </a:p>
          <a:p>
            <a:pPr lvl="0"/>
            <a:r>
              <a:rPr lang="en-US" dirty="0"/>
              <a:t>He is venerated by Taoists as the founder of their tradition</a:t>
            </a:r>
            <a:r>
              <a:rPr lang="en-US" dirty="0" smtClean="0"/>
              <a: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143000"/>
            <a:ext cx="3953814" cy="33641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a:off x="6248400" y="4480560"/>
            <a:ext cx="2667000" cy="184666"/>
          </a:xfrm>
          <a:prstGeom prst="rect">
            <a:avLst/>
          </a:prstGeom>
          <a:noFill/>
          <a:ln w="9525">
            <a:noFill/>
            <a:miter lim="800000"/>
            <a:headEnd/>
            <a:tailEnd/>
          </a:ln>
        </p:spPr>
        <p:txBody>
          <a:bodyPr wrap="square" rtlCol="0">
            <a:spAutoFit/>
          </a:bodyPr>
          <a:lstStyle/>
          <a:p>
            <a:pPr algn="r"/>
            <a:r>
              <a:rPr lang="en-US" sz="600" dirty="0"/>
              <a:t>© </a:t>
            </a:r>
            <a:r>
              <a:rPr lang="en-US" sz="600" dirty="0" err="1" smtClean="0"/>
              <a:t>HultonArchive</a:t>
            </a:r>
            <a:r>
              <a:rPr lang="en-US" sz="600" dirty="0" smtClean="0"/>
              <a:t> </a:t>
            </a:r>
            <a:r>
              <a:rPr lang="en-US" sz="600" dirty="0"/>
              <a:t>/ www.istockphoto.com</a:t>
            </a:r>
          </a:p>
        </p:txBody>
      </p:sp>
    </p:spTree>
    <p:extLst>
      <p:ext uri="{BB962C8B-B14F-4D97-AF65-F5344CB8AC3E}">
        <p14:creationId xmlns:p14="http://schemas.microsoft.com/office/powerpoint/2010/main" val="4078975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3352800" cy="533400"/>
          </a:xfrm>
        </p:spPr>
        <p:txBody>
          <a:bodyPr/>
          <a:lstStyle/>
          <a:p>
            <a:r>
              <a:rPr lang="en-US" dirty="0"/>
              <a:t>Lao Tzu Deified</a:t>
            </a:r>
          </a:p>
        </p:txBody>
      </p:sp>
      <p:sp>
        <p:nvSpPr>
          <p:cNvPr id="3" name="Content Placeholder 2"/>
          <p:cNvSpPr>
            <a:spLocks noGrp="1"/>
          </p:cNvSpPr>
          <p:nvPr>
            <p:ph idx="1"/>
          </p:nvPr>
        </p:nvSpPr>
        <p:spPr>
          <a:xfrm>
            <a:off x="685800" y="1752600"/>
            <a:ext cx="3886200" cy="4373563"/>
          </a:xfrm>
        </p:spPr>
        <p:txBody>
          <a:bodyPr>
            <a:normAutofit/>
          </a:bodyPr>
          <a:lstStyle/>
          <a:p>
            <a:pPr lvl="0"/>
            <a:r>
              <a:rPr lang="en-US" dirty="0"/>
              <a:t>By the second century </a:t>
            </a:r>
            <a:r>
              <a:rPr lang="en-US" cap="small" dirty="0"/>
              <a:t>AD</a:t>
            </a:r>
            <a:r>
              <a:rPr lang="en-US" dirty="0"/>
              <a:t>, Lao Tzu had come to be regarded as divine.</a:t>
            </a:r>
          </a:p>
          <a:p>
            <a:pPr lvl="0"/>
            <a:r>
              <a:rPr lang="en-US" dirty="0"/>
              <a:t>He is revered as the human incarnation of Tao.</a:t>
            </a:r>
          </a:p>
          <a:p>
            <a:pPr lvl="0"/>
            <a:r>
              <a:rPr lang="en-US" dirty="0"/>
              <a:t>He had appeared at various times in the past to deliver to the world teachings essential for salvation</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1400" y="1580657"/>
            <a:ext cx="3962400" cy="2971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bwMode="auto">
          <a:xfrm>
            <a:off x="6019800" y="4648200"/>
            <a:ext cx="2971800" cy="184666"/>
          </a:xfrm>
          <a:prstGeom prst="rect">
            <a:avLst/>
          </a:prstGeom>
          <a:noFill/>
          <a:ln w="9525">
            <a:noFill/>
            <a:miter lim="800000"/>
            <a:headEnd/>
            <a:tailEnd/>
          </a:ln>
        </p:spPr>
        <p:txBody>
          <a:bodyPr wrap="square" rtlCol="0">
            <a:spAutoFit/>
          </a:bodyPr>
          <a:lstStyle/>
          <a:p>
            <a:r>
              <a:rPr lang="en-US" sz="600" dirty="0"/>
              <a:t>© </a:t>
            </a:r>
            <a:r>
              <a:rPr lang="en-US" sz="600" dirty="0" smtClean="0"/>
              <a:t>Luisa </a:t>
            </a:r>
            <a:r>
              <a:rPr lang="en-US" sz="600" dirty="0"/>
              <a:t>Fernanda Gonzalez / www.shutterstock.com</a:t>
            </a:r>
          </a:p>
        </p:txBody>
      </p:sp>
    </p:spTree>
    <p:extLst>
      <p:ext uri="{BB962C8B-B14F-4D97-AF65-F5344CB8AC3E}">
        <p14:creationId xmlns:p14="http://schemas.microsoft.com/office/powerpoint/2010/main" val="3839756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0900" y="1143000"/>
            <a:ext cx="2057400" cy="533400"/>
          </a:xfrm>
        </p:spPr>
        <p:txBody>
          <a:bodyPr/>
          <a:lstStyle/>
          <a:p>
            <a:r>
              <a:rPr lang="en-US" dirty="0" err="1"/>
              <a:t>T’ai</a:t>
            </a:r>
            <a:r>
              <a:rPr lang="en-US" dirty="0"/>
              <a:t> Chi</a:t>
            </a:r>
          </a:p>
        </p:txBody>
      </p:sp>
      <p:sp>
        <p:nvSpPr>
          <p:cNvPr id="3" name="Content Placeholder 2"/>
          <p:cNvSpPr>
            <a:spLocks noGrp="1"/>
          </p:cNvSpPr>
          <p:nvPr>
            <p:ph idx="1"/>
          </p:nvPr>
        </p:nvSpPr>
        <p:spPr>
          <a:xfrm>
            <a:off x="3886200" y="1752600"/>
            <a:ext cx="4800600" cy="4373563"/>
          </a:xfrm>
        </p:spPr>
        <p:txBody>
          <a:bodyPr/>
          <a:lstStyle/>
          <a:p>
            <a:pPr lvl="0"/>
            <a:r>
              <a:rPr lang="en-US" dirty="0" err="1"/>
              <a:t>T’ai</a:t>
            </a:r>
            <a:r>
              <a:rPr lang="en-US" dirty="0"/>
              <a:t> chi is rooted in Taoist philosophy.</a:t>
            </a:r>
          </a:p>
          <a:p>
            <a:pPr lvl="0"/>
            <a:r>
              <a:rPr lang="en-US" dirty="0"/>
              <a:t>It involves the harnessing of </a:t>
            </a:r>
            <a:r>
              <a:rPr lang="en-US" i="1" dirty="0" err="1"/>
              <a:t>ch’i</a:t>
            </a:r>
            <a:r>
              <a:rPr lang="en-US" i="1" dirty="0"/>
              <a:t>, </a:t>
            </a:r>
            <a:r>
              <a:rPr lang="en-US" dirty="0"/>
              <a:t>vital energy for bodily and spiritual health.</a:t>
            </a:r>
          </a:p>
          <a:p>
            <a:pPr lvl="0"/>
            <a:r>
              <a:rPr lang="en-US" dirty="0"/>
              <a:t>The growing popularity of </a:t>
            </a:r>
            <a:r>
              <a:rPr lang="en-US" dirty="0" err="1"/>
              <a:t>t’ai</a:t>
            </a:r>
            <a:r>
              <a:rPr lang="en-US" dirty="0"/>
              <a:t> chi in Western societies suggests the enduring value of the ancient Taoist teachings</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1" y="3161740"/>
            <a:ext cx="3390729" cy="22616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a:off x="228600" y="5423356"/>
            <a:ext cx="2667000" cy="184666"/>
          </a:xfrm>
          <a:prstGeom prst="rect">
            <a:avLst/>
          </a:prstGeom>
          <a:noFill/>
          <a:ln w="9525">
            <a:noFill/>
            <a:miter lim="800000"/>
            <a:headEnd/>
            <a:tailEnd/>
          </a:ln>
        </p:spPr>
        <p:txBody>
          <a:bodyPr wrap="square" rtlCol="0">
            <a:spAutoFit/>
          </a:bodyPr>
          <a:lstStyle/>
          <a:p>
            <a:r>
              <a:rPr lang="en-US" sz="600" dirty="0"/>
              <a:t>© </a:t>
            </a:r>
            <a:r>
              <a:rPr lang="en-US" sz="600" dirty="0" smtClean="0"/>
              <a:t>TonyV3112 </a:t>
            </a:r>
            <a:r>
              <a:rPr lang="en-US" sz="600" dirty="0"/>
              <a:t>/ www.shutterstock.com</a:t>
            </a:r>
          </a:p>
        </p:txBody>
      </p:sp>
    </p:spTree>
    <p:extLst>
      <p:ext uri="{BB962C8B-B14F-4D97-AF65-F5344CB8AC3E}">
        <p14:creationId xmlns:p14="http://schemas.microsoft.com/office/powerpoint/2010/main" val="2407139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143000"/>
            <a:ext cx="4953000" cy="533400"/>
          </a:xfrm>
        </p:spPr>
        <p:txBody>
          <a:bodyPr/>
          <a:lstStyle/>
          <a:p>
            <a:r>
              <a:rPr lang="en-US" dirty="0"/>
              <a:t>Taoism and Martial Arts</a:t>
            </a:r>
          </a:p>
        </p:txBody>
      </p:sp>
      <p:sp>
        <p:nvSpPr>
          <p:cNvPr id="3" name="Content Placeholder 2"/>
          <p:cNvSpPr>
            <a:spLocks noGrp="1"/>
          </p:cNvSpPr>
          <p:nvPr>
            <p:ph idx="1"/>
          </p:nvPr>
        </p:nvSpPr>
        <p:spPr>
          <a:xfrm>
            <a:off x="3657600" y="1752600"/>
            <a:ext cx="4953000" cy="4373563"/>
          </a:xfrm>
        </p:spPr>
        <p:txBody>
          <a:bodyPr/>
          <a:lstStyle/>
          <a:p>
            <a:pPr lvl="0"/>
            <a:r>
              <a:rPr lang="en-US" dirty="0"/>
              <a:t>Martial arts like </a:t>
            </a:r>
            <a:r>
              <a:rPr lang="en-US" dirty="0" smtClean="0"/>
              <a:t>judo </a:t>
            </a:r>
            <a:r>
              <a:rPr lang="en-US" dirty="0"/>
              <a:t>depend on the Taoist teaching of </a:t>
            </a:r>
            <a:r>
              <a:rPr lang="en-US" i="1" dirty="0" err="1"/>
              <a:t>wu-wei</a:t>
            </a:r>
            <a:r>
              <a:rPr lang="en-US" i="1" dirty="0"/>
              <a:t>.</a:t>
            </a:r>
            <a:endParaRPr lang="en-US" dirty="0"/>
          </a:p>
          <a:p>
            <a:pPr lvl="0"/>
            <a:r>
              <a:rPr lang="en-US" dirty="0"/>
              <a:t>The </a:t>
            </a:r>
            <a:r>
              <a:rPr lang="en-US" i="1" dirty="0"/>
              <a:t>Tao </a:t>
            </a:r>
            <a:r>
              <a:rPr lang="en-US" i="1" dirty="0" err="1"/>
              <a:t>Te</a:t>
            </a:r>
            <a:r>
              <a:rPr lang="en-US" i="1" dirty="0"/>
              <a:t> </a:t>
            </a:r>
            <a:r>
              <a:rPr lang="en-US" i="1" dirty="0" err="1"/>
              <a:t>Ching</a:t>
            </a:r>
            <a:r>
              <a:rPr lang="en-US" dirty="0"/>
              <a:t> states that the softest things can overcome the hardest.</a:t>
            </a:r>
          </a:p>
          <a:p>
            <a:pPr lvl="0"/>
            <a:r>
              <a:rPr lang="en-US" dirty="0"/>
              <a:t>The martial arts embody this ideal by letting the opponent’s strength lead to defeat</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282" y="1828800"/>
            <a:ext cx="2815318" cy="34972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bwMode="auto">
          <a:xfrm>
            <a:off x="309004" y="5468025"/>
            <a:ext cx="2667000" cy="184666"/>
          </a:xfrm>
          <a:prstGeom prst="rect">
            <a:avLst/>
          </a:prstGeom>
          <a:noFill/>
          <a:ln w="9525">
            <a:noFill/>
            <a:miter lim="800000"/>
            <a:headEnd/>
            <a:tailEnd/>
          </a:ln>
        </p:spPr>
        <p:txBody>
          <a:bodyPr wrap="square" rtlCol="0">
            <a:spAutoFit/>
          </a:bodyPr>
          <a:lstStyle/>
          <a:p>
            <a:r>
              <a:rPr lang="en-US" sz="600" dirty="0"/>
              <a:t>© </a:t>
            </a:r>
            <a:r>
              <a:rPr lang="en-US" sz="600" dirty="0" smtClean="0"/>
              <a:t>testing </a:t>
            </a:r>
            <a:r>
              <a:rPr lang="en-US" sz="600" dirty="0"/>
              <a:t>/ www.shutterstock.com</a:t>
            </a:r>
          </a:p>
        </p:txBody>
      </p:sp>
    </p:spTree>
    <p:extLst>
      <p:ext uri="{BB962C8B-B14F-4D97-AF65-F5344CB8AC3E}">
        <p14:creationId xmlns:p14="http://schemas.microsoft.com/office/powerpoint/2010/main" val="3323054984"/>
      </p:ext>
    </p:extLst>
  </p:cSld>
  <p:clrMapOvr>
    <a:masterClrMapping/>
  </p:clrMapOvr>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LIC Presentation template</Template>
  <TotalTime>66</TotalTime>
  <Words>1344</Words>
  <Application>Microsoft Macintosh PowerPoint</Application>
  <PresentationFormat>On-screen Show (4:3)</PresentationFormat>
  <Paragraphs>73</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LIC Presentation template</vt:lpstr>
      <vt:lpstr>Chapter 8: Taoism</vt:lpstr>
      <vt:lpstr>Hanging Temple</vt:lpstr>
      <vt:lpstr>Symbol of Yin and Yang</vt:lpstr>
      <vt:lpstr>Tao Te Ching</vt:lpstr>
      <vt:lpstr>The River</vt:lpstr>
      <vt:lpstr>Lao Tzu</vt:lpstr>
      <vt:lpstr>Lao Tzu Deified</vt:lpstr>
      <vt:lpstr>T’ai Chi</vt:lpstr>
      <vt:lpstr>Taoism and Martial Arts</vt:lpstr>
      <vt:lpstr>Taoism and Chinese Landscape Painting</vt:lpstr>
      <vt:lpstr>Taoist Temple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Kristin Gudmundson</cp:lastModifiedBy>
  <cp:revision>26</cp:revision>
  <dcterms:created xsi:type="dcterms:W3CDTF">2011-01-10T17:35:40Z</dcterms:created>
  <dcterms:modified xsi:type="dcterms:W3CDTF">2015-01-10T02:34:31Z</dcterms:modified>
</cp:coreProperties>
</file>