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1021" autoAdjust="0"/>
  </p:normalViewPr>
  <p:slideViewPr>
    <p:cSldViewPr>
      <p:cViewPr>
        <p:scale>
          <a:sx n="100" d="100"/>
          <a:sy n="100" d="100"/>
        </p:scale>
        <p:origin x="-194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E65374-DCF3-4C69-891F-18BCA54EC927}"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7B60D3-9946-49B5-B7E8-855009D51122}" type="slidenum">
              <a:rPr lang="en-US" smtClean="0"/>
              <a:pPr/>
              <a:t>‹#›</a:t>
            </a:fld>
            <a:endParaRPr lang="en-US"/>
          </a:p>
        </p:txBody>
      </p:sp>
    </p:spTree>
    <p:extLst>
      <p:ext uri="{BB962C8B-B14F-4D97-AF65-F5344CB8AC3E}">
        <p14:creationId xmlns:p14="http://schemas.microsoft.com/office/powerpoint/2010/main" val="4275636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a:t>
            </a:r>
            <a:r>
              <a:rPr lang="en-US" dirty="0" smtClean="0"/>
              <a:t> </a:t>
            </a:r>
            <a:r>
              <a:rPr lang="en-US" baseline="0" dirty="0" smtClean="0"/>
              <a:t> R</a:t>
            </a:r>
            <a:r>
              <a:rPr lang="en-US" dirty="0" smtClean="0"/>
              <a:t>eview with students the reasons why the Israelites called for a king and why Samuel resisted the idea. Have students explain the difference between a monarchy and a theocracy.  </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a:t>
            </a:r>
            <a:r>
              <a:rPr lang="en-US" dirty="0" smtClean="0"/>
              <a:t> </a:t>
            </a:r>
            <a:r>
              <a:rPr lang="en-US" baseline="0" dirty="0" smtClean="0"/>
              <a:t> I</a:t>
            </a:r>
            <a:r>
              <a:rPr lang="en-US" dirty="0" smtClean="0"/>
              <a:t>nvite students to share what they know about David. Explain that after Moses, David is arguably the most significant figure in the Old Testament. He accomplished great things when he followed the will of God. He united the Israelites and built a kingdom unlike anything the Twelve Tribes had previously experienced. Next, we will explore how David was a deeply paradoxical man, as he is at once a “man after God’s heart” and a deeply flawed human who commits horrible sins.  </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dirty="0" smtClean="0"/>
              <a:t>Notes:  Share that though David strived to follow God’s will for him and the nation, he was distracted by his own desires. Upon becoming responsible for Bathsheba’s pregnancy, he created a situation where her husband, Uriah, was killed on the battlefield. One of Sacred Scripture’s most powerful scenes of moral condemnation and deeply sincere repentance occurred when the prophet Nathan confronted David about these related sins (see 2 Samuel 12:1–23) and David begged God for mercy, promising he would change. You may wish to have the class read the story of David and Bathsheba (2 Samuel,</a:t>
            </a:r>
            <a:r>
              <a:rPr lang="en-US" baseline="0" dirty="0" smtClean="0"/>
              <a:t> chapter</a:t>
            </a:r>
            <a:r>
              <a:rPr lang="en-US" dirty="0" smtClean="0"/>
              <a:t> 11). </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a:t>
            </a:r>
            <a:r>
              <a:rPr lang="en-US" dirty="0" smtClean="0"/>
              <a:t>  This slide is a good opportunity to discuss other figures in the Bible who are examples of servant leaders. You may also ask the students to describe servant leaders they know from their school, church, or community.</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a:t>
            </a:r>
            <a:r>
              <a:rPr lang="en-US" dirty="0" smtClean="0"/>
              <a:t>  For the Jewish people, David is the paradigmatic king. As such, it isn’t surprising that it is prophesied that the messiah and liberator of Israel will come through David’s lineage. Even though the Gospel writers carefully show how Jesus of Nazareth is of David’s lineage, many people of Jesus’ time did not see how he could be this promised messiah. This was in large part because Jesus denounced the trappings of royal leadership and wealth by taking on the humility of a man, eventually receiving death on a cross.   </a:t>
            </a:r>
          </a:p>
          <a:p>
            <a:pPr eaLnBrk="1" hangingPunct="1">
              <a:spcBef>
                <a:spcPct val="0"/>
              </a:spcBef>
            </a:pPr>
            <a:endParaRPr lang="en-US" dirty="0" smtClean="0"/>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dirty="0" smtClean="0"/>
              <a:t>Notes:  Share the following with the class. Though Solomon was known for his great wisdom and discernment (see the famous story of the “two mothers” in 1 Kings 3:16</a:t>
            </a:r>
            <a:r>
              <a:rPr lang="en-US" sz="1200" kern="1200" dirty="0" smtClean="0">
                <a:solidFill>
                  <a:schemeClr val="tx1"/>
                </a:solidFill>
                <a:latin typeface="+mn-lt"/>
                <a:ea typeface="+mn-ea"/>
                <a:cs typeface="+mn-cs"/>
              </a:rPr>
              <a:t>–</a:t>
            </a:r>
            <a:r>
              <a:rPr lang="en-US" dirty="0" smtClean="0"/>
              <a:t>28), he was similar to his father, David, as both men were distracted from their rule by their desires. Solomon takes on hundreds of wives, including many who worshiped other gods. Even though Solomon built the grand Temple, he allowed much worship of foreign deities by his wives and others. This action causes the Scripture writer to note: “Then the </a:t>
            </a:r>
            <a:r>
              <a:rPr lang="en-US" sz="1200" kern="1200" cap="small" dirty="0" smtClean="0">
                <a:solidFill>
                  <a:schemeClr val="tx1"/>
                </a:solidFill>
                <a:latin typeface="+mn-lt"/>
                <a:ea typeface="+mn-ea"/>
                <a:cs typeface="+mn-cs"/>
              </a:rPr>
              <a:t>Lord</a:t>
            </a:r>
            <a:r>
              <a:rPr lang="en-US" dirty="0" smtClean="0"/>
              <a:t> was angry with Solomon, because his heart had turned away from the </a:t>
            </a:r>
            <a:r>
              <a:rPr lang="en-US" sz="1200" kern="1200" cap="small" dirty="0" smtClean="0">
                <a:solidFill>
                  <a:schemeClr val="tx1"/>
                </a:solidFill>
                <a:latin typeface="+mn-lt"/>
                <a:ea typeface="+mn-ea"/>
                <a:cs typeface="+mn-cs"/>
              </a:rPr>
              <a:t>Lord</a:t>
            </a:r>
            <a:r>
              <a:rPr lang="en-US" dirty="0" smtClean="0"/>
              <a:t>, the God of Israel, who had appeared to him twice” (1 Kings 11:9, NRSV). He also imposes steep taxes and forced labor on the Israelites. Together these actions lead to rebellion, splitting of the kingdom, and the eventual conquest of both parts of the kingdom by foreign powers. </a:t>
            </a:r>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Notes:</a:t>
            </a:r>
            <a:r>
              <a:rPr lang="en-US" dirty="0" smtClean="0"/>
              <a:t>  Have the students, either in class discussion or in writing, reflect on these two questions.</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Kings</a:t>
            </a:r>
            <a:endParaRPr lang="en-US" dirty="0"/>
          </a:p>
        </p:txBody>
      </p:sp>
      <p:sp>
        <p:nvSpPr>
          <p:cNvPr id="3" name="Subtitle 2"/>
          <p:cNvSpPr>
            <a:spLocks noGrp="1"/>
          </p:cNvSpPr>
          <p:nvPr>
            <p:ph type="subTitle" idx="1"/>
          </p:nvPr>
        </p:nvSpPr>
        <p:spPr/>
        <p:txBody>
          <a:bodyPr/>
          <a:lstStyle/>
          <a:p>
            <a:r>
              <a:rPr lang="en-US" dirty="0" smtClean="0"/>
              <a:t>The </a:t>
            </a:r>
            <a:r>
              <a:rPr lang="en-US" smtClean="0"/>
              <a:t>Bible </a:t>
            </a:r>
            <a:r>
              <a:rPr lang="en-US" smtClean="0"/>
              <a:t>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TX001079</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Call for a King</a:t>
            </a:r>
            <a:endParaRPr lang="en-US" dirty="0"/>
          </a:p>
        </p:txBody>
      </p:sp>
      <p:sp>
        <p:nvSpPr>
          <p:cNvPr id="6" name="Content Placeholder 5"/>
          <p:cNvSpPr>
            <a:spLocks noGrp="1"/>
          </p:cNvSpPr>
          <p:nvPr>
            <p:ph idx="1"/>
          </p:nvPr>
        </p:nvSpPr>
        <p:spPr>
          <a:xfrm>
            <a:off x="1371600" y="1752600"/>
            <a:ext cx="4191000" cy="5105400"/>
          </a:xfrm>
        </p:spPr>
        <p:txBody>
          <a:bodyPr>
            <a:normAutofit/>
          </a:bodyPr>
          <a:lstStyle/>
          <a:p>
            <a:pPr>
              <a:buFontTx/>
              <a:buChar char="•"/>
            </a:pPr>
            <a:r>
              <a:rPr lang="en-US" dirty="0" smtClean="0"/>
              <a:t>Following the time of the judges, the Israelites demanded a centralized form of leadership under a king.</a:t>
            </a:r>
          </a:p>
          <a:p>
            <a:pPr>
              <a:buFontTx/>
              <a:buChar char="•"/>
            </a:pPr>
            <a:r>
              <a:rPr lang="en-US" dirty="0" smtClean="0"/>
              <a:t>The Israelites were concerned about the growing division among the Twelve Tribes and the increasing power of other nations.</a:t>
            </a:r>
          </a:p>
          <a:p>
            <a:pPr>
              <a:buFontTx/>
              <a:buChar char="•"/>
            </a:pPr>
            <a:r>
              <a:rPr lang="en-US" dirty="0" smtClean="0"/>
              <a:t>Samuel, the last of the judges and the first prophet of Israel, anointed Saul as the first king of Israel.</a:t>
            </a:r>
          </a:p>
          <a:p>
            <a:pPr>
              <a:buFontTx/>
              <a:buChar char="•"/>
            </a:pPr>
            <a:r>
              <a:rPr lang="en-US" dirty="0" smtClean="0"/>
              <a:t>David and then Solomon were the next two kings of Israel.</a:t>
            </a:r>
          </a:p>
          <a:p>
            <a:endParaRPr lang="en-US" dirty="0"/>
          </a:p>
        </p:txBody>
      </p:sp>
      <p:pic>
        <p:nvPicPr>
          <p:cNvPr id="7" name="Picture 6" descr="Saul-lavistachurchofchrist.org.jpg"/>
          <p:cNvPicPr>
            <a:picLocks noChangeAspect="1"/>
          </p:cNvPicPr>
          <p:nvPr/>
        </p:nvPicPr>
        <p:blipFill>
          <a:blip r:embed="rId3" cstate="print"/>
          <a:stretch>
            <a:fillRect/>
          </a:stretch>
        </p:blipFill>
        <p:spPr>
          <a:xfrm>
            <a:off x="5621922" y="1371600"/>
            <a:ext cx="3122176" cy="376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TextBox 7"/>
          <p:cNvSpPr txBox="1"/>
          <p:nvPr/>
        </p:nvSpPr>
        <p:spPr bwMode="auto">
          <a:xfrm rot="16200000">
            <a:off x="8030663" y="3496762"/>
            <a:ext cx="1524000" cy="169277"/>
          </a:xfrm>
          <a:prstGeom prst="rect">
            <a:avLst/>
          </a:prstGeom>
          <a:noFill/>
          <a:ln w="9525">
            <a:noFill/>
            <a:miter lim="800000"/>
            <a:headEnd/>
            <a:tailEnd/>
          </a:ln>
        </p:spPr>
        <p:txBody>
          <a:bodyPr wrap="square" rtlCol="0">
            <a:spAutoFit/>
          </a:bodyPr>
          <a:lstStyle/>
          <a:p>
            <a:r>
              <a:rPr lang="en-US" sz="500" dirty="0" smtClean="0"/>
              <a:t>lavistachurchofchrist.org</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King David (1000–961 BC)</a:t>
            </a:r>
            <a:endParaRPr lang="en-US" dirty="0"/>
          </a:p>
        </p:txBody>
      </p:sp>
      <p:sp>
        <p:nvSpPr>
          <p:cNvPr id="6" name="Content Placeholder 5"/>
          <p:cNvSpPr>
            <a:spLocks noGrp="1"/>
          </p:cNvSpPr>
          <p:nvPr>
            <p:ph idx="1"/>
          </p:nvPr>
        </p:nvSpPr>
        <p:spPr>
          <a:xfrm>
            <a:off x="4495800" y="1752600"/>
            <a:ext cx="3962400" cy="4373563"/>
          </a:xfrm>
        </p:spPr>
        <p:txBody>
          <a:bodyPr/>
          <a:lstStyle/>
          <a:p>
            <a:pPr>
              <a:spcBef>
                <a:spcPct val="0"/>
              </a:spcBef>
              <a:buFontTx/>
              <a:buChar char="•"/>
            </a:pPr>
            <a:r>
              <a:rPr lang="en-US" dirty="0" smtClean="0"/>
              <a:t>Second king of Israel</a:t>
            </a:r>
          </a:p>
          <a:p>
            <a:pPr>
              <a:spcBef>
                <a:spcPct val="0"/>
              </a:spcBef>
              <a:buFontTx/>
              <a:buChar char="•"/>
            </a:pPr>
            <a:r>
              <a:rPr lang="en-US" dirty="0" smtClean="0"/>
              <a:t>Successful military leader</a:t>
            </a:r>
          </a:p>
          <a:p>
            <a:pPr>
              <a:spcBef>
                <a:spcPct val="0"/>
              </a:spcBef>
              <a:buFontTx/>
              <a:buChar char="•"/>
            </a:pPr>
            <a:r>
              <a:rPr lang="en-US" dirty="0" smtClean="0"/>
              <a:t>Gifted musician</a:t>
            </a:r>
          </a:p>
          <a:p>
            <a:pPr>
              <a:spcBef>
                <a:spcPct val="0"/>
              </a:spcBef>
              <a:buFontTx/>
              <a:buChar char="•"/>
            </a:pPr>
            <a:r>
              <a:rPr lang="en-US" dirty="0" smtClean="0"/>
              <a:t>Savvy politician</a:t>
            </a:r>
          </a:p>
          <a:p>
            <a:pPr>
              <a:spcBef>
                <a:spcPct val="0"/>
              </a:spcBef>
              <a:buFontTx/>
              <a:buChar char="•"/>
            </a:pPr>
            <a:r>
              <a:rPr lang="en-US" dirty="0" smtClean="0"/>
              <a:t>United the Northern and Southern Kingdoms of Israel</a:t>
            </a:r>
          </a:p>
          <a:p>
            <a:pPr>
              <a:spcBef>
                <a:spcPct val="0"/>
              </a:spcBef>
              <a:buFontTx/>
              <a:buChar char="•"/>
            </a:pPr>
            <a:r>
              <a:rPr lang="en-US" dirty="0" smtClean="0"/>
              <a:t>When he followed the will of God, he accomplished great things</a:t>
            </a:r>
          </a:p>
          <a:p>
            <a:endParaRPr lang="en-US" dirty="0"/>
          </a:p>
        </p:txBody>
      </p:sp>
      <p:pic>
        <p:nvPicPr>
          <p:cNvPr id="7" name="Picture 6" descr="kingdavid1-maskilledawid.files.wordpress.com"/>
          <p:cNvPicPr>
            <a:picLocks noChangeAspect="1"/>
          </p:cNvPicPr>
          <p:nvPr/>
        </p:nvPicPr>
        <p:blipFill>
          <a:blip r:embed="rId3" cstate="print"/>
          <a:stretch>
            <a:fillRect/>
          </a:stretch>
        </p:blipFill>
        <p:spPr>
          <a:xfrm>
            <a:off x="1143000" y="1828800"/>
            <a:ext cx="3200400" cy="464058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8" name="TextBox 7"/>
          <p:cNvSpPr txBox="1"/>
          <p:nvPr/>
        </p:nvSpPr>
        <p:spPr bwMode="auto">
          <a:xfrm rot="16200000">
            <a:off x="-867861" y="4144461"/>
            <a:ext cx="3733800" cy="169277"/>
          </a:xfrm>
          <a:prstGeom prst="rect">
            <a:avLst/>
          </a:prstGeom>
          <a:noFill/>
          <a:ln w="9525">
            <a:noFill/>
            <a:miter lim="800000"/>
            <a:headEnd/>
            <a:tailEnd/>
          </a:ln>
        </p:spPr>
        <p:txBody>
          <a:bodyPr wrap="square" rtlCol="0">
            <a:spAutoFit/>
          </a:bodyPr>
          <a:lstStyle/>
          <a:p>
            <a:r>
              <a:rPr lang="en-US" sz="500" dirty="0" smtClean="0"/>
              <a:t>http://maskilledawid.files.wordpress.com</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 A Flawed and Faithful Man</a:t>
            </a:r>
            <a:endParaRPr lang="en-US" dirty="0"/>
          </a:p>
        </p:txBody>
      </p:sp>
      <p:sp>
        <p:nvSpPr>
          <p:cNvPr id="3" name="Content Placeholder 2"/>
          <p:cNvSpPr>
            <a:spLocks noGrp="1"/>
          </p:cNvSpPr>
          <p:nvPr>
            <p:ph idx="1"/>
          </p:nvPr>
        </p:nvSpPr>
        <p:spPr>
          <a:xfrm>
            <a:off x="1371600" y="1752601"/>
            <a:ext cx="6477000" cy="1447800"/>
          </a:xfrm>
        </p:spPr>
        <p:txBody>
          <a:bodyPr/>
          <a:lstStyle/>
          <a:p>
            <a:pPr>
              <a:spcBef>
                <a:spcPct val="0"/>
              </a:spcBef>
              <a:buFontTx/>
              <a:buChar char="•"/>
            </a:pPr>
            <a:r>
              <a:rPr lang="en-US" dirty="0" smtClean="0"/>
              <a:t>David’s sin made it hard for him sometimes to see or promote the will of God.</a:t>
            </a:r>
          </a:p>
          <a:p>
            <a:pPr>
              <a:spcBef>
                <a:spcPct val="0"/>
              </a:spcBef>
              <a:buFontTx/>
              <a:buChar char="•"/>
            </a:pPr>
            <a:r>
              <a:rPr lang="en-US" dirty="0" smtClean="0"/>
              <a:t>Whenever he sinned, David returned to the Lord begging for mercy and promising to change.</a:t>
            </a:r>
          </a:p>
          <a:p>
            <a:endParaRPr lang="en-US" dirty="0"/>
          </a:p>
        </p:txBody>
      </p:sp>
      <p:pic>
        <p:nvPicPr>
          <p:cNvPr id="4" name="Picture 3" descr="David046-2.bp.blogspot.com"/>
          <p:cNvPicPr>
            <a:picLocks noChangeAspect="1"/>
          </p:cNvPicPr>
          <p:nvPr/>
        </p:nvPicPr>
        <p:blipFill>
          <a:blip r:embed="rId3" cstate="print"/>
          <a:stretch>
            <a:fillRect/>
          </a:stretch>
        </p:blipFill>
        <p:spPr>
          <a:xfrm>
            <a:off x="3080956" y="3429000"/>
            <a:ext cx="2710244" cy="3124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rot="16200000">
            <a:off x="5219703" y="5820861"/>
            <a:ext cx="1295400" cy="169277"/>
          </a:xfrm>
          <a:prstGeom prst="rect">
            <a:avLst/>
          </a:prstGeom>
          <a:noFill/>
          <a:ln w="9525">
            <a:noFill/>
            <a:miter lim="800000"/>
            <a:headEnd/>
            <a:tailEnd/>
          </a:ln>
        </p:spPr>
        <p:txBody>
          <a:bodyPr wrap="square" rtlCol="0">
            <a:spAutoFit/>
          </a:bodyPr>
          <a:lstStyle/>
          <a:p>
            <a:r>
              <a:rPr lang="en-US" sz="500" dirty="0" smtClean="0"/>
              <a:t>2.bp.blogspot.com</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 David: Model of Servant Leadership</a:t>
            </a:r>
            <a:endParaRPr lang="en-US" dirty="0"/>
          </a:p>
        </p:txBody>
      </p:sp>
      <p:pic>
        <p:nvPicPr>
          <p:cNvPr id="4" name="Picture 2"/>
          <p:cNvPicPr>
            <a:picLocks noChangeAspect="1" noChangeArrowheads="1"/>
          </p:cNvPicPr>
          <p:nvPr/>
        </p:nvPicPr>
        <p:blipFill>
          <a:blip r:embed="rId3" cstate="print"/>
          <a:srcRect/>
          <a:stretch>
            <a:fillRect/>
          </a:stretch>
        </p:blipFill>
        <p:spPr bwMode="auto">
          <a:xfrm>
            <a:off x="990600" y="2808165"/>
            <a:ext cx="2362200" cy="2678235"/>
          </a:xfrm>
          <a:prstGeom prst="rect">
            <a:avLst/>
          </a:prstGeom>
          <a:ln>
            <a:noFill/>
          </a:ln>
          <a:effectLst>
            <a:softEdge rad="112500"/>
          </a:effectLst>
        </p:spPr>
      </p:pic>
      <p:sp>
        <p:nvSpPr>
          <p:cNvPr id="5" name="Rounded Rectangle 4"/>
          <p:cNvSpPr/>
          <p:nvPr/>
        </p:nvSpPr>
        <p:spPr>
          <a:xfrm>
            <a:off x="914400" y="1828800"/>
            <a:ext cx="3352800" cy="914400"/>
          </a:xfrm>
          <a:prstGeom prst="roundRect">
            <a:avLst/>
          </a:prstGeom>
          <a:solidFill>
            <a:schemeClr val="accent2">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defRPr/>
            </a:pPr>
            <a:r>
              <a:rPr lang="en-US" sz="2000" b="1" dirty="0">
                <a:solidFill>
                  <a:srgbClr val="FFFFFF"/>
                </a:solidFill>
              </a:rPr>
              <a:t>Despite </a:t>
            </a:r>
            <a:r>
              <a:rPr lang="en-US" sz="2000" b="1" dirty="0" smtClean="0">
                <a:solidFill>
                  <a:srgbClr val="FFFFFF"/>
                </a:solidFill>
              </a:rPr>
              <a:t>his </a:t>
            </a:r>
            <a:r>
              <a:rPr lang="en-US" sz="2000" b="1" dirty="0">
                <a:solidFill>
                  <a:srgbClr val="FFFFFF"/>
                </a:solidFill>
              </a:rPr>
              <a:t>sins and </a:t>
            </a:r>
            <a:r>
              <a:rPr lang="en-US" sz="2000" b="1" dirty="0" smtClean="0">
                <a:solidFill>
                  <a:srgbClr val="FFFFFF"/>
                </a:solidFill>
              </a:rPr>
              <a:t>faults, </a:t>
            </a:r>
            <a:r>
              <a:rPr lang="en-US" sz="2000" b="1" dirty="0">
                <a:solidFill>
                  <a:srgbClr val="FFFFFF"/>
                </a:solidFill>
              </a:rPr>
              <a:t>he beckons to God  .  .  .</a:t>
            </a:r>
          </a:p>
        </p:txBody>
      </p:sp>
      <p:sp>
        <p:nvSpPr>
          <p:cNvPr id="6" name="Rounded Rectangle 5"/>
          <p:cNvSpPr/>
          <p:nvPr/>
        </p:nvSpPr>
        <p:spPr>
          <a:xfrm>
            <a:off x="914400" y="5486400"/>
            <a:ext cx="3352800" cy="1143000"/>
          </a:xfrm>
          <a:prstGeom prst="roundRect">
            <a:avLst/>
          </a:prstGeom>
          <a:solidFill>
            <a:schemeClr val="accent2">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defRPr/>
            </a:pPr>
            <a:r>
              <a:rPr lang="en-US" sz="2000" b="1" dirty="0">
                <a:solidFill>
                  <a:srgbClr val="FFFFFF"/>
                </a:solidFill>
              </a:rPr>
              <a:t>to raise him from the abyss of despair so he may rule with a:</a:t>
            </a:r>
          </a:p>
        </p:txBody>
      </p:sp>
      <p:sp>
        <p:nvSpPr>
          <p:cNvPr id="7" name="Rounded Rectangle 6"/>
          <p:cNvSpPr/>
          <p:nvPr/>
        </p:nvSpPr>
        <p:spPr>
          <a:xfrm>
            <a:off x="3429000" y="3048000"/>
            <a:ext cx="2133600" cy="762000"/>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t>Just Heart</a:t>
            </a:r>
          </a:p>
        </p:txBody>
      </p:sp>
      <p:sp>
        <p:nvSpPr>
          <p:cNvPr id="8" name="Rounded Rectangle 7"/>
          <p:cNvSpPr/>
          <p:nvPr/>
        </p:nvSpPr>
        <p:spPr>
          <a:xfrm>
            <a:off x="3429000" y="3962400"/>
            <a:ext cx="2133600" cy="838200"/>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t>Serving Hand</a:t>
            </a:r>
          </a:p>
        </p:txBody>
      </p:sp>
      <p:pic>
        <p:nvPicPr>
          <p:cNvPr id="9" name="Picture 3"/>
          <p:cNvPicPr>
            <a:picLocks noChangeAspect="1" noChangeArrowheads="1"/>
          </p:cNvPicPr>
          <p:nvPr/>
        </p:nvPicPr>
        <p:blipFill>
          <a:blip r:embed="rId4" cstate="print"/>
          <a:srcRect l="4444" r="4444"/>
          <a:stretch>
            <a:fillRect/>
          </a:stretch>
        </p:blipFill>
        <p:spPr bwMode="auto">
          <a:xfrm>
            <a:off x="5715000" y="2819400"/>
            <a:ext cx="3124200" cy="2286000"/>
          </a:xfrm>
          <a:prstGeom prst="rect">
            <a:avLst/>
          </a:prstGeom>
          <a:ln>
            <a:noFill/>
          </a:ln>
          <a:effectLst>
            <a:softEdge rad="112500"/>
          </a:effectLst>
        </p:spPr>
      </p:pic>
      <p:sp>
        <p:nvSpPr>
          <p:cNvPr id="10" name="Rounded Rectangle 9"/>
          <p:cNvSpPr/>
          <p:nvPr/>
        </p:nvSpPr>
        <p:spPr>
          <a:xfrm>
            <a:off x="4648200" y="1828800"/>
            <a:ext cx="4267200" cy="914400"/>
          </a:xfrm>
          <a:prstGeom prst="roundRect">
            <a:avLst/>
          </a:prstGeom>
          <a:solidFill>
            <a:schemeClr val="accent2">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defRPr/>
            </a:pPr>
            <a:r>
              <a:rPr lang="en-US" sz="2000" b="1" dirty="0">
                <a:solidFill>
                  <a:srgbClr val="FFFFFF"/>
                </a:solidFill>
              </a:rPr>
              <a:t>Servant leaders recognize their need for forgiveness and reconciliation.</a:t>
            </a:r>
          </a:p>
        </p:txBody>
      </p:sp>
      <p:sp>
        <p:nvSpPr>
          <p:cNvPr id="11" name="Rounded Rectangle 10"/>
          <p:cNvSpPr/>
          <p:nvPr/>
        </p:nvSpPr>
        <p:spPr>
          <a:xfrm>
            <a:off x="4648200" y="5181600"/>
            <a:ext cx="4267200" cy="914400"/>
          </a:xfrm>
          <a:prstGeom prst="roundRect">
            <a:avLst/>
          </a:prstGeom>
          <a:solidFill>
            <a:schemeClr val="accent2">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defRPr/>
            </a:pPr>
            <a:r>
              <a:rPr lang="en-US" sz="2000" b="1" dirty="0">
                <a:solidFill>
                  <a:srgbClr val="FFFFFF"/>
                </a:solidFill>
              </a:rPr>
              <a:t>In return they can extend mercy </a:t>
            </a:r>
            <a:r>
              <a:rPr lang="en-US" sz="2000" b="1" dirty="0" smtClean="0">
                <a:solidFill>
                  <a:srgbClr val="FFFFFF"/>
                </a:solidFill>
              </a:rPr>
              <a:t/>
            </a:r>
            <a:br>
              <a:rPr lang="en-US" sz="2000" b="1" dirty="0" smtClean="0">
                <a:solidFill>
                  <a:srgbClr val="FFFFFF"/>
                </a:solidFill>
              </a:rPr>
            </a:br>
            <a:r>
              <a:rPr lang="en-US" sz="2000" b="1" dirty="0" smtClean="0">
                <a:solidFill>
                  <a:srgbClr val="FFFFFF"/>
                </a:solidFill>
              </a:rPr>
              <a:t>and </a:t>
            </a:r>
            <a:r>
              <a:rPr lang="en-US" sz="2000" b="1" dirty="0">
                <a:solidFill>
                  <a:srgbClr val="FFFFFF"/>
                </a:solidFill>
              </a:rPr>
              <a:t>compassion </a:t>
            </a:r>
            <a:r>
              <a:rPr lang="en-US" sz="2000" b="1" dirty="0" smtClean="0">
                <a:solidFill>
                  <a:srgbClr val="FFFFFF"/>
                </a:solidFill>
              </a:rPr>
              <a:t>to all </a:t>
            </a:r>
            <a:r>
              <a:rPr lang="en-US" sz="2000" b="1" dirty="0">
                <a:solidFill>
                  <a:srgbClr val="FFFFFF"/>
                </a:solidFill>
              </a:rPr>
              <a:t>in need.</a:t>
            </a:r>
          </a:p>
        </p:txBody>
      </p:sp>
      <p:sp>
        <p:nvSpPr>
          <p:cNvPr id="12" name="TextBox 11"/>
          <p:cNvSpPr txBox="1"/>
          <p:nvPr/>
        </p:nvSpPr>
        <p:spPr bwMode="auto">
          <a:xfrm rot="5400000">
            <a:off x="-122739" y="3992062"/>
            <a:ext cx="2362200" cy="169277"/>
          </a:xfrm>
          <a:prstGeom prst="rect">
            <a:avLst/>
          </a:prstGeom>
          <a:noFill/>
          <a:ln w="9525">
            <a:noFill/>
            <a:miter lim="800000"/>
            <a:headEnd/>
            <a:tailEnd/>
          </a:ln>
        </p:spPr>
        <p:txBody>
          <a:bodyPr wrap="square" rtlCol="0">
            <a:spAutoFit/>
          </a:bodyPr>
          <a:lstStyle/>
          <a:p>
            <a:r>
              <a:rPr lang="en-US" sz="500" i="1" dirty="0" smtClean="0"/>
              <a:t>www.lib-art.com/imgpainting/1/0/5201-king-david-in-prayer-pieter-de-grebber.jpg</a:t>
            </a:r>
            <a:endParaRPr lang="en-US" sz="500" dirty="0">
              <a:solidFill>
                <a:schemeClr val="bg1">
                  <a:lumMod val="65000"/>
                </a:schemeClr>
              </a:solidFill>
            </a:endParaRPr>
          </a:p>
        </p:txBody>
      </p:sp>
      <p:sp>
        <p:nvSpPr>
          <p:cNvPr id="13" name="TextBox 12"/>
          <p:cNvSpPr txBox="1"/>
          <p:nvPr/>
        </p:nvSpPr>
        <p:spPr bwMode="auto">
          <a:xfrm rot="16200000">
            <a:off x="7857039" y="3877762"/>
            <a:ext cx="1828800" cy="169277"/>
          </a:xfrm>
          <a:prstGeom prst="rect">
            <a:avLst/>
          </a:prstGeom>
          <a:noFill/>
          <a:ln w="9525">
            <a:noFill/>
            <a:miter lim="800000"/>
            <a:headEnd/>
            <a:tailEnd/>
          </a:ln>
        </p:spPr>
        <p:txBody>
          <a:bodyPr wrap="square" rtlCol="0">
            <a:spAutoFit/>
          </a:bodyPr>
          <a:lstStyle/>
          <a:p>
            <a:r>
              <a:rPr lang="en-US" sz="500" i="1" dirty="0" smtClean="0"/>
              <a:t>sulphurgrove.files.wordpress.com/2009/06/servant-leader.jpg</a:t>
            </a:r>
            <a:endParaRPr lang="en-US" sz="500" dirty="0">
              <a:solidFill>
                <a:schemeClr val="bg1">
                  <a:lumMod val="65000"/>
                </a:schemeClr>
              </a:solidFill>
            </a:endParaRPr>
          </a:p>
        </p:txBody>
      </p:sp>
      <p:sp>
        <p:nvSpPr>
          <p:cNvPr id="14" name="TextBox 13"/>
          <p:cNvSpPr txBox="1"/>
          <p:nvPr/>
        </p:nvSpPr>
        <p:spPr bwMode="auto">
          <a:xfrm>
            <a:off x="3962400" y="3505200"/>
            <a:ext cx="1143000" cy="646331"/>
          </a:xfrm>
          <a:prstGeom prst="rect">
            <a:avLst/>
          </a:prstGeom>
          <a:noFill/>
          <a:ln w="9525">
            <a:noFill/>
            <a:miter lim="800000"/>
            <a:headEnd/>
            <a:tailEnd/>
          </a:ln>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600" b="1" spc="50" dirty="0" smtClean="0">
                <a:ln w="11430"/>
                <a:gradFill>
                  <a:gsLst>
                    <a:gs pos="25000">
                      <a:schemeClr val="accent2">
                        <a:satMod val="155000"/>
                      </a:schemeClr>
                    </a:gs>
                    <a:gs pos="100000">
                      <a:schemeClr val="accent2">
                        <a:shade val="45000"/>
                        <a:satMod val="165000"/>
                      </a:schemeClr>
                    </a:gs>
                  </a:gsLst>
                  <a:lin ang="5400000"/>
                </a:gradFill>
                <a:effectLst>
                  <a:glow rad="139700">
                    <a:schemeClr val="accent1">
                      <a:satMod val="175000"/>
                      <a:alpha val="40000"/>
                    </a:schemeClr>
                  </a:glow>
                  <a:outerShdw blurRad="76200" dist="50800" dir="5400000" algn="tl" rotWithShape="0">
                    <a:srgbClr val="000000">
                      <a:alpha val="65000"/>
                    </a:srgbClr>
                  </a:outerShdw>
                </a:effectLst>
              </a:rPr>
              <a:t>&amp;</a:t>
            </a:r>
            <a:endParaRPr lang="en-US" sz="3600" b="1" spc="50" dirty="0">
              <a:ln w="11430"/>
              <a:gradFill>
                <a:gsLst>
                  <a:gs pos="25000">
                    <a:schemeClr val="accent2">
                      <a:satMod val="155000"/>
                    </a:schemeClr>
                  </a:gs>
                  <a:gs pos="100000">
                    <a:schemeClr val="accent2">
                      <a:shade val="45000"/>
                      <a:satMod val="165000"/>
                    </a:schemeClr>
                  </a:gs>
                </a:gsLst>
                <a:lin ang="5400000"/>
              </a:gradFill>
              <a:effectLst>
                <a:glow rad="139700">
                  <a:schemeClr val="accent1">
                    <a:satMod val="175000"/>
                    <a:alpha val="40000"/>
                  </a:schemeClr>
                </a:glow>
                <a:outerShdw blurRad="76200" dist="50800" dir="5400000" algn="tl" rotWithShape="0">
                  <a:srgbClr val="000000">
                    <a:alpha val="65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par>
                                <p:cTn id="33" presetID="10" presetClass="entr" presetSubtype="0"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par>
                                <p:cTn id="36" presetID="10" presetClass="entr" presetSubtype="0" fill="hold"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500"/>
                                        <p:tgtEl>
                                          <p:spTgt spid="1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990600"/>
          </a:xfrm>
        </p:spPr>
        <p:txBody>
          <a:bodyPr>
            <a:normAutofit/>
          </a:bodyPr>
          <a:lstStyle/>
          <a:p>
            <a:r>
              <a:rPr lang="en-US" dirty="0" smtClean="0"/>
              <a:t>The Messiah to Come Through David’s Descendants</a:t>
            </a:r>
            <a:endParaRPr lang="en-US" dirty="0"/>
          </a:p>
        </p:txBody>
      </p:sp>
      <p:pic>
        <p:nvPicPr>
          <p:cNvPr id="4" name="Picture 3"/>
          <p:cNvPicPr>
            <a:picLocks noChangeAspect="1" noChangeArrowheads="1"/>
          </p:cNvPicPr>
          <p:nvPr/>
        </p:nvPicPr>
        <p:blipFill>
          <a:blip r:embed="rId3" cstate="print"/>
          <a:srcRect/>
          <a:stretch>
            <a:fillRect/>
          </a:stretch>
        </p:blipFill>
        <p:spPr bwMode="auto">
          <a:xfrm>
            <a:off x="4572000" y="1981200"/>
            <a:ext cx="4343400" cy="2932113"/>
          </a:xfrm>
          <a:prstGeom prst="rect">
            <a:avLst/>
          </a:prstGeom>
          <a:ln>
            <a:noFill/>
          </a:ln>
          <a:effectLst>
            <a:softEdge rad="112500"/>
          </a:effectLst>
        </p:spPr>
      </p:pic>
      <p:pic>
        <p:nvPicPr>
          <p:cNvPr id="5" name="Picture 4"/>
          <p:cNvPicPr>
            <a:picLocks noChangeAspect="1" noChangeArrowheads="1"/>
          </p:cNvPicPr>
          <p:nvPr/>
        </p:nvPicPr>
        <p:blipFill>
          <a:blip r:embed="rId4" cstate="print"/>
          <a:srcRect/>
          <a:stretch>
            <a:fillRect/>
          </a:stretch>
        </p:blipFill>
        <p:spPr bwMode="auto">
          <a:xfrm>
            <a:off x="381000" y="2362200"/>
            <a:ext cx="3733800" cy="2566988"/>
          </a:xfrm>
          <a:prstGeom prst="rect">
            <a:avLst/>
          </a:prstGeom>
          <a:noFill/>
          <a:ln w="9525">
            <a:noFill/>
            <a:miter lim="800000"/>
            <a:headEnd/>
            <a:tailEnd/>
          </a:ln>
        </p:spPr>
      </p:pic>
      <p:sp>
        <p:nvSpPr>
          <p:cNvPr id="6" name="TextBox 5"/>
          <p:cNvSpPr txBox="1">
            <a:spLocks noChangeArrowheads="1"/>
          </p:cNvSpPr>
          <p:nvPr/>
        </p:nvSpPr>
        <p:spPr bwMode="auto">
          <a:xfrm>
            <a:off x="685800" y="4620161"/>
            <a:ext cx="3429000" cy="1323439"/>
          </a:xfrm>
          <a:prstGeom prst="rect">
            <a:avLst/>
          </a:prstGeom>
          <a:noFill/>
          <a:ln w="9525">
            <a:noFill/>
            <a:miter lim="800000"/>
            <a:headEnd/>
            <a:tailEnd/>
          </a:ln>
        </p:spPr>
        <p:txBody>
          <a:bodyPr wrap="square">
            <a:spAutoFit/>
          </a:bodyPr>
          <a:lstStyle/>
          <a:p>
            <a:pPr algn="ctr"/>
            <a:r>
              <a:rPr lang="en-US" sz="2000" dirty="0">
                <a:latin typeface="Arial" pitchFamily="34" charset="0"/>
                <a:cs typeface="Arial" pitchFamily="34" charset="0"/>
              </a:rPr>
              <a:t>Many people of Jesus’ time did not acknowledge him as a </a:t>
            </a:r>
            <a:r>
              <a:rPr lang="en-US" sz="2000" dirty="0" smtClean="0">
                <a:latin typeface="Arial" pitchFamily="34" charset="0"/>
                <a:cs typeface="Arial" pitchFamily="34" charset="0"/>
              </a:rPr>
              <a:t>fulfillment </a:t>
            </a:r>
            <a:r>
              <a:rPr lang="en-US" sz="2000" dirty="0">
                <a:latin typeface="Arial" pitchFamily="34" charset="0"/>
                <a:cs typeface="Arial" pitchFamily="34" charset="0"/>
              </a:rPr>
              <a:t>of this Old Testament </a:t>
            </a:r>
            <a:r>
              <a:rPr lang="en-US" sz="2000" dirty="0" smtClean="0">
                <a:latin typeface="Arial" pitchFamily="34" charset="0"/>
                <a:cs typeface="Arial" pitchFamily="34" charset="0"/>
              </a:rPr>
              <a:t>prophecy </a:t>
            </a:r>
            <a:r>
              <a:rPr lang="en-US" sz="2000" dirty="0">
                <a:latin typeface="Arial" pitchFamily="34" charset="0"/>
                <a:cs typeface="Arial" pitchFamily="34" charset="0"/>
              </a:rPr>
              <a:t>.  .  .</a:t>
            </a:r>
          </a:p>
        </p:txBody>
      </p:sp>
      <p:sp>
        <p:nvSpPr>
          <p:cNvPr id="7" name="TextBox 6"/>
          <p:cNvSpPr txBox="1">
            <a:spLocks noChangeArrowheads="1"/>
          </p:cNvSpPr>
          <p:nvPr/>
        </p:nvSpPr>
        <p:spPr bwMode="auto">
          <a:xfrm>
            <a:off x="5105400" y="4953000"/>
            <a:ext cx="3276600" cy="701675"/>
          </a:xfrm>
          <a:prstGeom prst="rect">
            <a:avLst/>
          </a:prstGeom>
          <a:noFill/>
          <a:ln w="9525">
            <a:noFill/>
            <a:miter lim="800000"/>
            <a:headEnd/>
            <a:tailEnd/>
          </a:ln>
        </p:spPr>
        <p:txBody>
          <a:bodyPr>
            <a:spAutoFit/>
          </a:bodyPr>
          <a:lstStyle/>
          <a:p>
            <a:pPr algn="ctr"/>
            <a:r>
              <a:rPr lang="en-US" sz="2000" dirty="0">
                <a:latin typeface="Arial" pitchFamily="34" charset="0"/>
                <a:cs typeface="Arial" pitchFamily="34" charset="0"/>
              </a:rPr>
              <a:t>because he did not fit the </a:t>
            </a:r>
            <a:r>
              <a:rPr lang="en-US" sz="2000" dirty="0" smtClean="0">
                <a:latin typeface="Arial" pitchFamily="34" charset="0"/>
                <a:cs typeface="Arial" pitchFamily="34" charset="0"/>
              </a:rPr>
              <a:t>traditional </a:t>
            </a:r>
            <a:r>
              <a:rPr lang="en-US" sz="2000" dirty="0">
                <a:latin typeface="Arial" pitchFamily="34" charset="0"/>
                <a:cs typeface="Arial" pitchFamily="34" charset="0"/>
              </a:rPr>
              <a:t>image of a king</a:t>
            </a:r>
            <a:r>
              <a:rPr lang="en-US" sz="2000" dirty="0" smtClean="0">
                <a:latin typeface="Arial" pitchFamily="34" charset="0"/>
                <a:cs typeface="Arial" pitchFamily="34" charset="0"/>
              </a:rPr>
              <a:t>.</a:t>
            </a:r>
            <a:endParaRPr lang="en-US" dirty="0">
              <a:latin typeface="Arial" pitchFamily="34" charset="0"/>
              <a:cs typeface="Arial" pitchFamily="34" charset="0"/>
            </a:endParaRPr>
          </a:p>
        </p:txBody>
      </p:sp>
      <p:sp>
        <p:nvSpPr>
          <p:cNvPr id="8" name="TextBox 7"/>
          <p:cNvSpPr txBox="1"/>
          <p:nvPr/>
        </p:nvSpPr>
        <p:spPr bwMode="auto">
          <a:xfrm rot="16200000">
            <a:off x="7245578" y="3115761"/>
            <a:ext cx="3200400" cy="169277"/>
          </a:xfrm>
          <a:prstGeom prst="rect">
            <a:avLst/>
          </a:prstGeom>
          <a:noFill/>
          <a:ln w="9525">
            <a:noFill/>
            <a:miter lim="800000"/>
            <a:headEnd/>
            <a:tailEnd/>
          </a:ln>
        </p:spPr>
        <p:txBody>
          <a:bodyPr wrap="square" rtlCol="0">
            <a:spAutoFit/>
          </a:bodyPr>
          <a:lstStyle/>
          <a:p>
            <a:r>
              <a:rPr lang="en-US" sz="500" i="1" dirty="0" smtClean="0"/>
              <a:t>www.torchleader.com/tl/crown.jpg</a:t>
            </a:r>
            <a:endParaRPr lang="en-US" sz="500" dirty="0">
              <a:solidFill>
                <a:schemeClr val="bg1">
                  <a:lumMod val="65000"/>
                </a:schemeClr>
              </a:solidFill>
            </a:endParaRPr>
          </a:p>
        </p:txBody>
      </p:sp>
      <p:sp>
        <p:nvSpPr>
          <p:cNvPr id="9" name="TextBox 8"/>
          <p:cNvSpPr txBox="1"/>
          <p:nvPr/>
        </p:nvSpPr>
        <p:spPr bwMode="auto">
          <a:xfrm rot="5400000">
            <a:off x="-753562" y="3496761"/>
            <a:ext cx="1676400" cy="169277"/>
          </a:xfrm>
          <a:prstGeom prst="rect">
            <a:avLst/>
          </a:prstGeom>
          <a:noFill/>
          <a:ln w="9525">
            <a:noFill/>
            <a:miter lim="800000"/>
            <a:headEnd/>
            <a:tailEnd/>
          </a:ln>
        </p:spPr>
        <p:txBody>
          <a:bodyPr wrap="square" rtlCol="0">
            <a:spAutoFit/>
          </a:bodyPr>
          <a:lstStyle/>
          <a:p>
            <a:r>
              <a:rPr lang="en-US" sz="500" i="1" dirty="0" smtClean="0"/>
              <a:t>frmarkdwhite.files.wordpress.com/2009/02/crown.jpg</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 Solomon</a:t>
            </a:r>
            <a:endParaRPr lang="en-US" dirty="0"/>
          </a:p>
        </p:txBody>
      </p:sp>
      <p:sp>
        <p:nvSpPr>
          <p:cNvPr id="3" name="Content Placeholder 2"/>
          <p:cNvSpPr>
            <a:spLocks noGrp="1"/>
          </p:cNvSpPr>
          <p:nvPr>
            <p:ph idx="1"/>
          </p:nvPr>
        </p:nvSpPr>
        <p:spPr>
          <a:xfrm>
            <a:off x="1371600" y="1752600"/>
            <a:ext cx="4876800" cy="4373563"/>
          </a:xfrm>
        </p:spPr>
        <p:txBody>
          <a:bodyPr/>
          <a:lstStyle/>
          <a:p>
            <a:pPr>
              <a:spcBef>
                <a:spcPct val="0"/>
              </a:spcBef>
              <a:buFontTx/>
              <a:buChar char="•"/>
            </a:pPr>
            <a:r>
              <a:rPr lang="en-US" dirty="0" smtClean="0"/>
              <a:t>Son of David and Bathsheba</a:t>
            </a:r>
          </a:p>
          <a:p>
            <a:pPr>
              <a:spcBef>
                <a:spcPct val="0"/>
              </a:spcBef>
              <a:buFontTx/>
              <a:buChar char="•"/>
            </a:pPr>
            <a:r>
              <a:rPr lang="en-US" dirty="0" smtClean="0"/>
              <a:t>Man of great wisdom and judgment</a:t>
            </a:r>
          </a:p>
          <a:p>
            <a:pPr>
              <a:spcBef>
                <a:spcPct val="0"/>
              </a:spcBef>
              <a:buFontTx/>
              <a:buChar char="•"/>
            </a:pPr>
            <a:r>
              <a:rPr lang="en-US" dirty="0" smtClean="0"/>
              <a:t>Builds the Temple of the Lord in honor of his father</a:t>
            </a:r>
          </a:p>
          <a:p>
            <a:pPr>
              <a:spcBef>
                <a:spcPct val="0"/>
              </a:spcBef>
              <a:buFontTx/>
              <a:buChar char="•"/>
            </a:pPr>
            <a:r>
              <a:rPr lang="en-US" dirty="0" smtClean="0"/>
              <a:t>Strengthens and modernizes the Israelites’ army</a:t>
            </a:r>
          </a:p>
          <a:p>
            <a:pPr>
              <a:spcBef>
                <a:spcPct val="0"/>
              </a:spcBef>
              <a:buFontTx/>
              <a:buChar char="•"/>
            </a:pPr>
            <a:r>
              <a:rPr lang="en-US" dirty="0" smtClean="0"/>
              <a:t>Creates trade alliances with other nations</a:t>
            </a:r>
          </a:p>
          <a:p>
            <a:pPr>
              <a:spcBef>
                <a:spcPct val="0"/>
              </a:spcBef>
              <a:buFontTx/>
              <a:buChar char="•"/>
            </a:pPr>
            <a:r>
              <a:rPr lang="en-US" dirty="0" smtClean="0"/>
              <a:t>After his rule, the kingdom divides into the Northern and Southern Kingdoms, with a leader ruling each.</a:t>
            </a:r>
            <a:endParaRPr lang="en-US" dirty="0"/>
          </a:p>
        </p:txBody>
      </p:sp>
      <p:pic>
        <p:nvPicPr>
          <p:cNvPr id="4" name="Picture 2"/>
          <p:cNvPicPr>
            <a:picLocks noChangeAspect="1" noChangeArrowheads="1"/>
          </p:cNvPicPr>
          <p:nvPr/>
        </p:nvPicPr>
        <p:blipFill>
          <a:blip r:embed="rId3" cstate="print"/>
          <a:srcRect/>
          <a:stretch>
            <a:fillRect/>
          </a:stretch>
        </p:blipFill>
        <p:spPr bwMode="auto">
          <a:xfrm>
            <a:off x="6400800" y="1371600"/>
            <a:ext cx="2038350" cy="3714750"/>
          </a:xfrm>
          <a:prstGeom prst="rect">
            <a:avLst/>
          </a:prstGeom>
          <a:noFill/>
          <a:ln w="9525">
            <a:noFill/>
            <a:miter lim="800000"/>
            <a:headEnd/>
            <a:tailEnd/>
          </a:ln>
        </p:spPr>
      </p:pic>
      <p:sp>
        <p:nvSpPr>
          <p:cNvPr id="5" name="TextBox 4"/>
          <p:cNvSpPr txBox="1"/>
          <p:nvPr/>
        </p:nvSpPr>
        <p:spPr bwMode="auto">
          <a:xfrm rot="16200000">
            <a:off x="6910933" y="3458663"/>
            <a:ext cx="3124202" cy="169277"/>
          </a:xfrm>
          <a:prstGeom prst="rect">
            <a:avLst/>
          </a:prstGeom>
          <a:noFill/>
          <a:ln w="9525">
            <a:noFill/>
            <a:miter lim="800000"/>
            <a:headEnd/>
            <a:tailEnd/>
          </a:ln>
        </p:spPr>
        <p:txBody>
          <a:bodyPr wrap="square" rtlCol="0">
            <a:spAutoFit/>
          </a:bodyPr>
          <a:lstStyle/>
          <a:p>
            <a:r>
              <a:rPr lang="en-US" sz="500" i="1" dirty="0" smtClean="0"/>
              <a:t>www.ipadrblog.com/solomon_King_Solomon.jpg</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Kings</a:t>
            </a:r>
            <a:endParaRPr lang="en-US" dirty="0"/>
          </a:p>
        </p:txBody>
      </p:sp>
      <p:sp>
        <p:nvSpPr>
          <p:cNvPr id="3" name="Content Placeholder 2"/>
          <p:cNvSpPr>
            <a:spLocks noGrp="1"/>
          </p:cNvSpPr>
          <p:nvPr>
            <p:ph idx="1"/>
          </p:nvPr>
        </p:nvSpPr>
        <p:spPr/>
        <p:txBody>
          <a:bodyPr/>
          <a:lstStyle/>
          <a:p>
            <a:pPr>
              <a:buFontTx/>
              <a:buChar char="•"/>
            </a:pPr>
            <a:r>
              <a:rPr lang="en-US" dirty="0" smtClean="0"/>
              <a:t>What do Saul, David, and Solomon have in common?</a:t>
            </a:r>
          </a:p>
          <a:p>
            <a:pPr>
              <a:buFontTx/>
              <a:buChar char="•"/>
            </a:pPr>
            <a:r>
              <a:rPr lang="en-US" dirty="0" smtClean="0"/>
              <a:t>What meaning could Israelites in exile find in the stories of the Kings?</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1242</TotalTime>
  <Words>938</Words>
  <Application>Microsoft Office PowerPoint</Application>
  <PresentationFormat>On-screen Show (4:3)</PresentationFormat>
  <Paragraphs>61</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LIC Presentation template</vt:lpstr>
      <vt:lpstr>Kings</vt:lpstr>
      <vt:lpstr>The Call for a King</vt:lpstr>
      <vt:lpstr>King David (1000–961 BC)</vt:lpstr>
      <vt:lpstr>David: A Flawed and Faithful Man</vt:lpstr>
      <vt:lpstr>King David: Model of Servant Leadership</vt:lpstr>
      <vt:lpstr>The Messiah to Come Through David’s Descendants</vt:lpstr>
      <vt:lpstr>King Solomon</vt:lpstr>
      <vt:lpstr>Kings</vt:lpstr>
    </vt:vector>
  </TitlesOfParts>
  <Company>Saint Mary's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Kings</dc:title>
  <dc:creator>Beth Martinka</dc:creator>
  <cp:lastModifiedBy>bholzworth</cp:lastModifiedBy>
  <cp:revision>128</cp:revision>
  <dcterms:created xsi:type="dcterms:W3CDTF">2010-08-16T17:43:30Z</dcterms:created>
  <dcterms:modified xsi:type="dcterms:W3CDTF">2012-02-15T17:21:53Z</dcterms:modified>
</cp:coreProperties>
</file>