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58" r:id="rId3"/>
    <p:sldId id="336" r:id="rId4"/>
    <p:sldId id="359" r:id="rId5"/>
    <p:sldId id="360" r:id="rId6"/>
    <p:sldId id="361" r:id="rId7"/>
    <p:sldId id="364" r:id="rId8"/>
    <p:sldId id="3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Singer-Towns" initials="bst" lastIdx="13" clrIdx="0"/>
  <p:cmAuthor id="1" name="lberg" initials="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4" autoAdjust="0"/>
    <p:restoredTop sz="82460" autoAdjust="0"/>
  </p:normalViewPr>
  <p:slideViewPr>
    <p:cSldViewPr>
      <p:cViewPr varScale="1">
        <p:scale>
          <a:sx n="93" d="100"/>
          <a:sy n="93" d="100"/>
        </p:scale>
        <p:origin x="17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8D568-6C14-4A3A-A97F-D65F102F5E43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85A9D-17FD-4DB6-8650-0557EF3F4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44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8396-7F3C-418A-A7F3-9E8EE033637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D797C-81A0-4169-8DE1-DF1E0532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0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this presentation to introduce or review the key points in chapter 1 of the student handbook.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4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students to name other activities that may be a part of Catholic life. Encourage them to think beyond participation in the Sacraments.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3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students to recall media portrayals of Catholicism. Ask what impression each example might have made on someone unfamiliar with Catholicism.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14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the students that chapter 1 offers some basic facts about what it means to be Catholic by way of introduction to a more thorough explanation in later chapters.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19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 Catholics recognize two sources of God’s revealed truth: Sacred Tradition, which is entrusted to the Pope and the bishops, and Sacred Scripture.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21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comment on each practice. For example, ask them to name the Seven Sacraments.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7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point, help the students uncover the basis for the attitude. For example, creation is sacred because God created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5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 the students to read the Live It! sidebar “Young People’s Testimony,” on page 16 of the student handbook, and to write a similar personal view of Catholicism in their notebooks. You may want to reassure the students that even those who are not Catholic will have some impressions to note.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7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6019800"/>
            <a:ext cx="1295400" cy="152400"/>
          </a:xfrm>
        </p:spPr>
        <p:txBody>
          <a:bodyPr>
            <a:norm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1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/>
          <a:lstStyle>
            <a:lvl1pPr marL="457200" indent="-457200"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99"/>
            <a:ext cx="9145586" cy="685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-2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 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2nd line emphasis title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6096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1BD0-533A-4E07-BF9C-432137E14983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F940-28E1-4EAC-8D73-5D6BC0F5B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6" r:id="rId4"/>
    <p:sldLayoutId id="2147483673" r:id="rId5"/>
    <p:sldLayoutId id="2147483672" r:id="rId6"/>
    <p:sldLayoutId id="2147483651" r:id="rId7"/>
    <p:sldLayoutId id="2147483674" r:id="rId8"/>
    <p:sldLayoutId id="2147483652" r:id="rId9"/>
    <p:sldLayoutId id="2147483655" r:id="rId10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gallery-84610p1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hutterstock.com/gallery-102804p1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gallery-195982p1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81200"/>
            <a:ext cx="8686800" cy="1470025"/>
          </a:xfrm>
        </p:spPr>
        <p:txBody>
          <a:bodyPr>
            <a:normAutofit/>
          </a:bodyPr>
          <a:lstStyle/>
          <a:p>
            <a:r>
              <a:rPr lang="en-US" dirty="0"/>
              <a:t>Being Catholic: The “</a:t>
            </a:r>
            <a:r>
              <a:rPr lang="en-US" dirty="0" err="1"/>
              <a:t>CliffsNotes</a:t>
            </a:r>
            <a:r>
              <a:rPr lang="en-US" dirty="0"/>
              <a:t>” 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990600"/>
          </a:xfrm>
        </p:spPr>
        <p:txBody>
          <a:bodyPr/>
          <a:lstStyle/>
          <a:p>
            <a:r>
              <a:rPr lang="en-US" i="1" dirty="0"/>
              <a:t>The Catholic Faith Handbook for Youth, Third Edition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43800" y="5867400"/>
            <a:ext cx="1447800" cy="152400"/>
          </a:xfrm>
        </p:spPr>
        <p:txBody>
          <a:bodyPr>
            <a:no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</a:t>
            </a:r>
            <a:r>
              <a:rPr lang="en-US" smtClean="0"/>
              <a:t>#: </a:t>
            </a:r>
            <a:r>
              <a:rPr lang="en-US" smtClean="0"/>
              <a:t>TX003132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057984" y="4572000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1524000" y="1148412"/>
            <a:ext cx="5815685" cy="8763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What Does It Mean to Be Catholic?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728023" y="6096000"/>
            <a:ext cx="289197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</a:t>
            </a:r>
            <a:r>
              <a:rPr lang="en-US" sz="500" u="sng" dirty="0" err="1">
                <a:latin typeface="Arial" pitchFamily="34" charset="0"/>
                <a:cs typeface="Arial" pitchFamily="34" charset="0"/>
                <a:hlinkClick r:id="rId3"/>
              </a:rPr>
              <a:t>Kzenon</a:t>
            </a:r>
            <a:r>
              <a:rPr lang="en-US" sz="500" u="sng" dirty="0"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/ www.shutterstock.com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838200" y="2024712"/>
            <a:ext cx="61722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  <a:tabLst>
                <a:tab pos="91440" algn="l"/>
                <a:tab pos="182880" algn="l"/>
              </a:tabLst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For some, being Catholic means a culture or way of being in the world.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838200" y="3722252"/>
            <a:ext cx="4801964" cy="10718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  <a:tabLst>
                <a:tab pos="91440" algn="l"/>
                <a:tab pos="182880" algn="l"/>
              </a:tabLst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It is a way of experiencing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God</a:t>
            </a:r>
            <a:br>
              <a:rPr lang="en-US" sz="1900" dirty="0" smtClean="0">
                <a:latin typeface="Arial" pitchFamily="34" charset="0"/>
                <a:cs typeface="Arial" pitchFamily="34" charset="0"/>
              </a:rPr>
            </a:br>
            <a:r>
              <a:rPr lang="en-US" sz="19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following Jesus Christ.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3886200" y="4706779"/>
            <a:ext cx="4191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tabLst>
                <a:tab pos="91440" algn="l"/>
                <a:tab pos="182880" algn="l"/>
              </a:tabLst>
            </a:pPr>
            <a:endParaRPr lang="en-US" dirty="0">
              <a:latin typeface="Calibri (Body)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838200" y="2799412"/>
            <a:ext cx="5867400" cy="6773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  <a:tabLst>
                <a:tab pos="91440" algn="l"/>
                <a:tab pos="182880" algn="l"/>
              </a:tabLst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People associate Advent wreaths, crucifixes, and the rosary with Catholic life.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powerpoint images\chapter1\shutterstock_474382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60" y="3476775"/>
            <a:ext cx="3694462" cy="2466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6590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owerpoint images\chapter1\shutterstock_461593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-314" r="17402" b="520"/>
          <a:stretch/>
        </p:blipFill>
        <p:spPr bwMode="auto">
          <a:xfrm>
            <a:off x="3200400" y="2971800"/>
            <a:ext cx="4483881" cy="37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1354735" y="1333500"/>
            <a:ext cx="5815685" cy="8763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Catholic Images in the Popular Media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915048" y="2209800"/>
            <a:ext cx="7302633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  <a:tabLst>
                <a:tab pos="91440" algn="l"/>
                <a:tab pos="18288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Reports that feature the negative actions of individual Catholics 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914400" y="3581400"/>
            <a:ext cx="6400801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  <a:tabLst>
                <a:tab pos="91440" algn="l"/>
                <a:tab pos="18288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Other stereotypes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misinformation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915048" y="2939223"/>
            <a:ext cx="6845433" cy="6773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  <a:tabLst>
                <a:tab pos="91440" algn="l"/>
                <a:tab pos="18288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News coverage that often shows the Church as out of touch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977436" y="6612523"/>
            <a:ext cx="288996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</a:t>
            </a:r>
            <a:r>
              <a:rPr lang="en-US" sz="500" u="sng" dirty="0">
                <a:latin typeface="Arial" pitchFamily="34" charset="0"/>
                <a:cs typeface="Arial" pitchFamily="34" charset="0"/>
                <a:hlinkClick r:id="rId4"/>
              </a:rPr>
              <a:t>CREATISTA 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/ www.shutterstock.com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999586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096000" y="3488323"/>
            <a:ext cx="249775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500" dirty="0">
                <a:latin typeface="Arial" pitchFamily="34" charset="0"/>
                <a:cs typeface="Arial" pitchFamily="34" charset="0"/>
              </a:rPr>
              <a:t>Copyright: </a:t>
            </a:r>
            <a:r>
              <a:rPr lang="en-US" sz="500" u="sng" dirty="0">
                <a:latin typeface="Arial" pitchFamily="34" charset="0"/>
                <a:cs typeface="Arial" pitchFamily="34" charset="0"/>
                <a:hlinkClick r:id="rId3"/>
              </a:rPr>
              <a:t>Gasper Furman 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/ www.shutterstock.com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609600" y="2303235"/>
            <a:ext cx="42246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There are over one billion Catholics in the world, about 16 percent of the world’s population.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649877" y="1447800"/>
            <a:ext cx="4150723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Did You Know?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609600" y="3422194"/>
            <a:ext cx="52152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There are more Catholics than there are people in any other Christian denomination.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09600" y="4286877"/>
            <a:ext cx="8322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Catholics and Catholic churches can be found almost anywhere in the world.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E:\powerpoint images\chapter1\shutterstock_122330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57651"/>
            <a:ext cx="3701238" cy="2471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TextBox 8"/>
          <p:cNvSpPr txBox="1"/>
          <p:nvPr/>
        </p:nvSpPr>
        <p:spPr bwMode="auto">
          <a:xfrm>
            <a:off x="609600" y="4916269"/>
            <a:ext cx="83226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There is great diversity within the Catholic Church, but all Catholics share some “common threads.”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00004" y="297180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>
              <a:tabLst>
                <a:tab pos="182880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47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914400" y="19050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God has worked to restore our perfect union with him, lost through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Original </a:t>
            </a:r>
            <a:r>
              <a:rPr lang="en-US" dirty="0">
                <a:latin typeface="Arial" pitchFamily="34" charset="0"/>
                <a:cs typeface="Arial" pitchFamily="34" charset="0"/>
              </a:rPr>
              <a:t>Sin. 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2514600" y="1143000"/>
            <a:ext cx="4724399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Some Core Catholic Beliefs 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667000" y="6553200"/>
            <a:ext cx="212469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Zakharoff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/ www.shutterstock.com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914400" y="2778826"/>
            <a:ext cx="80772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God sent his only begotten Son, Jesus Christ, as savior. 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914400" y="3352800"/>
            <a:ext cx="7467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God revealed himself to be Trinity. </a:t>
            </a:r>
          </a:p>
        </p:txBody>
      </p:sp>
      <p:pic>
        <p:nvPicPr>
          <p:cNvPr id="4098" name="Picture 2" descr="E:\powerpoint images\chapter1\shutterstock_189609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3581400" cy="192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914400" y="3886200"/>
            <a:ext cx="79248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Christ established the Catholic Church on the foundation of the Apostles. </a:t>
            </a:r>
          </a:p>
        </p:txBody>
      </p:sp>
    </p:spTree>
    <p:extLst>
      <p:ext uri="{BB962C8B-B14F-4D97-AF65-F5344CB8AC3E}">
        <p14:creationId xmlns:p14="http://schemas.microsoft.com/office/powerpoint/2010/main" val="3107891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4039586" y="1916668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 Seven Sacraments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039585" y="2706469"/>
            <a:ext cx="43125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 Sacrament of the Eucharist is the heart of the Church’s life 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2209800" y="1030069"/>
            <a:ext cx="5030185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Some Core Catholic Practices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039586" y="3620869"/>
            <a:ext cx="45710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Celebrating Sunday as the Lord’s Day and the events of the Liturgical Year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28600" y="4876800"/>
            <a:ext cx="289658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Dmitriy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Shironosov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/ www.shutterstock.com</a:t>
            </a:r>
          </a:p>
        </p:txBody>
      </p:sp>
      <p:pic>
        <p:nvPicPr>
          <p:cNvPr id="2" name="Picture 2" descr="E:\powerpoint images\chapter1\shutterstock_64308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6" y="2362200"/>
            <a:ext cx="3651891" cy="2438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 bwMode="auto">
          <a:xfrm>
            <a:off x="4039586" y="4459069"/>
            <a:ext cx="45710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Following the Ten Commandments and defending human life</a:t>
            </a:r>
          </a:p>
        </p:txBody>
      </p:sp>
    </p:spTree>
    <p:extLst>
      <p:ext uri="{BB962C8B-B14F-4D97-AF65-F5344CB8AC3E}">
        <p14:creationId xmlns:p14="http://schemas.microsoft.com/office/powerpoint/2010/main" val="53964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1905000" y="1141274"/>
            <a:ext cx="51054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Some Catholic Attitudes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3969186" y="2069068"/>
            <a:ext cx="4946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Recognition that all creation is sacred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52400" y="4800600"/>
            <a:ext cx="289197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Joop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Snijder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jr.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/ www.shutterstock.com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971362" y="2782669"/>
            <a:ext cx="4946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Faith in the essential goodness of the human person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971362" y="3697069"/>
            <a:ext cx="4946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Reliance on both faith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reason, </a:t>
            </a:r>
            <a:r>
              <a:rPr lang="en-US" dirty="0">
                <a:latin typeface="Arial" pitchFamily="34" charset="0"/>
                <a:cs typeface="Arial" pitchFamily="34" charset="0"/>
              </a:rPr>
              <a:t>both science and religion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E:\powerpoint images\chapter1\shutterstock_772547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2189"/>
            <a:ext cx="3657600" cy="2442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 bwMode="auto">
          <a:xfrm>
            <a:off x="3971362" y="4687669"/>
            <a:ext cx="4946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Emphasis on community life and communal worship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86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990600" y="3060672"/>
            <a:ext cx="4802777" cy="67312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Catholicism means  .  .  .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715000" y="4783723"/>
            <a:ext cx="2667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500" dirty="0">
                <a:latin typeface="Arial" pitchFamily="34" charset="0"/>
                <a:cs typeface="Arial" pitchFamily="34" charset="0"/>
              </a:rPr>
              <a:t>Copyright: Philip Meyer / www.shutterstock.com</a:t>
            </a:r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E:\powerpoint images\chapter1\shutterstock_102286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55328"/>
            <a:ext cx="28956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11986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C Presentation template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>
          <a:tabLst>
            <a:tab pos="182880" algn="l"/>
          </a:tabLst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LIC Presentation template-New</Template>
  <TotalTime>1019</TotalTime>
  <Words>570</Words>
  <Application>Microsoft Office PowerPoint</Application>
  <PresentationFormat>On-screen Show (4:3)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(Body)</vt:lpstr>
      <vt:lpstr>LIC Presentation template-New</vt:lpstr>
      <vt:lpstr>Being Catholic: The “CliffsNotes”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bmartinka</dc:creator>
  <cp:lastModifiedBy>Eloise Sendelbach</cp:lastModifiedBy>
  <cp:revision>198</cp:revision>
  <dcterms:created xsi:type="dcterms:W3CDTF">2011-06-08T19:56:13Z</dcterms:created>
  <dcterms:modified xsi:type="dcterms:W3CDTF">2013-02-05T15:34:57Z</dcterms:modified>
</cp:coreProperties>
</file>