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8" r:id="rId2"/>
    <p:sldId id="267" r:id="rId3"/>
    <p:sldId id="268" r:id="rId4"/>
    <p:sldId id="269" r:id="rId5"/>
    <p:sldId id="270" r:id="rId6"/>
    <p:sldId id="271" r:id="rId7"/>
    <p:sldId id="272" r:id="rId8"/>
    <p:sldId id="273" r:id="rId9"/>
    <p:sldId id="274" r:id="rId10"/>
    <p:sldId id="276" r:id="rId11"/>
    <p:sldId id="277"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ooke Saron" initials="B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E8E818"/>
    <a:srgbClr val="CC00CC"/>
    <a:srgbClr val="21701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272" autoAdjust="0"/>
    <p:restoredTop sz="79899" autoAdjust="0"/>
  </p:normalViewPr>
  <p:slideViewPr>
    <p:cSldViewPr>
      <p:cViewPr varScale="1">
        <p:scale>
          <a:sx n="113" d="100"/>
          <a:sy n="113" d="100"/>
        </p:scale>
        <p:origin x="-46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BB29BC3-88A9-4F7B-9944-B386393FFE19}" type="datetimeFigureOut">
              <a:rPr lang="en-US"/>
              <a:pPr>
                <a:defRPr/>
              </a:pPr>
              <a:t>2/15/2011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A853F04-79F1-452F-AF38-045DE896344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A853F04-79F1-452F-AF38-045DE8963447}"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a:t>
            </a:r>
            <a:r>
              <a:rPr lang="en-US" i="1" baseline="0" dirty="0" smtClean="0"/>
              <a:t>  </a:t>
            </a:r>
            <a:r>
              <a:rPr lang="en-US" dirty="0" smtClean="0"/>
              <a:t>Much can be said about the importance of the Ten Commandments across the millennia. A simple but important thing to remember is how the first three describe how we are to love God; the remaining seven discuss the ways to love our neighbor and ourselves. These three related loves are the focus for Jesus when he affirms the Great Commandment: “You shall love the Lord your God  .  .  .  you shall love your neighbor as yourself” (Matthew 22:37–39).</a:t>
            </a:r>
            <a:r>
              <a:rPr lang="en-US" dirty="0" smtClean="0">
                <a:ea typeface="Calibri" pitchFamily="34" charset="0"/>
                <a:cs typeface="Times New Roman" pitchFamily="18" charset="0"/>
              </a:rPr>
              <a:t> </a:t>
            </a:r>
          </a:p>
          <a:p>
            <a:pPr eaLnBrk="1" hangingPunct="1">
              <a:spcBef>
                <a:spcPct val="0"/>
              </a:spcBef>
            </a:pPr>
            <a:endParaRPr lang="en-US" dirty="0" smtClean="0">
              <a:ea typeface="Calibri" pitchFamily="34" charset="0"/>
              <a:cs typeface="Times New Roman" pitchFamily="18" charset="0"/>
            </a:endParaRPr>
          </a:p>
          <a:p>
            <a:pPr eaLnBrk="1" hangingPunct="1">
              <a:spcBef>
                <a:spcPct val="0"/>
              </a:spcBef>
            </a:pPr>
            <a:r>
              <a:rPr lang="en-US" dirty="0" smtClean="0">
                <a:ea typeface="Calibri" pitchFamily="34" charset="0"/>
                <a:cs typeface="Times New Roman" pitchFamily="18" charset="0"/>
              </a:rPr>
              <a:t>“I am the </a:t>
            </a:r>
            <a:r>
              <a:rPr lang="en-US" sz="1200" kern="1200" cap="small" dirty="0" smtClean="0">
                <a:solidFill>
                  <a:schemeClr val="tx1"/>
                </a:solidFill>
                <a:latin typeface="+mn-lt"/>
                <a:ea typeface="+mn-ea"/>
                <a:cs typeface="+mn-cs"/>
              </a:rPr>
              <a:t>Lord</a:t>
            </a:r>
            <a:r>
              <a:rPr lang="en-US" dirty="0" smtClean="0">
                <a:ea typeface="Calibri" pitchFamily="34" charset="0"/>
                <a:cs typeface="Times New Roman" pitchFamily="18" charset="0"/>
              </a:rPr>
              <a:t> your God: you shall not have strange Gods before me.” This Commandment, in Christian versions of the Bible, is seen as one Commandment. In the Jewish tradition, this Commandment is divided into two different Commandments—the one above and “You shall not carve idols for yourselves.</a:t>
            </a:r>
            <a:r>
              <a:rPr lang="en-US" dirty="0" smtClean="0">
                <a:latin typeface="Cambria Math" pitchFamily="18" charset="0"/>
                <a:ea typeface="Calibri" pitchFamily="34" charset="0"/>
                <a:cs typeface="Cambria Math" pitchFamily="18" charset="0"/>
              </a:rPr>
              <a:t> </a:t>
            </a:r>
            <a:r>
              <a:rPr lang="en-US" dirty="0" smtClean="0">
                <a:ea typeface="Calibri" pitchFamily="34" charset="0"/>
                <a:cs typeface="Times New Roman" pitchFamily="18" charset="0"/>
              </a:rPr>
              <a:t>.</a:t>
            </a:r>
            <a:r>
              <a:rPr lang="en-US" dirty="0" smtClean="0">
                <a:latin typeface="Cambria Math" pitchFamily="18" charset="0"/>
                <a:ea typeface="Calibri" pitchFamily="34" charset="0"/>
                <a:cs typeface="Cambria Math" pitchFamily="18" charset="0"/>
              </a:rPr>
              <a:t> </a:t>
            </a:r>
            <a:r>
              <a:rPr lang="en-US" dirty="0" smtClean="0">
                <a:ea typeface="Calibri" pitchFamily="34" charset="0"/>
                <a:cs typeface="Times New Roman" pitchFamily="18" charset="0"/>
              </a:rPr>
              <a:t>.</a:t>
            </a:r>
            <a:r>
              <a:rPr lang="en-US" dirty="0" smtClean="0">
                <a:latin typeface="Cambria Math" pitchFamily="18" charset="0"/>
                <a:ea typeface="Calibri" pitchFamily="34" charset="0"/>
                <a:cs typeface="Cambria Math" pitchFamily="18" charset="0"/>
              </a:rPr>
              <a:t> </a:t>
            </a:r>
            <a:r>
              <a:rPr lang="en-US" dirty="0" smtClean="0">
                <a:ea typeface="Calibri" pitchFamily="34" charset="0"/>
                <a:cs typeface="Times New Roman" pitchFamily="18" charset="0"/>
              </a:rPr>
              <a:t>.” To maintain the balance of the number ten, the Jewish tradition combines Commandments nine and ten into one rule about not coveting. The Christian tradition maintains there are two commandments about coveting.</a:t>
            </a:r>
          </a:p>
          <a:p>
            <a:endParaRPr lang="en-US" dirty="0" smtClean="0"/>
          </a:p>
        </p:txBody>
      </p:sp>
      <p:sp>
        <p:nvSpPr>
          <p:cNvPr id="4" name="Slide Number Placeholder 3"/>
          <p:cNvSpPr>
            <a:spLocks noGrp="1"/>
          </p:cNvSpPr>
          <p:nvPr>
            <p:ph type="sldNum" sz="quarter" idx="5"/>
          </p:nvPr>
        </p:nvSpPr>
        <p:spPr/>
        <p:txBody>
          <a:bodyPr/>
          <a:lstStyle/>
          <a:p>
            <a:pPr>
              <a:defRPr/>
            </a:pPr>
            <a:fld id="{DF9CD74F-3648-475F-8487-39F8CD3E9D01}" type="slidenum">
              <a:rPr lang="en-US" smtClean="0"/>
              <a:pPr>
                <a:defRPr/>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i="1" dirty="0" smtClean="0"/>
              <a:t>Notes:  </a:t>
            </a:r>
            <a:r>
              <a:rPr lang="en-US" i="0" dirty="0" smtClean="0"/>
              <a:t>Y</a:t>
            </a:r>
            <a:r>
              <a:rPr lang="en-US" dirty="0" smtClean="0"/>
              <a:t>ou may wish to review the story of Joseph and how he and his brothers ended up in Egypt (Genesis 37:1</a:t>
            </a:r>
            <a:r>
              <a:rPr lang="en-US" sz="1200" kern="1200" dirty="0" smtClean="0">
                <a:solidFill>
                  <a:schemeClr val="tx1"/>
                </a:solidFill>
                <a:latin typeface="+mn-lt"/>
                <a:ea typeface="+mn-ea"/>
                <a:cs typeface="+mn-cs"/>
              </a:rPr>
              <a:t>—</a:t>
            </a:r>
            <a:r>
              <a:rPr lang="en-US" dirty="0" smtClean="0"/>
              <a:t>47:11).</a:t>
            </a:r>
          </a:p>
        </p:txBody>
      </p:sp>
      <p:sp>
        <p:nvSpPr>
          <p:cNvPr id="4" name="Slide Number Placeholder 3"/>
          <p:cNvSpPr>
            <a:spLocks noGrp="1"/>
          </p:cNvSpPr>
          <p:nvPr>
            <p:ph type="sldNum" sz="quarter" idx="5"/>
          </p:nvPr>
        </p:nvSpPr>
        <p:spPr/>
        <p:txBody>
          <a:bodyPr/>
          <a:lstStyle/>
          <a:p>
            <a:pPr>
              <a:defRPr/>
            </a:pPr>
            <a:fld id="{DA89C8E8-DC77-49E4-9BC5-3216617F5169}"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Even in the midst of slavery and a brutal massacre, God’s providence is at work. Working through Miriam’s courageous action, God saves Moses, allows Moses to be raised by the Egyptian royalty, and even brings Moses’ mother to raise him. </a:t>
            </a:r>
          </a:p>
          <a:p>
            <a:pPr eaLnBrk="1" hangingPunct="1">
              <a:spcBef>
                <a:spcPct val="0"/>
              </a:spcBef>
            </a:pPr>
            <a:endParaRPr lang="en-US" dirty="0" smtClean="0"/>
          </a:p>
          <a:p>
            <a:pPr eaLnBrk="1" hangingPunct="1">
              <a:spcBef>
                <a:spcPct val="0"/>
              </a:spcBef>
            </a:pPr>
            <a:r>
              <a:rPr lang="en-US" dirty="0" smtClean="0"/>
              <a:t>Miriam fades into the background of Exodus until after the Israelites pass through the Red Sea. The “Song at the Sea” (see Exodus 15:1</a:t>
            </a:r>
            <a:r>
              <a:rPr lang="en-US" sz="1200" kern="1200" dirty="0" smtClean="0">
                <a:solidFill>
                  <a:schemeClr val="tx1"/>
                </a:solidFill>
                <a:latin typeface="+mn-lt"/>
                <a:ea typeface="+mn-ea"/>
                <a:cs typeface="+mn-cs"/>
              </a:rPr>
              <a:t>–</a:t>
            </a:r>
            <a:r>
              <a:rPr lang="en-US" dirty="0" smtClean="0"/>
              <a:t>21) is likely one of the oldest writings in the Bible. It is notable also because it clearly describes a woman leading prayer. </a:t>
            </a:r>
          </a:p>
          <a:p>
            <a:endParaRPr lang="en-US" dirty="0" smtClean="0"/>
          </a:p>
        </p:txBody>
      </p:sp>
      <p:sp>
        <p:nvSpPr>
          <p:cNvPr id="4" name="Slide Number Placeholder 3"/>
          <p:cNvSpPr>
            <a:spLocks noGrp="1"/>
          </p:cNvSpPr>
          <p:nvPr>
            <p:ph type="sldNum" sz="quarter" idx="5"/>
          </p:nvPr>
        </p:nvSpPr>
        <p:spPr/>
        <p:txBody>
          <a:bodyPr/>
          <a:lstStyle/>
          <a:p>
            <a:pPr>
              <a:defRPr/>
            </a:pPr>
            <a:fld id="{C06C596C-4656-4060-AC8A-B498D325092C}"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  </a:t>
            </a:r>
            <a:r>
              <a:rPr lang="en-US" dirty="0" smtClean="0"/>
              <a:t>During this part of his journey, Moses likely felt a wide range of emotions. An interesting exercise would involve having the students write a first-person journal entry in which they describe Moses’ feelings in this chapter of his life. A briefer exercise would be a large-group discussion to list the emotions Moses may have felt and why he would have felt them.  </a:t>
            </a:r>
          </a:p>
          <a:p>
            <a:endParaRPr lang="en-US" dirty="0" smtClean="0"/>
          </a:p>
        </p:txBody>
      </p:sp>
      <p:sp>
        <p:nvSpPr>
          <p:cNvPr id="4" name="Slide Number Placeholder 3"/>
          <p:cNvSpPr>
            <a:spLocks noGrp="1"/>
          </p:cNvSpPr>
          <p:nvPr>
            <p:ph type="sldNum" sz="quarter" idx="5"/>
          </p:nvPr>
        </p:nvSpPr>
        <p:spPr/>
        <p:txBody>
          <a:bodyPr/>
          <a:lstStyle/>
          <a:p>
            <a:pPr>
              <a:defRPr/>
            </a:pPr>
            <a:fld id="{9941E791-FEDC-4EEA-8845-22346650F9B6}"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a:t>
            </a:r>
            <a:r>
              <a:rPr lang="en-US" dirty="0" smtClean="0"/>
              <a:t>  The communication by God through the burning bush is significant for a number of reasons. Chronologically it is the most direct communication by God to his People since the visit of the three men to Abraham (see Genesis, chapter 18) and Jacob’s all-night struggle (see Genesis 32:23–32). God says that he has “observed the misery of my people who are in Egypt” and that he will act through Moses to liberate his People. When asked by Moses, God introduces Himself as “I AM WHO (I) AM.”  This holy name implies that God is eternally present and a wholly unique being in all of creation.  </a:t>
            </a:r>
          </a:p>
          <a:p>
            <a:pPr eaLnBrk="1" hangingPunct="1">
              <a:spcBef>
                <a:spcPct val="0"/>
              </a:spcBef>
            </a:pPr>
            <a:endParaRPr lang="en-US" dirty="0" smtClean="0"/>
          </a:p>
          <a:p>
            <a:pPr eaLnBrk="1" hangingPunct="1">
              <a:spcBef>
                <a:spcPct val="0"/>
              </a:spcBef>
            </a:pPr>
            <a:r>
              <a:rPr lang="en-US" dirty="0" smtClean="0"/>
              <a:t>These reasons relate directly to what this </a:t>
            </a:r>
            <a:r>
              <a:rPr lang="en-US" dirty="0" err="1" smtClean="0"/>
              <a:t>theophany</a:t>
            </a:r>
            <a:r>
              <a:rPr lang="en-US" dirty="0" smtClean="0"/>
              <a:t> reveals to the Israelite community about God. From it they learn that God is still speaking directly and clearly to his Chosen People; God not only hears the concerns of his People but also responds to them; God’s name is given, and along with it the revelation that God is eternally present and wholly unique.  </a:t>
            </a:r>
          </a:p>
          <a:p>
            <a:endParaRPr lang="en-US" dirty="0" smtClean="0"/>
          </a:p>
        </p:txBody>
      </p:sp>
      <p:sp>
        <p:nvSpPr>
          <p:cNvPr id="4" name="Slide Number Placeholder 3"/>
          <p:cNvSpPr>
            <a:spLocks noGrp="1"/>
          </p:cNvSpPr>
          <p:nvPr>
            <p:ph type="sldNum" sz="quarter" idx="5"/>
          </p:nvPr>
        </p:nvSpPr>
        <p:spPr/>
        <p:txBody>
          <a:bodyPr/>
          <a:lstStyle/>
          <a:p>
            <a:pPr>
              <a:defRPr/>
            </a:pPr>
            <a:fld id="{B73252CD-5A61-4378-9270-C3953984EC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The first pre-plague sign that God gives is having Aaron’s staff turn to a snake in the presence of the Pharaoh (see Exodus 4:1–5). Pharaoh’s “sorcerers” were able to do the same with their staffs. Although Aaron’s snake consumes those of the “sorcerers,” Pharaoh is unmoved and “his heart was hardened.”  </a:t>
            </a:r>
          </a:p>
          <a:p>
            <a:pPr eaLnBrk="1" hangingPunct="1">
              <a:spcBef>
                <a:spcPct val="0"/>
              </a:spcBef>
            </a:pPr>
            <a:endParaRPr lang="en-US" dirty="0" smtClean="0"/>
          </a:p>
          <a:p>
            <a:pPr eaLnBrk="1" hangingPunct="1">
              <a:spcBef>
                <a:spcPct val="0"/>
              </a:spcBef>
            </a:pPr>
            <a:r>
              <a:rPr lang="en-US" dirty="0" smtClean="0"/>
              <a:t>The nine plagues that follow are extreme versions of natural events that occur in the Nile region of Egypt. The ninth plague of three days of darkness foreshadows the final plague that takes place in the dark of night.</a:t>
            </a:r>
          </a:p>
          <a:p>
            <a:endParaRPr lang="en-US" dirty="0" smtClean="0"/>
          </a:p>
        </p:txBody>
      </p:sp>
      <p:sp>
        <p:nvSpPr>
          <p:cNvPr id="4" name="Slide Number Placeholder 3"/>
          <p:cNvSpPr>
            <a:spLocks noGrp="1"/>
          </p:cNvSpPr>
          <p:nvPr>
            <p:ph type="sldNum" sz="quarter" idx="5"/>
          </p:nvPr>
        </p:nvSpPr>
        <p:spPr/>
        <p:txBody>
          <a:bodyPr/>
          <a:lstStyle/>
          <a:p>
            <a:pPr>
              <a:defRPr/>
            </a:pPr>
            <a:fld id="{24D8E8CA-8ADB-4446-BAD5-E9926EC677DD}"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smtClean="0"/>
              <a:t>Notes:  </a:t>
            </a:r>
            <a:r>
              <a:rPr lang="en-US" dirty="0" smtClean="0"/>
              <a:t>The final plague involves a twist on the massacre of Israelite boys, which begins Moses’ story. God is more merciful than Pharaoh, for God will strike down only firstborn sons rather than every boy.  </a:t>
            </a:r>
          </a:p>
          <a:p>
            <a:pPr eaLnBrk="1" hangingPunct="1">
              <a:spcBef>
                <a:spcPct val="0"/>
              </a:spcBef>
            </a:pPr>
            <a:endParaRPr lang="en-US" dirty="0" smtClean="0"/>
          </a:p>
          <a:p>
            <a:pPr eaLnBrk="1" hangingPunct="1">
              <a:spcBef>
                <a:spcPct val="0"/>
              </a:spcBef>
            </a:pPr>
            <a:r>
              <a:rPr lang="en-US" dirty="0" smtClean="0"/>
              <a:t>This event shows the connection between God’s power and protection and how these relate to obedience in following God’s commands. The Israelites are obedient to God’s specific commandments about the actions to take on the night that would come to be known as the Passover. The Egyptians, led by Pharaoh, do not obey God’s commandment to free the Israelites and then do not follow the commands for the night. As God promised, the Israelites are saved through their faithful obedience, and the Egyptians experience the loss of their sons and male animals. This confirms God’s promise that he has heard the cries of his People and will thus free them.</a:t>
            </a:r>
          </a:p>
          <a:p>
            <a:endParaRPr lang="en-US" dirty="0" smtClean="0"/>
          </a:p>
        </p:txBody>
      </p:sp>
      <p:sp>
        <p:nvSpPr>
          <p:cNvPr id="4" name="Slide Number Placeholder 3"/>
          <p:cNvSpPr>
            <a:spLocks noGrp="1"/>
          </p:cNvSpPr>
          <p:nvPr>
            <p:ph type="sldNum" sz="quarter" idx="5"/>
          </p:nvPr>
        </p:nvSpPr>
        <p:spPr/>
        <p:txBody>
          <a:bodyPr/>
          <a:lstStyle/>
          <a:p>
            <a:pPr>
              <a:defRPr/>
            </a:pPr>
            <a:fld id="{A6171351-1C0F-4234-A5E6-13EAAEFF34EB}"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  </a:t>
            </a:r>
            <a:r>
              <a:rPr lang="en-US" dirty="0" smtClean="0"/>
              <a:t>This event gives the Israelites further insight into the power of God. When the Israelites are backed against the Red Sea by the advancing Egyptian chariots, they fear for their lives, crying out to Moses, “Were there no burial places in Egypt that you had to bring us out here to die in the desert?” (Exodus 14:11). God, who had previously led them by a pillar of cloud by day and fire by night, tells them to trust in his power and commands Moses to raise his hand over the sea. God sends a strong wind and forces the waters back to expose dry land. No situation is insurmountable by the power of God and his will.</a:t>
            </a:r>
          </a:p>
          <a:p>
            <a:endParaRPr lang="en-US" dirty="0" smtClean="0"/>
          </a:p>
        </p:txBody>
      </p:sp>
      <p:sp>
        <p:nvSpPr>
          <p:cNvPr id="4" name="Slide Number Placeholder 3"/>
          <p:cNvSpPr>
            <a:spLocks noGrp="1"/>
          </p:cNvSpPr>
          <p:nvPr>
            <p:ph type="sldNum" sz="quarter" idx="5"/>
          </p:nvPr>
        </p:nvSpPr>
        <p:spPr/>
        <p:txBody>
          <a:bodyPr/>
          <a:lstStyle/>
          <a:p>
            <a:pPr>
              <a:defRPr/>
            </a:pPr>
            <a:fld id="{1A7AF908-5C2C-4A13-96C5-FAED8D5B5636}"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dirty="0" smtClean="0"/>
              <a:t>Notes:  </a:t>
            </a:r>
            <a:r>
              <a:rPr lang="en-US" dirty="0" smtClean="0"/>
              <a:t>Ask a student to read aloud Exodus, chapter 20.</a:t>
            </a:r>
          </a:p>
          <a:p>
            <a:endParaRPr lang="en-US" dirty="0" smtClean="0"/>
          </a:p>
          <a:p>
            <a:r>
              <a:rPr lang="en-US" dirty="0" smtClean="0"/>
              <a:t>The laws that God will give Moses on Mount Sinai form the foundation of the Sinai Covenant. The covenants God made with Noah and then the Patriarchs were mostly one-sided</a:t>
            </a:r>
            <a:r>
              <a:rPr lang="en-US" sz="1200" kern="1200" dirty="0" smtClean="0">
                <a:solidFill>
                  <a:schemeClr val="tx1"/>
                </a:solidFill>
                <a:latin typeface="+mn-lt"/>
                <a:ea typeface="+mn-ea"/>
                <a:cs typeface="+mn-cs"/>
              </a:rPr>
              <a:t>—</a:t>
            </a:r>
            <a:r>
              <a:rPr lang="en-US" dirty="0" smtClean="0"/>
              <a:t>God will be with the people and the people will follow a general, broad ethical code. On Sinai, God spells out the laws that his people are to follow. These laws, governing nearly every aspect of religious, moral, and civic life, will guide the Israelites going forward through time.    </a:t>
            </a:r>
          </a:p>
          <a:p>
            <a:endParaRPr lang="en-US" dirty="0" smtClean="0"/>
          </a:p>
        </p:txBody>
      </p:sp>
      <p:sp>
        <p:nvSpPr>
          <p:cNvPr id="4" name="Slide Number Placeholder 3"/>
          <p:cNvSpPr>
            <a:spLocks noGrp="1"/>
          </p:cNvSpPr>
          <p:nvPr>
            <p:ph type="sldNum" sz="quarter" idx="5"/>
          </p:nvPr>
        </p:nvSpPr>
        <p:spPr/>
        <p:txBody>
          <a:bodyPr/>
          <a:lstStyle/>
          <a:p>
            <a:pPr>
              <a:defRPr/>
            </a:pPr>
            <a:fld id="{8570F84A-1D14-44F7-8E25-3BDA18F4FE0B}"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pPr>
              <a:defRPr/>
            </a:pPr>
            <a:endParaRPr lang="en-US"/>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D2B8966-785F-4749-A36A-6622478AD1AD}" type="datetimeFigureOut">
              <a:rPr lang="en-US" smtClean="0"/>
              <a:pPr>
                <a:defRPr/>
              </a:pPr>
              <a:t>2/15/2011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501415E-5F87-4897-8756-3B0F1930862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Moses and the Exodus</a:t>
            </a:r>
            <a:endParaRPr lang="en-US" dirty="0"/>
          </a:p>
        </p:txBody>
      </p:sp>
      <p:sp>
        <p:nvSpPr>
          <p:cNvPr id="5" name="Subtitle 4"/>
          <p:cNvSpPr>
            <a:spLocks noGrp="1"/>
          </p:cNvSpPr>
          <p:nvPr>
            <p:ph type="subTitle" idx="1"/>
          </p:nvPr>
        </p:nvSpPr>
        <p:spPr/>
        <p:txBody>
          <a:bodyPr/>
          <a:lstStyle/>
          <a:p>
            <a:r>
              <a:rPr lang="en-US" dirty="0" smtClean="0"/>
              <a:t>The Bible Course, Unit 4</a:t>
            </a:r>
            <a:endParaRPr lang="en-US" dirty="0"/>
          </a:p>
        </p:txBody>
      </p:sp>
      <p:sp>
        <p:nvSpPr>
          <p:cNvPr id="6" name="Text Placeholder 5"/>
          <p:cNvSpPr>
            <a:spLocks noGrp="1"/>
          </p:cNvSpPr>
          <p:nvPr>
            <p:ph type="body" sz="quarter" idx="10"/>
          </p:nvPr>
        </p:nvSpPr>
        <p:spPr/>
        <p:txBody>
          <a:bodyPr>
            <a:normAutofit fontScale="62500" lnSpcReduction="20000"/>
          </a:bodyPr>
          <a:lstStyle/>
          <a:p>
            <a:r>
              <a:rPr lang="en-US" dirty="0" smtClean="0"/>
              <a:t>Document #: TX001076</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The Sinai Covenant</a:t>
            </a:r>
          </a:p>
        </p:txBody>
      </p:sp>
      <p:sp>
        <p:nvSpPr>
          <p:cNvPr id="11267" name="Content Placeholder 2"/>
          <p:cNvSpPr>
            <a:spLocks noGrp="1"/>
          </p:cNvSpPr>
          <p:nvPr>
            <p:ph idx="1"/>
          </p:nvPr>
        </p:nvSpPr>
        <p:spPr/>
        <p:txBody>
          <a:bodyPr/>
          <a:lstStyle/>
          <a:p>
            <a:r>
              <a:rPr lang="en-US" dirty="0" smtClean="0"/>
              <a:t>Mount Sinai is the sacred ground where God forms a Covenant with his Chosen People. </a:t>
            </a:r>
          </a:p>
          <a:p>
            <a:r>
              <a:rPr lang="en-US" dirty="0" smtClean="0"/>
              <a:t>Contained within this Covenant are the laws and obligations known as the Ten Commandments.</a:t>
            </a:r>
          </a:p>
          <a:p>
            <a:r>
              <a:rPr lang="en-US" dirty="0" smtClean="0"/>
              <a:t>Within the framework of the Sinai Covenant, God declares himself to be their God, a God of fidelity, love, and justice.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The Ten Commandments</a:t>
            </a:r>
          </a:p>
        </p:txBody>
      </p:sp>
      <p:sp>
        <p:nvSpPr>
          <p:cNvPr id="12291" name="Content Placeholder 2"/>
          <p:cNvSpPr>
            <a:spLocks noGrp="1"/>
          </p:cNvSpPr>
          <p:nvPr>
            <p:ph idx="1"/>
          </p:nvPr>
        </p:nvSpPr>
        <p:spPr/>
        <p:txBody>
          <a:bodyPr>
            <a:normAutofit fontScale="85000" lnSpcReduction="20000"/>
          </a:bodyPr>
          <a:lstStyle/>
          <a:p>
            <a:r>
              <a:rPr lang="en-US" sz="2400" dirty="0" smtClean="0"/>
              <a:t>I am the </a:t>
            </a:r>
            <a:r>
              <a:rPr lang="en-US" cap="small" dirty="0" smtClean="0"/>
              <a:t>L</a:t>
            </a:r>
            <a:r>
              <a:rPr lang="en-US" b="1" cap="small" dirty="0" smtClean="0"/>
              <a:t>ord</a:t>
            </a:r>
            <a:r>
              <a:rPr lang="en-US" sz="2400" dirty="0" smtClean="0"/>
              <a:t> your God: you shall not have strange Gods before me.</a:t>
            </a:r>
          </a:p>
          <a:p>
            <a:r>
              <a:rPr lang="en-US" sz="2400" dirty="0" smtClean="0"/>
              <a:t>You shall not take the name of the </a:t>
            </a:r>
            <a:r>
              <a:rPr lang="en-US" cap="small" dirty="0" smtClean="0"/>
              <a:t>L</a:t>
            </a:r>
            <a:r>
              <a:rPr lang="en-US" b="1" cap="small" dirty="0" smtClean="0"/>
              <a:t>ord</a:t>
            </a:r>
            <a:r>
              <a:rPr lang="en-US" sz="2400" dirty="0" smtClean="0"/>
              <a:t> your God in vain.</a:t>
            </a:r>
          </a:p>
          <a:p>
            <a:r>
              <a:rPr lang="en-US" sz="2400" dirty="0" smtClean="0"/>
              <a:t>Remember to keep holy the </a:t>
            </a:r>
            <a:r>
              <a:rPr lang="en-US" cap="small" dirty="0" smtClean="0"/>
              <a:t>L</a:t>
            </a:r>
            <a:r>
              <a:rPr lang="en-US" b="1" cap="small" dirty="0" smtClean="0"/>
              <a:t>ord</a:t>
            </a:r>
            <a:r>
              <a:rPr lang="en-US" sz="2400" dirty="0" smtClean="0"/>
              <a:t>’s Day.</a:t>
            </a:r>
          </a:p>
          <a:p>
            <a:r>
              <a:rPr lang="en-US" sz="2400" dirty="0" smtClean="0"/>
              <a:t>Honor your father and your mother.</a:t>
            </a:r>
          </a:p>
          <a:p>
            <a:r>
              <a:rPr lang="en-US" sz="2400" dirty="0" smtClean="0"/>
              <a:t>You shall not kill.</a:t>
            </a:r>
          </a:p>
          <a:p>
            <a:r>
              <a:rPr lang="en-US" sz="2400" dirty="0" smtClean="0"/>
              <a:t>You shall not commit adultery.</a:t>
            </a:r>
          </a:p>
          <a:p>
            <a:r>
              <a:rPr lang="en-US" sz="2400" dirty="0" smtClean="0"/>
              <a:t>You shall not steal.</a:t>
            </a:r>
          </a:p>
          <a:p>
            <a:r>
              <a:rPr lang="en-US" sz="2400" dirty="0" smtClean="0"/>
              <a:t>You shall not bear false witness against your neighbor.</a:t>
            </a:r>
          </a:p>
          <a:p>
            <a:r>
              <a:rPr lang="en-US" sz="2400" dirty="0" smtClean="0"/>
              <a:t>You shall not covet your neighbor’s wife.</a:t>
            </a:r>
          </a:p>
          <a:p>
            <a:r>
              <a:rPr lang="en-US" sz="2400" dirty="0" smtClean="0"/>
              <a:t>You shall not covet your neighbor’s goods.</a:t>
            </a:r>
          </a:p>
          <a:p>
            <a:pPr algn="r">
              <a:buNone/>
            </a:pPr>
            <a:r>
              <a:rPr lang="en-US" sz="2400" dirty="0" smtClean="0"/>
              <a:t>(</a:t>
            </a:r>
            <a:r>
              <a:rPr lang="en-US" sz="2400" i="1" dirty="0" smtClean="0"/>
              <a:t>CCC,</a:t>
            </a:r>
            <a:r>
              <a:rPr lang="en-US" sz="2400" dirty="0" smtClean="0"/>
              <a:t> pp. 496</a:t>
            </a:r>
            <a:r>
              <a:rPr lang="en-US" dirty="0" smtClean="0"/>
              <a:t>–</a:t>
            </a:r>
            <a:r>
              <a:rPr lang="en-US" sz="2400" dirty="0" smtClean="0"/>
              <a:t>497)</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fade">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fade">
                                      <p:cBhvr>
                                        <p:cTn id="17" dur="5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fade">
                                      <p:cBhvr>
                                        <p:cTn id="22" dur="500"/>
                                        <p:tgtEl>
                                          <p:spTgt spid="12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fade">
                                      <p:cBhvr>
                                        <p:cTn id="27" dur="500"/>
                                        <p:tgtEl>
                                          <p:spTgt spid="122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Effect transition="in" filter="fade">
                                      <p:cBhvr>
                                        <p:cTn id="32" dur="500"/>
                                        <p:tgtEl>
                                          <p:spTgt spid="122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Effect transition="in" filter="fade">
                                      <p:cBhvr>
                                        <p:cTn id="37" dur="500"/>
                                        <p:tgtEl>
                                          <p:spTgt spid="1229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291">
                                            <p:txEl>
                                              <p:pRg st="7" end="7"/>
                                            </p:txEl>
                                          </p:spTgt>
                                        </p:tgtEl>
                                        <p:attrNameLst>
                                          <p:attrName>style.visibility</p:attrName>
                                        </p:attrNameLst>
                                      </p:cBhvr>
                                      <p:to>
                                        <p:strVal val="visible"/>
                                      </p:to>
                                    </p:set>
                                    <p:animEffect transition="in" filter="fade">
                                      <p:cBhvr>
                                        <p:cTn id="42" dur="500"/>
                                        <p:tgtEl>
                                          <p:spTgt spid="1229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291">
                                            <p:txEl>
                                              <p:pRg st="8" end="8"/>
                                            </p:txEl>
                                          </p:spTgt>
                                        </p:tgtEl>
                                        <p:attrNameLst>
                                          <p:attrName>style.visibility</p:attrName>
                                        </p:attrNameLst>
                                      </p:cBhvr>
                                      <p:to>
                                        <p:strVal val="visible"/>
                                      </p:to>
                                    </p:set>
                                    <p:animEffect transition="in" filter="fade">
                                      <p:cBhvr>
                                        <p:cTn id="47" dur="500"/>
                                        <p:tgtEl>
                                          <p:spTgt spid="1229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291">
                                            <p:txEl>
                                              <p:pRg st="9" end="9"/>
                                            </p:txEl>
                                          </p:spTgt>
                                        </p:tgtEl>
                                        <p:attrNameLst>
                                          <p:attrName>style.visibility</p:attrName>
                                        </p:attrNameLst>
                                      </p:cBhvr>
                                      <p:to>
                                        <p:strVal val="visible"/>
                                      </p:to>
                                    </p:set>
                                    <p:animEffect transition="in" filter="fade">
                                      <p:cBhvr>
                                        <p:cTn id="52" dur="500"/>
                                        <p:tgtEl>
                                          <p:spTgt spid="12291">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291">
                                            <p:txEl>
                                              <p:pRg st="10" end="10"/>
                                            </p:txEl>
                                          </p:spTgt>
                                        </p:tgtEl>
                                        <p:attrNameLst>
                                          <p:attrName>style.visibility</p:attrName>
                                        </p:attrNameLst>
                                      </p:cBhvr>
                                      <p:to>
                                        <p:strVal val="visible"/>
                                      </p:to>
                                    </p:set>
                                    <p:animEffect transition="in" filter="fade">
                                      <p:cBhvr>
                                        <p:cTn id="57" dur="500"/>
                                        <p:tgtEl>
                                          <p:spTgt spid="122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dirty="0" smtClean="0"/>
              <a:t>The Book of Exodus Begins . . .</a:t>
            </a:r>
          </a:p>
        </p:txBody>
      </p:sp>
      <p:sp>
        <p:nvSpPr>
          <p:cNvPr id="3075" name="Content Placeholder 2"/>
          <p:cNvSpPr>
            <a:spLocks noGrp="1"/>
          </p:cNvSpPr>
          <p:nvPr>
            <p:ph idx="1"/>
          </p:nvPr>
        </p:nvSpPr>
        <p:spPr>
          <a:xfrm>
            <a:off x="1371600" y="1752600"/>
            <a:ext cx="3505200" cy="4373563"/>
          </a:xfrm>
        </p:spPr>
        <p:txBody>
          <a:bodyPr/>
          <a:lstStyle/>
          <a:p>
            <a:pPr eaLnBrk="1" hangingPunct="1"/>
            <a:r>
              <a:rPr lang="en-US" dirty="0" smtClean="0"/>
              <a:t>Exodus begins by listing Joseph’s descendants and those of his brothers, who came to Egypt to live with him. Together they were the sons of Israel.</a:t>
            </a:r>
          </a:p>
          <a:p>
            <a:pPr eaLnBrk="1" hangingPunct="1"/>
            <a:r>
              <a:rPr lang="en-US" dirty="0" smtClean="0"/>
              <a:t>Pharaoh Ramses II (1290–1224 BC) came to power and “knew nothing of Joseph” (Exodus 1:8).</a:t>
            </a:r>
          </a:p>
          <a:p>
            <a:pPr eaLnBrk="1" hangingPunct="1"/>
            <a:r>
              <a:rPr lang="en-US" dirty="0" smtClean="0"/>
              <a:t>Ramses II felt threatened by the many Israelites, so he enslaved them.</a:t>
            </a:r>
          </a:p>
        </p:txBody>
      </p:sp>
      <p:pic>
        <p:nvPicPr>
          <p:cNvPr id="4" name="Picture 3" descr="Ramses-wikimedia.JPG"/>
          <p:cNvPicPr>
            <a:picLocks noChangeAspect="1"/>
          </p:cNvPicPr>
          <p:nvPr/>
        </p:nvPicPr>
        <p:blipFill>
          <a:blip r:embed="rId3" cstate="print"/>
          <a:srcRect l="18750" t="5000" r="10000"/>
          <a:stretch>
            <a:fillRect/>
          </a:stretch>
        </p:blipFill>
        <p:spPr>
          <a:xfrm>
            <a:off x="5181600" y="1905000"/>
            <a:ext cx="3505200" cy="35052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rot="16200000">
            <a:off x="7505702" y="3877763"/>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5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5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Miriam</a:t>
            </a:r>
          </a:p>
        </p:txBody>
      </p:sp>
      <p:sp>
        <p:nvSpPr>
          <p:cNvPr id="4099" name="Content Placeholder 2"/>
          <p:cNvSpPr>
            <a:spLocks noGrp="1"/>
          </p:cNvSpPr>
          <p:nvPr>
            <p:ph idx="1"/>
          </p:nvPr>
        </p:nvSpPr>
        <p:spPr>
          <a:xfrm>
            <a:off x="1371600" y="1752600"/>
            <a:ext cx="6553200" cy="4800600"/>
          </a:xfrm>
        </p:spPr>
        <p:txBody>
          <a:bodyPr>
            <a:normAutofit/>
          </a:bodyPr>
          <a:lstStyle/>
          <a:p>
            <a:pPr eaLnBrk="1" hangingPunct="1"/>
            <a:r>
              <a:rPr lang="en-US" dirty="0" smtClean="0"/>
              <a:t>Miriam the prophetess was </a:t>
            </a:r>
            <a:br>
              <a:rPr lang="en-US" dirty="0" smtClean="0"/>
            </a:br>
            <a:r>
              <a:rPr lang="en-US" dirty="0" smtClean="0"/>
              <a:t>the sister of Moses and Aaron.</a:t>
            </a:r>
          </a:p>
          <a:p>
            <a:pPr eaLnBrk="1" hangingPunct="1"/>
            <a:r>
              <a:rPr lang="en-US" dirty="0" smtClean="0"/>
              <a:t>She saved Moses from Pharaoh’s </a:t>
            </a:r>
            <a:br>
              <a:rPr lang="en-US" dirty="0" smtClean="0"/>
            </a:br>
            <a:r>
              <a:rPr lang="en-US" dirty="0" smtClean="0"/>
              <a:t>plan to kill all Israelite boys at </a:t>
            </a:r>
            <a:br>
              <a:rPr lang="en-US" dirty="0" smtClean="0"/>
            </a:br>
            <a:r>
              <a:rPr lang="en-US" dirty="0" smtClean="0"/>
              <a:t>birth by floating Moses on the </a:t>
            </a:r>
            <a:br>
              <a:rPr lang="en-US" dirty="0" smtClean="0"/>
            </a:br>
            <a:r>
              <a:rPr lang="en-US" dirty="0" smtClean="0"/>
              <a:t>Nile in a basket, where Pharaoh's </a:t>
            </a:r>
            <a:br>
              <a:rPr lang="en-US" dirty="0" smtClean="0"/>
            </a:br>
            <a:r>
              <a:rPr lang="en-US" dirty="0" smtClean="0"/>
              <a:t>daughter found him.</a:t>
            </a:r>
          </a:p>
          <a:p>
            <a:pPr eaLnBrk="1" hangingPunct="1"/>
            <a:r>
              <a:rPr lang="en-US" dirty="0" smtClean="0"/>
              <a:t>Miriam also provided her mother </a:t>
            </a:r>
            <a:br>
              <a:rPr lang="en-US" dirty="0" smtClean="0"/>
            </a:br>
            <a:r>
              <a:rPr lang="en-US" dirty="0" smtClean="0"/>
              <a:t>the opportunity to remain in </a:t>
            </a:r>
            <a:br>
              <a:rPr lang="en-US" dirty="0" smtClean="0"/>
            </a:br>
            <a:r>
              <a:rPr lang="en-US" dirty="0" smtClean="0"/>
              <a:t>Moses’ life by suggesting her to </a:t>
            </a:r>
            <a:br>
              <a:rPr lang="en-US" dirty="0" smtClean="0"/>
            </a:br>
            <a:r>
              <a:rPr lang="en-US" dirty="0" smtClean="0"/>
              <a:t>Pharaoh’s daughter as a nurse for the infant Moses.</a:t>
            </a:r>
          </a:p>
        </p:txBody>
      </p:sp>
      <p:pic>
        <p:nvPicPr>
          <p:cNvPr id="4" name="Picture 3" descr="Mosesrescued-wikimedia.JPG"/>
          <p:cNvPicPr>
            <a:picLocks noChangeAspect="1"/>
          </p:cNvPicPr>
          <p:nvPr/>
        </p:nvPicPr>
        <p:blipFill>
          <a:blip r:embed="rId3" cstate="print"/>
          <a:stretch>
            <a:fillRect/>
          </a:stretch>
        </p:blipFill>
        <p:spPr>
          <a:xfrm>
            <a:off x="5757530" y="1219200"/>
            <a:ext cx="3081670" cy="3581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200000">
            <a:off x="7687761" y="2658562"/>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Moses’ Early Years</a:t>
            </a:r>
          </a:p>
        </p:txBody>
      </p:sp>
      <p:sp>
        <p:nvSpPr>
          <p:cNvPr id="5123" name="Content Placeholder 2"/>
          <p:cNvSpPr>
            <a:spLocks noGrp="1"/>
          </p:cNvSpPr>
          <p:nvPr>
            <p:ph idx="1"/>
          </p:nvPr>
        </p:nvSpPr>
        <p:spPr>
          <a:xfrm>
            <a:off x="1371600" y="1752600"/>
            <a:ext cx="7391400" cy="5105400"/>
          </a:xfrm>
        </p:spPr>
        <p:txBody>
          <a:bodyPr>
            <a:normAutofit/>
          </a:bodyPr>
          <a:lstStyle/>
          <a:p>
            <a:pPr eaLnBrk="1" hangingPunct="1"/>
            <a:r>
              <a:rPr lang="en-US" dirty="0" smtClean="0"/>
              <a:t>Moses was brought up as </a:t>
            </a:r>
            <a:br>
              <a:rPr lang="en-US" dirty="0" smtClean="0"/>
            </a:br>
            <a:r>
              <a:rPr lang="en-US" dirty="0" smtClean="0"/>
              <a:t>Egyptian royalty, but his contact </a:t>
            </a:r>
            <a:br>
              <a:rPr lang="en-US" dirty="0" smtClean="0"/>
            </a:br>
            <a:r>
              <a:rPr lang="en-US" dirty="0" smtClean="0"/>
              <a:t>with his family gave him exposure </a:t>
            </a:r>
            <a:br>
              <a:rPr lang="en-US" dirty="0" smtClean="0"/>
            </a:br>
            <a:r>
              <a:rPr lang="en-US" dirty="0" smtClean="0"/>
              <a:t>to and sympathy for the Israelites.</a:t>
            </a:r>
          </a:p>
          <a:p>
            <a:pPr eaLnBrk="1" hangingPunct="1"/>
            <a:r>
              <a:rPr lang="en-US" dirty="0" smtClean="0"/>
              <a:t>After Moses reaches adulthood, </a:t>
            </a:r>
            <a:br>
              <a:rPr lang="en-US" dirty="0" smtClean="0"/>
            </a:br>
            <a:r>
              <a:rPr lang="en-US" dirty="0" smtClean="0"/>
              <a:t>he sees an Egyptian striking an </a:t>
            </a:r>
            <a:br>
              <a:rPr lang="en-US" dirty="0" smtClean="0"/>
            </a:br>
            <a:r>
              <a:rPr lang="en-US" dirty="0" smtClean="0"/>
              <a:t>Israelite slave. In defense of the </a:t>
            </a:r>
            <a:br>
              <a:rPr lang="en-US" dirty="0" smtClean="0"/>
            </a:br>
            <a:r>
              <a:rPr lang="en-US" dirty="0" smtClean="0"/>
              <a:t>slave, Moses kills the Egyptian </a:t>
            </a:r>
            <a:br>
              <a:rPr lang="en-US" dirty="0" smtClean="0"/>
            </a:br>
            <a:r>
              <a:rPr lang="en-US" dirty="0" smtClean="0"/>
              <a:t>and hides the body in the sand.</a:t>
            </a:r>
          </a:p>
          <a:p>
            <a:pPr eaLnBrk="1" hangingPunct="1"/>
            <a:r>
              <a:rPr lang="en-US" dirty="0" smtClean="0"/>
              <a:t>When it becomes known what Moses has done, he fears for his life and flees to the land of </a:t>
            </a:r>
            <a:r>
              <a:rPr lang="en-US" dirty="0" err="1" smtClean="0"/>
              <a:t>Midian</a:t>
            </a:r>
            <a:r>
              <a:rPr lang="en-US" dirty="0" smtClean="0"/>
              <a:t>.</a:t>
            </a:r>
          </a:p>
          <a:p>
            <a:pPr eaLnBrk="1" hangingPunct="1"/>
            <a:r>
              <a:rPr lang="en-US" dirty="0" smtClean="0"/>
              <a:t>In </a:t>
            </a:r>
            <a:r>
              <a:rPr lang="en-US" dirty="0" err="1" smtClean="0"/>
              <a:t>Midian</a:t>
            </a:r>
            <a:r>
              <a:rPr lang="en-US" dirty="0" smtClean="0"/>
              <a:t> he encounters the daughters of </a:t>
            </a:r>
            <a:r>
              <a:rPr lang="en-US" dirty="0" err="1" smtClean="0"/>
              <a:t>Reuel</a:t>
            </a:r>
            <a:r>
              <a:rPr lang="en-US" dirty="0" smtClean="0"/>
              <a:t>, a priest of </a:t>
            </a:r>
            <a:r>
              <a:rPr lang="en-US" dirty="0" err="1" smtClean="0"/>
              <a:t>Midian</a:t>
            </a:r>
            <a:r>
              <a:rPr lang="en-US" dirty="0" smtClean="0"/>
              <a:t>. Moses stays with </a:t>
            </a:r>
            <a:r>
              <a:rPr lang="en-US" dirty="0" err="1" smtClean="0"/>
              <a:t>Reuel</a:t>
            </a:r>
            <a:r>
              <a:rPr lang="en-US" dirty="0" smtClean="0"/>
              <a:t> and marries his daughter </a:t>
            </a:r>
            <a:r>
              <a:rPr lang="en-US" dirty="0" err="1" smtClean="0"/>
              <a:t>Zipporah</a:t>
            </a:r>
            <a:r>
              <a:rPr lang="en-US" dirty="0" smtClean="0"/>
              <a:t>.</a:t>
            </a:r>
          </a:p>
        </p:txBody>
      </p:sp>
      <p:sp>
        <p:nvSpPr>
          <p:cNvPr id="6" name="TextBox 5"/>
          <p:cNvSpPr txBox="1"/>
          <p:nvPr/>
        </p:nvSpPr>
        <p:spPr bwMode="auto">
          <a:xfrm rot="16200000">
            <a:off x="7628439" y="2887161"/>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pic>
        <p:nvPicPr>
          <p:cNvPr id="7" name="Picture 6" descr="Young Moses-wikimedia.jpg"/>
          <p:cNvPicPr>
            <a:picLocks noChangeAspect="1"/>
          </p:cNvPicPr>
          <p:nvPr/>
        </p:nvPicPr>
        <p:blipFill>
          <a:blip r:embed="rId3" cstate="print"/>
          <a:stretch>
            <a:fillRect/>
          </a:stretch>
        </p:blipFill>
        <p:spPr>
          <a:xfrm>
            <a:off x="5791200" y="1676400"/>
            <a:ext cx="2919730" cy="28956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5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500"/>
                                        <p:tgtEl>
                                          <p:spTgt spid="5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God Calls Moses</a:t>
            </a:r>
          </a:p>
        </p:txBody>
      </p:sp>
      <p:sp>
        <p:nvSpPr>
          <p:cNvPr id="6147" name="Content Placeholder 2"/>
          <p:cNvSpPr>
            <a:spLocks noGrp="1"/>
          </p:cNvSpPr>
          <p:nvPr>
            <p:ph idx="1"/>
          </p:nvPr>
        </p:nvSpPr>
        <p:spPr>
          <a:xfrm>
            <a:off x="1371600" y="1752600"/>
            <a:ext cx="7010400" cy="4373563"/>
          </a:xfrm>
        </p:spPr>
        <p:txBody>
          <a:bodyPr/>
          <a:lstStyle/>
          <a:p>
            <a:pPr eaLnBrk="1" hangingPunct="1"/>
            <a:r>
              <a:rPr lang="en-US" dirty="0" smtClean="0"/>
              <a:t>Years later God reveals himself to Moses and calls him to a key role in the salvation of God’s People.</a:t>
            </a:r>
          </a:p>
          <a:p>
            <a:pPr eaLnBrk="1" hangingPunct="1"/>
            <a:r>
              <a:rPr lang="en-US" dirty="0" smtClean="0"/>
              <a:t>Moses experiences a </a:t>
            </a:r>
            <a:r>
              <a:rPr lang="en-US" dirty="0" err="1" smtClean="0"/>
              <a:t>theophany</a:t>
            </a:r>
            <a:r>
              <a:rPr lang="en-US" dirty="0" smtClean="0"/>
              <a:t> through a burning bush.</a:t>
            </a:r>
          </a:p>
          <a:p>
            <a:pPr eaLnBrk="1" hangingPunct="1"/>
            <a:r>
              <a:rPr lang="en-US" dirty="0" smtClean="0"/>
              <a:t>God identifies himself as “I am who am” and calls Moses to be his voice of truth and arm of justice.</a:t>
            </a:r>
          </a:p>
        </p:txBody>
      </p:sp>
      <p:pic>
        <p:nvPicPr>
          <p:cNvPr id="4" name="Picture 3" descr="Moses-wikimedia.jpg"/>
          <p:cNvPicPr>
            <a:picLocks noChangeAspect="1"/>
          </p:cNvPicPr>
          <p:nvPr/>
        </p:nvPicPr>
        <p:blipFill>
          <a:blip r:embed="rId3" cstate="print"/>
          <a:stretch>
            <a:fillRect/>
          </a:stretch>
        </p:blipFill>
        <p:spPr>
          <a:xfrm>
            <a:off x="2667000" y="3657600"/>
            <a:ext cx="3718495" cy="296803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16200000">
            <a:off x="5266239" y="5249361"/>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fade">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fade">
                                      <p:cBhvr>
                                        <p:cTn id="17" dur="500"/>
                                        <p:tgtEl>
                                          <p:spTgt spid="61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Moses Returns to Egypt</a:t>
            </a:r>
          </a:p>
        </p:txBody>
      </p:sp>
      <p:sp>
        <p:nvSpPr>
          <p:cNvPr id="7171" name="Content Placeholder 2"/>
          <p:cNvSpPr>
            <a:spLocks noGrp="1"/>
          </p:cNvSpPr>
          <p:nvPr>
            <p:ph idx="1"/>
          </p:nvPr>
        </p:nvSpPr>
        <p:spPr/>
        <p:txBody>
          <a:bodyPr/>
          <a:lstStyle/>
          <a:p>
            <a:r>
              <a:rPr lang="en-US" dirty="0" smtClean="0"/>
              <a:t>Upon returning to Egypt, Moses said to Pharaoh, “Thus says the </a:t>
            </a:r>
            <a:r>
              <a:rPr lang="en-US" cap="small" dirty="0" smtClean="0"/>
              <a:t>Lord</a:t>
            </a:r>
            <a:r>
              <a:rPr lang="en-US" dirty="0" smtClean="0"/>
              <a:t>, the God of Israel: Let my people go . . .” (Exodus 5:1).</a:t>
            </a:r>
          </a:p>
          <a:p>
            <a:pPr eaLnBrk="1" hangingPunct="1"/>
            <a:r>
              <a:rPr lang="en-US" dirty="0" smtClean="0"/>
              <a:t>Pharaoh refused to release the Israelites, so God unleashed ten plagues on Pharaoh and Egypt.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fade">
                                      <p:cBhvr>
                                        <p:cTn id="12"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The Ten Plagues</a:t>
            </a:r>
          </a:p>
        </p:txBody>
      </p:sp>
      <p:sp>
        <p:nvSpPr>
          <p:cNvPr id="8195" name="Content Placeholder 2"/>
          <p:cNvSpPr>
            <a:spLocks noGrp="1"/>
          </p:cNvSpPr>
          <p:nvPr>
            <p:ph idx="1"/>
          </p:nvPr>
        </p:nvSpPr>
        <p:spPr/>
        <p:txBody>
          <a:bodyPr/>
          <a:lstStyle/>
          <a:p>
            <a:r>
              <a:rPr lang="en-US" dirty="0" smtClean="0"/>
              <a:t>First Plague: Water turned into Blood</a:t>
            </a:r>
          </a:p>
          <a:p>
            <a:r>
              <a:rPr lang="en-US" dirty="0" smtClean="0"/>
              <a:t>Second Plague: Frogs</a:t>
            </a:r>
          </a:p>
          <a:p>
            <a:r>
              <a:rPr lang="en-US" dirty="0" smtClean="0"/>
              <a:t>Third Plague: Gnats</a:t>
            </a:r>
          </a:p>
          <a:p>
            <a:r>
              <a:rPr lang="en-US" dirty="0" smtClean="0"/>
              <a:t>Fourth Plague: Flies</a:t>
            </a:r>
          </a:p>
          <a:p>
            <a:r>
              <a:rPr lang="en-US" dirty="0" smtClean="0"/>
              <a:t>Fifth Plague: Pestilence</a:t>
            </a:r>
          </a:p>
          <a:p>
            <a:r>
              <a:rPr lang="en-US" dirty="0" smtClean="0"/>
              <a:t>Sixth Plague: Boils</a:t>
            </a:r>
          </a:p>
          <a:p>
            <a:r>
              <a:rPr lang="en-US" dirty="0" smtClean="0"/>
              <a:t>Seventh Plague: Hail</a:t>
            </a:r>
          </a:p>
          <a:p>
            <a:r>
              <a:rPr lang="en-US" dirty="0" smtClean="0"/>
              <a:t>Eighth Plague: Locusts</a:t>
            </a:r>
          </a:p>
          <a:p>
            <a:r>
              <a:rPr lang="en-US" dirty="0" smtClean="0"/>
              <a:t>Ninth Plague: Darkness</a:t>
            </a:r>
          </a:p>
        </p:txBody>
      </p:sp>
      <p:pic>
        <p:nvPicPr>
          <p:cNvPr id="4" name="Picture 3" descr="plaguesfirst6-wikimedia.jpg"/>
          <p:cNvPicPr>
            <a:picLocks noChangeAspect="1"/>
          </p:cNvPicPr>
          <p:nvPr/>
        </p:nvPicPr>
        <p:blipFill>
          <a:blip r:embed="rId3" cstate="print"/>
          <a:stretch>
            <a:fillRect/>
          </a:stretch>
        </p:blipFill>
        <p:spPr>
          <a:xfrm>
            <a:off x="4876800" y="2286000"/>
            <a:ext cx="3864701" cy="37338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rot="16200000">
            <a:off x="7552239" y="3877763"/>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fade">
                                      <p:cBhvr>
                                        <p:cTn id="12" dur="500"/>
                                        <p:tgtEl>
                                          <p:spTgt spid="81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fade">
                                      <p:cBhvr>
                                        <p:cTn id="17" dur="500"/>
                                        <p:tgtEl>
                                          <p:spTgt spid="81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fade">
                                      <p:cBhvr>
                                        <p:cTn id="22" dur="500"/>
                                        <p:tgtEl>
                                          <p:spTgt spid="81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195">
                                            <p:txEl>
                                              <p:pRg st="4" end="4"/>
                                            </p:txEl>
                                          </p:spTgt>
                                        </p:tgtEl>
                                        <p:attrNameLst>
                                          <p:attrName>style.visibility</p:attrName>
                                        </p:attrNameLst>
                                      </p:cBhvr>
                                      <p:to>
                                        <p:strVal val="visible"/>
                                      </p:to>
                                    </p:set>
                                    <p:animEffect transition="in" filter="fade">
                                      <p:cBhvr>
                                        <p:cTn id="27" dur="500"/>
                                        <p:tgtEl>
                                          <p:spTgt spid="819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195">
                                            <p:txEl>
                                              <p:pRg st="5" end="5"/>
                                            </p:txEl>
                                          </p:spTgt>
                                        </p:tgtEl>
                                        <p:attrNameLst>
                                          <p:attrName>style.visibility</p:attrName>
                                        </p:attrNameLst>
                                      </p:cBhvr>
                                      <p:to>
                                        <p:strVal val="visible"/>
                                      </p:to>
                                    </p:set>
                                    <p:animEffect transition="in" filter="fade">
                                      <p:cBhvr>
                                        <p:cTn id="32" dur="500"/>
                                        <p:tgtEl>
                                          <p:spTgt spid="819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195">
                                            <p:txEl>
                                              <p:pRg st="6" end="6"/>
                                            </p:txEl>
                                          </p:spTgt>
                                        </p:tgtEl>
                                        <p:attrNameLst>
                                          <p:attrName>style.visibility</p:attrName>
                                        </p:attrNameLst>
                                      </p:cBhvr>
                                      <p:to>
                                        <p:strVal val="visible"/>
                                      </p:to>
                                    </p:set>
                                    <p:animEffect transition="in" filter="fade">
                                      <p:cBhvr>
                                        <p:cTn id="37" dur="500"/>
                                        <p:tgtEl>
                                          <p:spTgt spid="819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195">
                                            <p:txEl>
                                              <p:pRg st="7" end="7"/>
                                            </p:txEl>
                                          </p:spTgt>
                                        </p:tgtEl>
                                        <p:attrNameLst>
                                          <p:attrName>style.visibility</p:attrName>
                                        </p:attrNameLst>
                                      </p:cBhvr>
                                      <p:to>
                                        <p:strVal val="visible"/>
                                      </p:to>
                                    </p:set>
                                    <p:animEffect transition="in" filter="fade">
                                      <p:cBhvr>
                                        <p:cTn id="42" dur="500"/>
                                        <p:tgtEl>
                                          <p:spTgt spid="819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195">
                                            <p:txEl>
                                              <p:pRg st="8" end="8"/>
                                            </p:txEl>
                                          </p:spTgt>
                                        </p:tgtEl>
                                        <p:attrNameLst>
                                          <p:attrName>style.visibility</p:attrName>
                                        </p:attrNameLst>
                                      </p:cBhvr>
                                      <p:to>
                                        <p:strVal val="visible"/>
                                      </p:to>
                                    </p:set>
                                    <p:animEffect transition="in" filter="fade">
                                      <p:cBhvr>
                                        <p:cTn id="47" dur="500"/>
                                        <p:tgtEl>
                                          <p:spTgt spid="81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The Tenth Plague and Passover</a:t>
            </a:r>
          </a:p>
        </p:txBody>
      </p:sp>
      <p:sp>
        <p:nvSpPr>
          <p:cNvPr id="9219" name="Content Placeholder 2"/>
          <p:cNvSpPr>
            <a:spLocks noGrp="1"/>
          </p:cNvSpPr>
          <p:nvPr>
            <p:ph idx="1"/>
          </p:nvPr>
        </p:nvSpPr>
        <p:spPr/>
        <p:txBody>
          <a:bodyPr/>
          <a:lstStyle/>
          <a:p>
            <a:r>
              <a:rPr lang="en-US" dirty="0" smtClean="0"/>
              <a:t>Tenth Plague: Death of </a:t>
            </a:r>
            <a:br>
              <a:rPr lang="en-US" dirty="0" smtClean="0"/>
            </a:br>
            <a:r>
              <a:rPr lang="en-US" dirty="0" smtClean="0"/>
              <a:t>the Firstborn</a:t>
            </a:r>
          </a:p>
          <a:p>
            <a:r>
              <a:rPr lang="en-US" dirty="0" smtClean="0"/>
              <a:t>God spared the Israelites </a:t>
            </a:r>
            <a:br>
              <a:rPr lang="en-US" dirty="0" smtClean="0"/>
            </a:br>
            <a:r>
              <a:rPr lang="en-US" dirty="0" smtClean="0"/>
              <a:t>from this plague by </a:t>
            </a:r>
            <a:br>
              <a:rPr lang="en-US" dirty="0" smtClean="0"/>
            </a:br>
            <a:r>
              <a:rPr lang="en-US" dirty="0" smtClean="0"/>
              <a:t>passing over the </a:t>
            </a:r>
            <a:br>
              <a:rPr lang="en-US" dirty="0" smtClean="0"/>
            </a:br>
            <a:r>
              <a:rPr lang="en-US" dirty="0" smtClean="0"/>
              <a:t>houses marked with </a:t>
            </a:r>
            <a:br>
              <a:rPr lang="en-US" dirty="0" smtClean="0"/>
            </a:br>
            <a:r>
              <a:rPr lang="en-US" dirty="0" smtClean="0"/>
              <a:t>the blood of the </a:t>
            </a:r>
            <a:br>
              <a:rPr lang="en-US" dirty="0" smtClean="0"/>
            </a:br>
            <a:r>
              <a:rPr lang="en-US" dirty="0" smtClean="0"/>
              <a:t>sacrificial lamb. </a:t>
            </a:r>
            <a:br>
              <a:rPr lang="en-US" dirty="0" smtClean="0"/>
            </a:br>
            <a:r>
              <a:rPr lang="en-US" dirty="0" smtClean="0"/>
              <a:t>This event is known </a:t>
            </a:r>
            <a:br>
              <a:rPr lang="en-US" dirty="0" smtClean="0"/>
            </a:br>
            <a:r>
              <a:rPr lang="en-US" dirty="0" smtClean="0"/>
              <a:t>as the Passover.</a:t>
            </a:r>
          </a:p>
          <a:p>
            <a:endParaRPr lang="en-US" sz="2800" dirty="0" smtClean="0"/>
          </a:p>
        </p:txBody>
      </p:sp>
      <p:pic>
        <p:nvPicPr>
          <p:cNvPr id="5" name="Picture 4" descr="passover-wikimedia.png"/>
          <p:cNvPicPr>
            <a:picLocks noChangeAspect="1"/>
          </p:cNvPicPr>
          <p:nvPr/>
        </p:nvPicPr>
        <p:blipFill>
          <a:blip r:embed="rId3" cstate="print"/>
          <a:stretch>
            <a:fillRect/>
          </a:stretch>
        </p:blipFill>
        <p:spPr>
          <a:xfrm rot="348630">
            <a:off x="4659022" y="2006080"/>
            <a:ext cx="4114215" cy="343328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bwMode="auto">
          <a:xfrm rot="16579335">
            <a:off x="7630217" y="3422468"/>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7" name="TextBox 6"/>
          <p:cNvSpPr txBox="1"/>
          <p:nvPr/>
        </p:nvSpPr>
        <p:spPr bwMode="auto">
          <a:xfrm>
            <a:off x="1295400" y="5334000"/>
            <a:ext cx="3962400" cy="1200329"/>
          </a:xfrm>
          <a:prstGeom prst="rect">
            <a:avLst/>
          </a:prstGeom>
          <a:noFill/>
          <a:ln w="9525">
            <a:noFill/>
            <a:miter lim="800000"/>
            <a:headEnd/>
            <a:tailEnd/>
          </a:ln>
        </p:spPr>
        <p:txBody>
          <a:bodyPr wrap="square" rtlCol="0">
            <a:spAutoFit/>
          </a:bodyPr>
          <a:lstStyle/>
          <a:p>
            <a:pPr algn="ct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did the event of </a:t>
            </a:r>
            <a:b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Passover show the Israelites about God?</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fade">
                                      <p:cBhvr>
                                        <p:cTn id="12" dur="5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Freedom from Egypt</a:t>
            </a:r>
          </a:p>
        </p:txBody>
      </p:sp>
      <p:sp>
        <p:nvSpPr>
          <p:cNvPr id="10243" name="Content Placeholder 2"/>
          <p:cNvSpPr>
            <a:spLocks noGrp="1"/>
          </p:cNvSpPr>
          <p:nvPr>
            <p:ph idx="1"/>
          </p:nvPr>
        </p:nvSpPr>
        <p:spPr/>
        <p:txBody>
          <a:bodyPr/>
          <a:lstStyle/>
          <a:p>
            <a:r>
              <a:rPr lang="en-US" dirty="0" smtClean="0"/>
              <a:t>After the tenth plague, Pharaoh lets the Israelites go.</a:t>
            </a:r>
          </a:p>
          <a:p>
            <a:r>
              <a:rPr lang="en-US" dirty="0" smtClean="0"/>
              <a:t>Pharaoh soon changes his mind and the Egyptian armies pursue the Israelites. On the shores of the Red Sea, God defeats the Egyptians.</a:t>
            </a:r>
          </a:p>
          <a:p>
            <a:pPr>
              <a:buFont typeface="Arial" charset="0"/>
              <a:buNone/>
            </a:pPr>
            <a:endParaRPr lang="en-US" dirty="0" smtClean="0"/>
          </a:p>
        </p:txBody>
      </p:sp>
      <p:sp>
        <p:nvSpPr>
          <p:cNvPr id="4" name="Rectangle 3"/>
          <p:cNvSpPr/>
          <p:nvPr/>
        </p:nvSpPr>
        <p:spPr>
          <a:xfrm>
            <a:off x="1447800" y="3505200"/>
            <a:ext cx="6324600" cy="954107"/>
          </a:xfrm>
          <a:prstGeom prst="rect">
            <a:avLst/>
          </a:prstGeom>
        </p:spPr>
        <p:txBody>
          <a:bodyPr wrap="square">
            <a:spAutoFit/>
          </a:bodyP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did this event show the Israelites about God?</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4" descr="red sea-wikimedia.jpg"/>
          <p:cNvPicPr>
            <a:picLocks noChangeAspect="1"/>
          </p:cNvPicPr>
          <p:nvPr/>
        </p:nvPicPr>
        <p:blipFill>
          <a:blip r:embed="rId3" cstate="print"/>
          <a:srcRect l="3333" t="15556" r="2500" b="13333"/>
          <a:stretch>
            <a:fillRect/>
          </a:stretch>
        </p:blipFill>
        <p:spPr>
          <a:xfrm>
            <a:off x="1752600" y="3505200"/>
            <a:ext cx="5486400" cy="31073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TextBox 5"/>
          <p:cNvSpPr txBox="1"/>
          <p:nvPr/>
        </p:nvSpPr>
        <p:spPr bwMode="auto">
          <a:xfrm rot="16200000">
            <a:off x="6104439" y="5020761"/>
            <a:ext cx="2438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fade">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10243">
                                            <p:txEl>
                                              <p:pRg st="0" end="0"/>
                                            </p:txEl>
                                          </p:spTgt>
                                        </p:tgtEl>
                                      </p:cBhvr>
                                    </p:animEffect>
                                    <p:set>
                                      <p:cBhvr>
                                        <p:cTn id="17" dur="1" fill="hold">
                                          <p:stCondLst>
                                            <p:cond delay="499"/>
                                          </p:stCondLst>
                                        </p:cTn>
                                        <p:tgtEl>
                                          <p:spTgt spid="10243">
                                            <p:txEl>
                                              <p:pRg st="0" end="0"/>
                                            </p:txEl>
                                          </p:spTgt>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10243">
                                            <p:txEl>
                                              <p:pRg st="1" end="1"/>
                                            </p:txEl>
                                          </p:spTgt>
                                        </p:tgtEl>
                                      </p:cBhvr>
                                    </p:animEffect>
                                    <p:set>
                                      <p:cBhvr>
                                        <p:cTn id="20" dur="1" fill="hold">
                                          <p:stCondLst>
                                            <p:cond delay="499"/>
                                          </p:stCondLst>
                                        </p:cTn>
                                        <p:tgtEl>
                                          <p:spTgt spid="10243">
                                            <p:txEl>
                                              <p:pRg st="1" end="1"/>
                                            </p:txEl>
                                          </p:spTgt>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par>
                                <p:cTn id="24" presetID="64" presetClass="path" presetSubtype="0" accel="50000" decel="50000" fill="hold" grpId="1" nodeType="withEffect">
                                  <p:stCondLst>
                                    <p:cond delay="0"/>
                                  </p:stCondLst>
                                  <p:childTnLst>
                                    <p:animMotion origin="layout" path="M -0.00417 0.10833 L -0.00417 -0.225 " pathEditMode="relative" rAng="0" ptsTypes="AA">
                                      <p:cBhvr>
                                        <p:cTn id="25" dur="1000" fill="hold"/>
                                        <p:tgtEl>
                                          <p:spTgt spid="4"/>
                                        </p:tgtEl>
                                        <p:attrNameLst>
                                          <p:attrName>ppt_x</p:attrName>
                                          <p:attrName>ppt_y</p:attrName>
                                        </p:attrNameLst>
                                      </p:cBhvr>
                                      <p:rCtr x="0" y="-16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1738</TotalTime>
  <Words>1539</Words>
  <Application>Microsoft Office PowerPoint</Application>
  <PresentationFormat>On-screen Show (4:3)</PresentationFormat>
  <Paragraphs>95</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LIC Presentation template</vt:lpstr>
      <vt:lpstr>Moses and the Exodus</vt:lpstr>
      <vt:lpstr>The Book of Exodus Begins . . .</vt:lpstr>
      <vt:lpstr>Miriam</vt:lpstr>
      <vt:lpstr>Moses’ Early Years</vt:lpstr>
      <vt:lpstr>God Calls Moses</vt:lpstr>
      <vt:lpstr>Moses Returns to Egypt</vt:lpstr>
      <vt:lpstr>The Ten Plagues</vt:lpstr>
      <vt:lpstr>The Tenth Plague and Passover</vt:lpstr>
      <vt:lpstr>Freedom from Egypt</vt:lpstr>
      <vt:lpstr>The Sinai Covenant</vt:lpstr>
      <vt:lpstr>The Ten Commandments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4B</dc:title>
  <dc:creator>Valued Acer Customer</dc:creator>
  <cp:lastModifiedBy>cyang</cp:lastModifiedBy>
  <cp:revision>94</cp:revision>
  <dcterms:created xsi:type="dcterms:W3CDTF">2009-08-10T15:48:25Z</dcterms:created>
  <dcterms:modified xsi:type="dcterms:W3CDTF">2011-02-15T20:51:46Z</dcterms:modified>
</cp:coreProperties>
</file>