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3"/>
  </p:notesMasterIdLst>
  <p:sldIdLst>
    <p:sldId id="310" r:id="rId2"/>
    <p:sldId id="313" r:id="rId3"/>
    <p:sldId id="322" r:id="rId4"/>
    <p:sldId id="314" r:id="rId5"/>
    <p:sldId id="315" r:id="rId6"/>
    <p:sldId id="316" r:id="rId7"/>
    <p:sldId id="317" r:id="rId8"/>
    <p:sldId id="318" r:id="rId9"/>
    <p:sldId id="319" r:id="rId10"/>
    <p:sldId id="320" r:id="rId11"/>
    <p:sldId id="321" r:id="rId12"/>
  </p:sldIdLst>
  <p:sldSz cx="9144000" cy="6858000" type="screen4x3"/>
  <p:notesSz cx="6858000" cy="9144000"/>
  <p:custDataLst>
    <p:tags r:id="rId15"/>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598"/>
    <a:srgbClr val="0000FF"/>
    <a:srgbClr val="008000"/>
    <a:srgbClr val="314BCD"/>
    <a:srgbClr val="D60005"/>
    <a:srgbClr val="FF0000"/>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6425" autoAdjust="0"/>
  </p:normalViewPr>
  <p:slideViewPr>
    <p:cSldViewPr snapToGrid="0" snapToObjects="1">
      <p:cViewPr varScale="1">
        <p:scale>
          <a:sx n="103" d="100"/>
          <a:sy n="103" d="100"/>
        </p:scale>
        <p:origin x="-2120" y="-10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2574" y="6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tags" Target="tags/tag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5/16/16</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5</a:t>
            </a:fld>
            <a:endParaRPr lang="en-US" dirty="0"/>
          </a:p>
        </p:txBody>
      </p:sp>
    </p:spTree>
    <p:extLst>
      <p:ext uri="{BB962C8B-B14F-4D97-AF65-F5344CB8AC3E}">
        <p14:creationId xmlns:p14="http://schemas.microsoft.com/office/powerpoint/2010/main" val="124623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9</a:t>
            </a:fld>
            <a:endParaRPr lang="en-US" dirty="0"/>
          </a:p>
        </p:txBody>
      </p:sp>
    </p:spTree>
    <p:extLst>
      <p:ext uri="{BB962C8B-B14F-4D97-AF65-F5344CB8AC3E}">
        <p14:creationId xmlns:p14="http://schemas.microsoft.com/office/powerpoint/2010/main" val="46142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11</a:t>
            </a:fld>
            <a:endParaRPr lang="en-US" dirty="0"/>
          </a:p>
        </p:txBody>
      </p:sp>
    </p:spTree>
    <p:extLst>
      <p:ext uri="{BB962C8B-B14F-4D97-AF65-F5344CB8AC3E}">
        <p14:creationId xmlns:p14="http://schemas.microsoft.com/office/powerpoint/2010/main" val="373713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5/16/16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5/16/16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
        <p:nvSpPr>
          <p:cNvPr id="3" name="Rectangle 2"/>
          <p:cNvSpPr/>
          <p:nvPr/>
        </p:nvSpPr>
        <p:spPr>
          <a:xfrm>
            <a:off x="7607176" y="6372180"/>
            <a:ext cx="1536824" cy="246221"/>
          </a:xfrm>
          <a:prstGeom prst="rect">
            <a:avLst/>
          </a:prstGeom>
        </p:spPr>
        <p:txBody>
          <a:bodyPr wrap="none">
            <a:spAutoFit/>
          </a:bodyPr>
          <a:lstStyle/>
          <a:p>
            <a:pPr algn="r"/>
            <a:r>
              <a:rPr lang="en-US" sz="1000" dirty="0">
                <a:latin typeface="Arial"/>
                <a:cs typeface="Arial"/>
              </a:rPr>
              <a:t>Document #: TX005813</a:t>
            </a:r>
            <a:endParaRPr lang="en-US" sz="1000" dirty="0">
              <a:latin typeface="Arial"/>
              <a:cs typeface="Arial"/>
            </a:endParaRPr>
          </a:p>
        </p:txBody>
      </p:sp>
    </p:spTree>
    <p:extLst>
      <p:ext uri="{BB962C8B-B14F-4D97-AF65-F5344CB8AC3E}">
        <p14:creationId xmlns:p14="http://schemas.microsoft.com/office/powerpoint/2010/main" val="3733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463" y="400867"/>
            <a:ext cx="955765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smtClean="0">
                <a:solidFill>
                  <a:srgbClr val="0A5598"/>
                </a:solidFill>
                <a:latin typeface="Arial" panose="020B0604020202020204" pitchFamily="34" charset="0"/>
                <a:cs typeface="Arial" panose="020B0604020202020204" pitchFamily="34" charset="0"/>
              </a:rPr>
              <a:t>“The Last Supper”</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a:t>
            </a:r>
            <a:r>
              <a:rPr lang="en-US" sz="1800" b="1" dirty="0" smtClean="0">
                <a:solidFill>
                  <a:schemeClr val="bg1">
                    <a:lumMod val="50000"/>
                  </a:schemeClr>
                </a:solidFill>
                <a:latin typeface="Arial" panose="020B0604020202020204" pitchFamily="34" charset="0"/>
                <a:cs typeface="Arial" panose="020B0604020202020204" pitchFamily="34" charset="0"/>
              </a:rPr>
              <a:t>283</a:t>
            </a:r>
            <a:r>
              <a:rPr lang="en-US" sz="1800" b="1" dirty="0">
                <a:solidFill>
                  <a:schemeClr val="bg1">
                    <a:lumMod val="50000"/>
                  </a:schemeClr>
                </a:solidFill>
              </a:rPr>
              <a:t>–</a:t>
            </a:r>
            <a:r>
              <a:rPr lang="en-US" sz="1800" b="1" dirty="0" smtClean="0">
                <a:solidFill>
                  <a:schemeClr val="bg1">
                    <a:lumMod val="50000"/>
                  </a:schemeClr>
                </a:solidFill>
                <a:latin typeface="Arial" panose="020B0604020202020204" pitchFamily="34" charset="0"/>
                <a:cs typeface="Arial" panose="020B0604020202020204" pitchFamily="34" charset="0"/>
              </a:rPr>
              <a:t>285</a:t>
            </a:r>
            <a:r>
              <a:rPr lang="en-US" sz="1800" b="1" dirty="0">
                <a:solidFill>
                  <a:schemeClr val="bg1">
                    <a:lumMod val="50000"/>
                  </a:schemeClr>
                </a:solidFill>
                <a:latin typeface="Arial" panose="020B0604020202020204" pitchFamily="34" charset="0"/>
                <a:cs typeface="Arial" panose="020B0604020202020204" pitchFamily="34" charset="0"/>
              </a:rPr>
              <a:t>)</a:t>
            </a:r>
          </a:p>
          <a:p>
            <a:pPr fontAlgn="auto">
              <a:spcAft>
                <a:spcPts val="0"/>
              </a:spcAft>
            </a:pPr>
            <a:endParaRPr lang="en-US" sz="4200" b="1" dirty="0">
              <a:solidFill>
                <a:srgbClr val="0A5598"/>
              </a:solidFill>
              <a:latin typeface="Arial" panose="020B0604020202020204" pitchFamily="34" charset="0"/>
              <a:cs typeface="Arial" panose="020B0604020202020204" pitchFamily="34" charset="0"/>
            </a:endParaRPr>
          </a:p>
        </p:txBody>
      </p:sp>
      <p:sp>
        <p:nvSpPr>
          <p:cNvPr id="4" name="TextBox 3"/>
          <p:cNvSpPr txBox="1"/>
          <p:nvPr/>
        </p:nvSpPr>
        <p:spPr>
          <a:xfrm>
            <a:off x="234406" y="1797333"/>
            <a:ext cx="3951515" cy="304698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In celebrating Passover</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at the Last Supper, Jesus establishes a new and ultimate sacrifice. He offers himself for the forgiveness of sins and calls us to continue the sacrifice in</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his memory.</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4038373" y="4535987"/>
            <a:ext cx="1813317" cy="200055"/>
          </a:xfrm>
          <a:prstGeom prst="rect">
            <a:avLst/>
          </a:prstGeom>
        </p:spPr>
        <p:txBody>
          <a:bodyPr wrap="none">
            <a:spAutoFit/>
          </a:bodyPr>
          <a:lstStyle/>
          <a:p>
            <a:r>
              <a:rPr lang="en-US" sz="700" dirty="0">
                <a:solidFill>
                  <a:srgbClr val="969696"/>
                </a:solidFill>
                <a:latin typeface="Arial"/>
                <a:ea typeface="Arial"/>
                <a:cs typeface="Arial"/>
              </a:rPr>
              <a:t>© </a:t>
            </a:r>
            <a:r>
              <a:rPr lang="en-US" sz="700" dirty="0" smtClean="0">
                <a:solidFill>
                  <a:srgbClr val="969696"/>
                </a:solidFill>
                <a:latin typeface="Arial"/>
                <a:ea typeface="Arial"/>
                <a:cs typeface="Arial"/>
              </a:rPr>
              <a:t>RenataSedmakova/Shutterstock.com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10-shutterstock_12657136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0801" y="1971040"/>
            <a:ext cx="5033199" cy="2560320"/>
          </a:xfrm>
          <a:prstGeom prst="rect">
            <a:avLst/>
          </a:prstGeom>
        </p:spPr>
      </p:pic>
    </p:spTree>
    <p:extLst>
      <p:ext uri="{BB962C8B-B14F-4D97-AF65-F5344CB8AC3E}">
        <p14:creationId xmlns:p14="http://schemas.microsoft.com/office/powerpoint/2010/main" val="20849818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2876" y="536831"/>
            <a:ext cx="5123542" cy="2246769"/>
          </a:xfrm>
          <a:prstGeom prst="rect">
            <a:avLst/>
          </a:prstGeom>
          <a:noFill/>
        </p:spPr>
        <p:txBody>
          <a:bodyPr wrap="square" rtlCol="0">
            <a:spAutoFit/>
          </a:bodyPr>
          <a:lstStyle/>
          <a:p>
            <a:pPr algn="ctr"/>
            <a:r>
              <a:rPr lang="en-US" sz="7000" b="1" dirty="0" smtClean="0">
                <a:solidFill>
                  <a:srgbClr val="D60005"/>
                </a:solidFill>
                <a:latin typeface="Arial" panose="020B0604020202020204" pitchFamily="34" charset="0"/>
                <a:cs typeface="Arial" panose="020B0604020202020204" pitchFamily="34" charset="0"/>
              </a:rPr>
              <a:t>Share</a:t>
            </a:r>
          </a:p>
          <a:p>
            <a:pPr algn="ctr"/>
            <a:r>
              <a:rPr lang="en-US" sz="7000" b="1" dirty="0" smtClean="0">
                <a:solidFill>
                  <a:srgbClr val="D60005"/>
                </a:solidFill>
                <a:latin typeface="Arial" panose="020B0604020202020204" pitchFamily="34" charset="0"/>
                <a:cs typeface="Arial" panose="020B0604020202020204" pitchFamily="34" charset="0"/>
              </a:rPr>
              <a:t>It!</a:t>
            </a:r>
            <a:endParaRPr lang="en-US" sz="7000" b="1" dirty="0">
              <a:solidFill>
                <a:srgbClr val="D60005"/>
              </a:solidFill>
              <a:latin typeface="Arial" panose="020B0604020202020204" pitchFamily="34" charset="0"/>
              <a:cs typeface="Arial" panose="020B0604020202020204" pitchFamily="34" charset="0"/>
            </a:endParaRPr>
          </a:p>
        </p:txBody>
      </p:sp>
      <p:sp>
        <p:nvSpPr>
          <p:cNvPr id="3" name="TextBox 2"/>
          <p:cNvSpPr txBox="1"/>
          <p:nvPr/>
        </p:nvSpPr>
        <p:spPr>
          <a:xfrm>
            <a:off x="426721" y="3640647"/>
            <a:ext cx="8097520" cy="193899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Think about a time when you had to find strength to accept the inevitable.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Find a partner and share how you felt during this time.</a:t>
            </a:r>
          </a:p>
          <a:p>
            <a:r>
              <a:rPr lang="en-US" dirty="0" smtClean="0">
                <a:latin typeface="Arial" panose="020B0604020202020204" pitchFamily="34" charset="0"/>
                <a:cs typeface="Arial" panose="020B0604020202020204" pitchFamily="34" charset="0"/>
              </a:rPr>
              <a:t>How did you find the strength to accept?</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77638" y="3289894"/>
            <a:ext cx="1402948" cy="200055"/>
          </a:xfrm>
          <a:prstGeom prst="rect">
            <a:avLst/>
          </a:prstGeom>
        </p:spPr>
        <p:txBody>
          <a:bodyPr wrap="none">
            <a:spAutoFit/>
          </a:bodyPr>
          <a:lstStyle/>
          <a:p>
            <a:r>
              <a:rPr lang="en-US" sz="700" dirty="0">
                <a:solidFill>
                  <a:srgbClr val="969696"/>
                </a:solidFill>
                <a:latin typeface="Arial"/>
                <a:ea typeface="Arial"/>
                <a:cs typeface="Arial"/>
              </a:rPr>
              <a:t>© </a:t>
            </a:r>
            <a:r>
              <a:rPr lang="en-US" sz="700" dirty="0" smtClean="0">
                <a:solidFill>
                  <a:srgbClr val="969696"/>
                </a:solidFill>
                <a:latin typeface="Arial"/>
                <a:ea typeface="Arial"/>
                <a:cs typeface="Arial"/>
              </a:rPr>
              <a:t>AlexLMX/Shutterstock.com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6" name="Picture 5" descr="S11-shutterstock_35060127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008881" cy="3339253"/>
          </a:xfrm>
          <a:prstGeom prst="rect">
            <a:avLst/>
          </a:prstGeom>
        </p:spPr>
      </p:pic>
    </p:spTree>
    <p:extLst>
      <p:ext uri="{BB962C8B-B14F-4D97-AF65-F5344CB8AC3E}">
        <p14:creationId xmlns:p14="http://schemas.microsoft.com/office/powerpoint/2010/main" val="880456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35752"/>
            <a:ext cx="9143999" cy="1569660"/>
          </a:xfrm>
          <a:prstGeom prst="rect">
            <a:avLst/>
          </a:prstGeom>
          <a:noFill/>
        </p:spPr>
        <p:txBody>
          <a:bodyPr wrap="square" rtlCol="0">
            <a:spAutoFit/>
          </a:bodyPr>
          <a:lstStyle/>
          <a:p>
            <a:pPr algn="ctr"/>
            <a:r>
              <a:rPr lang="en-US" sz="2000" dirty="0">
                <a:solidFill>
                  <a:srgbClr val="008000"/>
                </a:solidFill>
                <a:latin typeface="Arial"/>
                <a:cs typeface="Arial"/>
              </a:rPr>
              <a:t>Chapter 26</a:t>
            </a:r>
          </a:p>
          <a:p>
            <a:pPr algn="ctr"/>
            <a:r>
              <a:rPr lang="en-US" sz="3600" dirty="0">
                <a:solidFill>
                  <a:srgbClr val="008000"/>
                </a:solidFill>
                <a:latin typeface="Arial"/>
                <a:cs typeface="Arial"/>
              </a:rPr>
              <a:t>The Bible: Worshipping </a:t>
            </a:r>
            <a:r>
              <a:rPr lang="en-US" sz="3600" dirty="0" smtClean="0">
                <a:solidFill>
                  <a:srgbClr val="008000"/>
                </a:solidFill>
                <a:latin typeface="Arial"/>
                <a:cs typeface="Arial"/>
              </a:rPr>
              <a:t>God</a:t>
            </a:r>
          </a:p>
          <a:p>
            <a:pPr algn="r"/>
            <a:endParaRPr lang="en-US" sz="1000" dirty="0" smtClean="0">
              <a:latin typeface="Arial"/>
              <a:cs typeface="Arial"/>
            </a:endParaRPr>
          </a:p>
          <a:p>
            <a:pPr algn="r"/>
            <a:endParaRPr lang="en-US" sz="1000" dirty="0">
              <a:latin typeface="Arial"/>
              <a:cs typeface="Arial"/>
            </a:endParaRPr>
          </a:p>
          <a:p>
            <a:pPr algn="r"/>
            <a:endParaRPr lang="en-US" sz="1000" dirty="0">
              <a:latin typeface="Arial"/>
              <a:cs typeface="Arial"/>
            </a:endParaRPr>
          </a:p>
          <a:p>
            <a:pPr algn="r"/>
            <a:r>
              <a:rPr lang="en-US" sz="1000" dirty="0" smtClean="0">
                <a:latin typeface="Arial"/>
                <a:cs typeface="Arial"/>
              </a:rPr>
              <a:t>      </a:t>
            </a:r>
            <a:endParaRPr lang="en-US" dirty="0"/>
          </a:p>
        </p:txBody>
      </p:sp>
      <p:sp>
        <p:nvSpPr>
          <p:cNvPr id="6" name="Title 3"/>
          <p:cNvSpPr txBox="1">
            <a:spLocks/>
          </p:cNvSpPr>
          <p:nvPr/>
        </p:nvSpPr>
        <p:spPr>
          <a:xfrm>
            <a:off x="777110"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Liturgy</a:t>
            </a:r>
            <a:endParaRPr lang="en-US" sz="66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2015879" y="1585081"/>
            <a:ext cx="6947990" cy="132343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8000" b="1" dirty="0" smtClean="0">
                <a:solidFill>
                  <a:srgbClr val="C30027"/>
                </a:solidFill>
                <a:latin typeface="Arial" panose="020B0604020202020204" pitchFamily="34" charset="0"/>
                <a:cs typeface="Arial" panose="020B0604020202020204" pitchFamily="34" charset="0"/>
              </a:rPr>
              <a:t>Sacraments</a:t>
            </a:r>
            <a:endParaRPr lang="en-US" sz="8000" b="1" dirty="0">
              <a:solidFill>
                <a:srgbClr val="C30027"/>
              </a:solidFill>
            </a:endParaRPr>
          </a:p>
        </p:txBody>
      </p:sp>
    </p:spTree>
    <p:extLst>
      <p:ext uri="{BB962C8B-B14F-4D97-AF65-F5344CB8AC3E}">
        <p14:creationId xmlns:p14="http://schemas.microsoft.com/office/powerpoint/2010/main" val="1652386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959" y="1038125"/>
            <a:ext cx="8548914" cy="4507003"/>
          </a:xfrm>
          <a:prstGeom prst="rect">
            <a:avLst/>
          </a:prstGeom>
        </p:spPr>
        <p:txBody>
          <a:bodyPr wrap="square">
            <a:spAutoFit/>
          </a:bodyPr>
          <a:lstStyle/>
          <a:p>
            <a:pPr marL="0" marR="0">
              <a:lnSpc>
                <a:spcPct val="115000"/>
              </a:lnSpc>
              <a:spcBef>
                <a:spcPts val="0"/>
              </a:spcBef>
              <a:spcAft>
                <a:spcPts val="0"/>
              </a:spcAft>
            </a:pPr>
            <a:r>
              <a:rPr lang="en-US" sz="2500" dirty="0">
                <a:solidFill>
                  <a:srgbClr val="000000"/>
                </a:solidFill>
                <a:latin typeface="Arial" panose="020B0604020202020204" pitchFamily="34" charset="0"/>
                <a:ea typeface="Times New Roman" panose="02020603050405020304" pitchFamily="18" charset="0"/>
                <a:cs typeface="TimesNewRomanPSMT"/>
              </a:rPr>
              <a:t>In this chapter, </a:t>
            </a:r>
            <a:r>
              <a:rPr lang="en-US" sz="2500" dirty="0" smtClean="0">
                <a:solidFill>
                  <a:srgbClr val="000000"/>
                </a:solidFill>
                <a:latin typeface="Arial" panose="020B0604020202020204" pitchFamily="34" charset="0"/>
                <a:ea typeface="Times New Roman" panose="02020603050405020304" pitchFamily="18" charset="0"/>
                <a:cs typeface="TimesNewRomanPSMT"/>
              </a:rPr>
              <a:t>we will </a:t>
            </a:r>
          </a:p>
          <a:p>
            <a:pPr marL="0" marR="0">
              <a:lnSpc>
                <a:spcPct val="115000"/>
              </a:lnSpc>
              <a:spcBef>
                <a:spcPts val="0"/>
              </a:spcBef>
              <a:spcAft>
                <a:spcPts val="0"/>
              </a:spcAft>
            </a:pPr>
            <a:r>
              <a:rPr lang="en-US" sz="2500" dirty="0" smtClean="0">
                <a:solidFill>
                  <a:srgbClr val="000000"/>
                </a:solidFill>
                <a:latin typeface="Arial" panose="020B0604020202020204" pitchFamily="34" charset="0"/>
                <a:ea typeface="Times New Roman" panose="02020603050405020304" pitchFamily="18" charset="0"/>
                <a:cs typeface="TimesNewRomanPSMT"/>
              </a:rPr>
              <a:t>explore the </a:t>
            </a:r>
            <a:r>
              <a:rPr lang="en-US" sz="2500" dirty="0">
                <a:solidFill>
                  <a:srgbClr val="000000"/>
                </a:solidFill>
                <a:latin typeface="Arial" panose="020B0604020202020204" pitchFamily="34" charset="0"/>
                <a:ea typeface="Times New Roman" panose="02020603050405020304" pitchFamily="18" charset="0"/>
                <a:cs typeface="TimesNewRomanPSMT"/>
              </a:rPr>
              <a:t>biblical </a:t>
            </a:r>
            <a:endParaRPr lang="en-US" sz="2500" dirty="0" smtClean="0">
              <a:solidFill>
                <a:srgbClr val="000000"/>
              </a:solidFill>
              <a:latin typeface="Arial" panose="020B0604020202020204" pitchFamily="34" charset="0"/>
              <a:ea typeface="Times New Roman" panose="02020603050405020304" pitchFamily="18" charset="0"/>
              <a:cs typeface="TimesNewRomanPSMT"/>
            </a:endParaRPr>
          </a:p>
          <a:p>
            <a:pPr marL="0" marR="0">
              <a:lnSpc>
                <a:spcPct val="115000"/>
              </a:lnSpc>
              <a:spcBef>
                <a:spcPts val="0"/>
              </a:spcBef>
              <a:spcAft>
                <a:spcPts val="0"/>
              </a:spcAft>
            </a:pPr>
            <a:r>
              <a:rPr lang="en-US" sz="2500" dirty="0" smtClean="0">
                <a:solidFill>
                  <a:srgbClr val="000000"/>
                </a:solidFill>
                <a:latin typeface="Arial" panose="020B0604020202020204" pitchFamily="34" charset="0"/>
                <a:ea typeface="Times New Roman" panose="02020603050405020304" pitchFamily="18" charset="0"/>
                <a:cs typeface="TimesNewRomanPSMT"/>
              </a:rPr>
              <a:t>origins </a:t>
            </a:r>
            <a:r>
              <a:rPr lang="en-US" sz="2500" dirty="0">
                <a:solidFill>
                  <a:srgbClr val="000000"/>
                </a:solidFill>
                <a:latin typeface="Arial" panose="020B0604020202020204" pitchFamily="34" charset="0"/>
                <a:ea typeface="Times New Roman" panose="02020603050405020304" pitchFamily="18" charset="0"/>
                <a:cs typeface="TimesNewRomanPSMT"/>
              </a:rPr>
              <a:t>for the way </a:t>
            </a:r>
            <a:endParaRPr lang="en-US" sz="2500" dirty="0" smtClean="0">
              <a:solidFill>
                <a:srgbClr val="000000"/>
              </a:solidFill>
              <a:latin typeface="Arial" panose="020B0604020202020204" pitchFamily="34" charset="0"/>
              <a:ea typeface="Times New Roman" panose="02020603050405020304" pitchFamily="18" charset="0"/>
              <a:cs typeface="TimesNewRomanPSMT"/>
            </a:endParaRPr>
          </a:p>
          <a:p>
            <a:pPr marL="0" marR="0">
              <a:lnSpc>
                <a:spcPct val="115000"/>
              </a:lnSpc>
              <a:spcBef>
                <a:spcPts val="0"/>
              </a:spcBef>
              <a:spcAft>
                <a:spcPts val="0"/>
              </a:spcAft>
            </a:pPr>
            <a:r>
              <a:rPr lang="en-US" sz="2500" dirty="0" smtClean="0">
                <a:solidFill>
                  <a:srgbClr val="000000"/>
                </a:solidFill>
                <a:latin typeface="Arial" panose="020B0604020202020204" pitchFamily="34" charset="0"/>
                <a:ea typeface="Times New Roman" panose="02020603050405020304" pitchFamily="18" charset="0"/>
                <a:cs typeface="TimesNewRomanPSMT"/>
              </a:rPr>
              <a:t>we </a:t>
            </a:r>
            <a:r>
              <a:rPr lang="en-US" sz="2500" dirty="0">
                <a:solidFill>
                  <a:srgbClr val="000000"/>
                </a:solidFill>
                <a:latin typeface="Arial" panose="020B0604020202020204" pitchFamily="34" charset="0"/>
                <a:ea typeface="Times New Roman" panose="02020603050405020304" pitchFamily="18" charset="0"/>
                <a:cs typeface="TimesNewRomanPSMT"/>
              </a:rPr>
              <a:t>worship as </a:t>
            </a:r>
            <a:endParaRPr lang="en-US" sz="2500" dirty="0" smtClean="0">
              <a:solidFill>
                <a:srgbClr val="000000"/>
              </a:solidFill>
              <a:latin typeface="Arial" panose="020B0604020202020204" pitchFamily="34" charset="0"/>
              <a:ea typeface="Times New Roman" panose="02020603050405020304" pitchFamily="18" charset="0"/>
              <a:cs typeface="TimesNewRomanPSMT"/>
            </a:endParaRPr>
          </a:p>
          <a:p>
            <a:pPr marL="0" marR="0">
              <a:lnSpc>
                <a:spcPct val="115000"/>
              </a:lnSpc>
              <a:spcBef>
                <a:spcPts val="0"/>
              </a:spcBef>
              <a:spcAft>
                <a:spcPts val="0"/>
              </a:spcAft>
            </a:pPr>
            <a:r>
              <a:rPr lang="en-US" sz="2500" dirty="0" smtClean="0">
                <a:solidFill>
                  <a:srgbClr val="000000"/>
                </a:solidFill>
                <a:latin typeface="Arial" panose="020B0604020202020204" pitchFamily="34" charset="0"/>
                <a:ea typeface="Times New Roman" panose="02020603050405020304" pitchFamily="18" charset="0"/>
                <a:cs typeface="TimesNewRomanPSMT"/>
              </a:rPr>
              <a:t>Catholics </a:t>
            </a:r>
            <a:r>
              <a:rPr lang="en-US" sz="2500" dirty="0">
                <a:solidFill>
                  <a:srgbClr val="000000"/>
                </a:solidFill>
                <a:latin typeface="Arial" panose="020B0604020202020204" pitchFamily="34" charset="0"/>
                <a:ea typeface="Times New Roman" panose="02020603050405020304" pitchFamily="18" charset="0"/>
                <a:cs typeface="TimesNewRomanPSMT"/>
              </a:rPr>
              <a:t>today. </a:t>
            </a:r>
            <a:endParaRPr lang="en-US" sz="2500" dirty="0" smtClean="0">
              <a:solidFill>
                <a:srgbClr val="000000"/>
              </a:solidFill>
              <a:latin typeface="Arial" panose="020B0604020202020204" pitchFamily="34" charset="0"/>
              <a:ea typeface="Times New Roman" panose="02020603050405020304" pitchFamily="18" charset="0"/>
              <a:cs typeface="TimesNewRomanPSMT"/>
            </a:endParaRPr>
          </a:p>
          <a:p>
            <a:pPr marL="0" marR="0">
              <a:lnSpc>
                <a:spcPct val="115000"/>
              </a:lnSpc>
              <a:spcBef>
                <a:spcPts val="0"/>
              </a:spcBef>
              <a:spcAft>
                <a:spcPts val="0"/>
              </a:spcAft>
            </a:pPr>
            <a:endParaRPr lang="en-US" sz="2500" dirty="0" smtClean="0">
              <a:solidFill>
                <a:srgbClr val="000000"/>
              </a:solidFill>
              <a:latin typeface="Arial" panose="020B0604020202020204" pitchFamily="34" charset="0"/>
              <a:ea typeface="Times New Roman" panose="02020603050405020304" pitchFamily="18" charset="0"/>
              <a:cs typeface="TimesNewRomanPSMT"/>
            </a:endParaRPr>
          </a:p>
          <a:p>
            <a:pPr marL="0" marR="0">
              <a:lnSpc>
                <a:spcPct val="115000"/>
              </a:lnSpc>
              <a:spcBef>
                <a:spcPts val="0"/>
              </a:spcBef>
              <a:spcAft>
                <a:spcPts val="0"/>
              </a:spcAft>
            </a:pPr>
            <a:endParaRPr lang="en-US" sz="2500" dirty="0">
              <a:solidFill>
                <a:srgbClr val="000000"/>
              </a:solidFill>
              <a:latin typeface="Arial" panose="020B0604020202020204" pitchFamily="34" charset="0"/>
              <a:ea typeface="Times New Roman" panose="02020603050405020304" pitchFamily="18" charset="0"/>
              <a:cs typeface="TimesNewRomanPSMT"/>
            </a:endParaRPr>
          </a:p>
          <a:p>
            <a:pPr marL="0" marR="0">
              <a:lnSpc>
                <a:spcPct val="115000"/>
              </a:lnSpc>
              <a:spcBef>
                <a:spcPts val="0"/>
              </a:spcBef>
              <a:spcAft>
                <a:spcPts val="0"/>
              </a:spcAft>
            </a:pPr>
            <a:r>
              <a:rPr lang="en-US" sz="2500" dirty="0" smtClean="0">
                <a:solidFill>
                  <a:srgbClr val="000000"/>
                </a:solidFill>
                <a:latin typeface="Arial" panose="020B0604020202020204" pitchFamily="34" charset="0"/>
                <a:ea typeface="Times New Roman" panose="02020603050405020304" pitchFamily="18" charset="0"/>
                <a:cs typeface="TimesNewRomanPSMT"/>
              </a:rPr>
              <a:t>We will look at the</a:t>
            </a:r>
          </a:p>
          <a:p>
            <a:pPr marL="0" marR="0">
              <a:lnSpc>
                <a:spcPct val="115000"/>
              </a:lnSpc>
              <a:spcBef>
                <a:spcPts val="0"/>
              </a:spcBef>
              <a:spcAft>
                <a:spcPts val="0"/>
              </a:spcAft>
            </a:pPr>
            <a:r>
              <a:rPr lang="en-US" sz="2500" dirty="0" smtClean="0">
                <a:solidFill>
                  <a:srgbClr val="000000"/>
                </a:solidFill>
                <a:latin typeface="Arial" panose="020B0604020202020204" pitchFamily="34" charset="0"/>
                <a:ea typeface="Times New Roman" panose="02020603050405020304" pitchFamily="18" charset="0"/>
                <a:cs typeface="TimesNewRomanPSMT"/>
              </a:rPr>
              <a:t>sacrificial </a:t>
            </a:r>
            <a:r>
              <a:rPr lang="en-US" sz="2500" dirty="0">
                <a:solidFill>
                  <a:srgbClr val="000000"/>
                </a:solidFill>
                <a:latin typeface="Arial" panose="020B0604020202020204" pitchFamily="34" charset="0"/>
                <a:ea typeface="Times New Roman" panose="02020603050405020304" pitchFamily="18" charset="0"/>
                <a:cs typeface="TimesNewRomanPSMT"/>
              </a:rPr>
              <a:t>rituals of the Old </a:t>
            </a:r>
            <a:r>
              <a:rPr lang="en-US" sz="2500" dirty="0" smtClean="0">
                <a:solidFill>
                  <a:srgbClr val="000000"/>
                </a:solidFill>
                <a:latin typeface="Arial" panose="020B0604020202020204" pitchFamily="34" charset="0"/>
                <a:ea typeface="Times New Roman" panose="02020603050405020304" pitchFamily="18" charset="0"/>
                <a:cs typeface="TimesNewRomanPSMT"/>
              </a:rPr>
              <a:t>Testament, including the Passover and the connection to the Eucharist. </a:t>
            </a:r>
            <a:endParaRPr lang="en-US" sz="25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4" name="TextBox 3"/>
          <p:cNvSpPr txBox="1"/>
          <p:nvPr/>
        </p:nvSpPr>
        <p:spPr>
          <a:xfrm>
            <a:off x="403959" y="163613"/>
            <a:ext cx="8224174" cy="677108"/>
          </a:xfrm>
          <a:prstGeom prst="rect">
            <a:avLst/>
          </a:prstGeom>
          <a:noFill/>
        </p:spPr>
        <p:txBody>
          <a:bodyPr wrap="square" rtlCol="0">
            <a:spAutoFit/>
          </a:bodyPr>
          <a:lstStyle/>
          <a:p>
            <a:pPr algn="ctr"/>
            <a:r>
              <a:rPr lang="en-US" sz="3800" b="1" dirty="0" smtClean="0">
                <a:latin typeface="Arial" panose="020B0604020202020204" pitchFamily="34" charset="0"/>
                <a:cs typeface="Arial" panose="020B0604020202020204" pitchFamily="34" charset="0"/>
              </a:rPr>
              <a:t>Chapter Summary</a:t>
            </a:r>
            <a:endParaRPr lang="en-US" sz="3800" b="1" dirty="0">
              <a:latin typeface="Arial" panose="020B0604020202020204" pitchFamily="34" charset="0"/>
              <a:cs typeface="Arial" panose="020B0604020202020204" pitchFamily="34" charset="0"/>
            </a:endParaRPr>
          </a:p>
        </p:txBody>
      </p:sp>
      <p:pic>
        <p:nvPicPr>
          <p:cNvPr id="7" name="Picture 6" descr="ChSum-shutterstock_36953297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2149" y="1126253"/>
            <a:ext cx="4802116" cy="3201411"/>
          </a:xfrm>
          <a:prstGeom prst="rect">
            <a:avLst/>
          </a:prstGeom>
        </p:spPr>
      </p:pic>
      <p:sp>
        <p:nvSpPr>
          <p:cNvPr id="8" name="TextBox 7"/>
          <p:cNvSpPr txBox="1"/>
          <p:nvPr/>
        </p:nvSpPr>
        <p:spPr>
          <a:xfrm>
            <a:off x="7515217" y="4315764"/>
            <a:ext cx="1368352" cy="200055"/>
          </a:xfrm>
          <a:prstGeom prst="rect">
            <a:avLst/>
          </a:prstGeom>
          <a:noFill/>
        </p:spPr>
        <p:txBody>
          <a:bodyPr wrap="none" rtlCol="0">
            <a:spAutoFit/>
          </a:bodyPr>
          <a:lstStyle/>
          <a:p>
            <a:r>
              <a:rPr lang="en-US" sz="700" dirty="0">
                <a:solidFill>
                  <a:schemeClr val="bg1">
                    <a:lumMod val="65000"/>
                  </a:schemeClr>
                </a:solidFill>
                <a:latin typeface="Arial"/>
                <a:ea typeface="Lucida Grande"/>
                <a:cs typeface="Arial"/>
              </a:rPr>
              <a:t>© </a:t>
            </a:r>
            <a:r>
              <a:rPr lang="en-US" sz="700" dirty="0" smtClean="0">
                <a:solidFill>
                  <a:schemeClr val="bg1">
                    <a:lumMod val="65000"/>
                  </a:schemeClr>
                </a:solidFill>
                <a:latin typeface="Arial"/>
                <a:ea typeface="Lucida Grande"/>
                <a:cs typeface="Arial"/>
              </a:rPr>
              <a:t>Maglara/Shutterstock.com</a:t>
            </a:r>
            <a:endParaRPr lang="en-US" sz="700" dirty="0">
              <a:solidFill>
                <a:schemeClr val="bg1">
                  <a:lumMod val="65000"/>
                </a:schemeClr>
              </a:solidFill>
              <a:latin typeface="Arial"/>
              <a:cs typeface="Arial"/>
            </a:endParaRPr>
          </a:p>
        </p:txBody>
      </p:sp>
    </p:spTree>
    <p:extLst>
      <p:ext uri="{BB962C8B-B14F-4D97-AF65-F5344CB8AC3E}">
        <p14:creationId xmlns:p14="http://schemas.microsoft.com/office/powerpoint/2010/main" val="35832919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7666"/>
          </a:xfrm>
        </p:spPr>
        <p:txBody>
          <a:bodyPr>
            <a:normAutofit fontScale="90000"/>
          </a:bodyPr>
          <a:lstStyle/>
          <a:p>
            <a:r>
              <a:rPr lang="en-US" sz="4700" b="1" dirty="0" smtClean="0">
                <a:solidFill>
                  <a:srgbClr val="0A5598"/>
                </a:solidFill>
                <a:latin typeface="Arial"/>
                <a:cs typeface="Arial"/>
              </a:rPr>
              <a:t>Introduction</a:t>
            </a:r>
            <a:br>
              <a:rPr lang="en-US" sz="4700" b="1" dirty="0" smtClean="0">
                <a:solidFill>
                  <a:srgbClr val="0A5598"/>
                </a:solidFill>
                <a:latin typeface="Arial"/>
                <a:cs typeface="Arial"/>
              </a:rPr>
            </a:br>
            <a:r>
              <a:rPr lang="en-US" sz="2000" b="1" dirty="0">
                <a:solidFill>
                  <a:schemeClr val="bg1">
                    <a:lumMod val="50000"/>
                  </a:schemeClr>
                </a:solidFill>
                <a:latin typeface="Arial" panose="020B0604020202020204" pitchFamily="34" charset="0"/>
                <a:cs typeface="Arial" panose="020B0604020202020204" pitchFamily="34" charset="0"/>
              </a:rPr>
              <a:t>(Handbook, pages </a:t>
            </a:r>
            <a:r>
              <a:rPr lang="en-US" sz="2000" b="1" dirty="0" smtClean="0">
                <a:solidFill>
                  <a:schemeClr val="bg1">
                    <a:lumMod val="50000"/>
                  </a:schemeClr>
                </a:solidFill>
                <a:latin typeface="Arial" panose="020B0604020202020204" pitchFamily="34" charset="0"/>
                <a:cs typeface="Arial" panose="020B0604020202020204" pitchFamily="34" charset="0"/>
              </a:rPr>
              <a:t>276</a:t>
            </a:r>
            <a:r>
              <a:rPr lang="en-US" sz="1800" b="1" dirty="0">
                <a:solidFill>
                  <a:schemeClr val="bg1">
                    <a:lumMod val="50000"/>
                  </a:schemeClr>
                </a:solidFill>
              </a:rPr>
              <a:t>–</a:t>
            </a:r>
            <a:r>
              <a:rPr lang="en-US" sz="2000" b="1" dirty="0" smtClean="0">
                <a:solidFill>
                  <a:schemeClr val="bg1">
                    <a:lumMod val="50000"/>
                  </a:schemeClr>
                </a:solidFill>
                <a:latin typeface="Arial" panose="020B0604020202020204" pitchFamily="34" charset="0"/>
                <a:cs typeface="Arial" panose="020B0604020202020204" pitchFamily="34" charset="0"/>
              </a:rPr>
              <a:t>277</a:t>
            </a:r>
            <a:r>
              <a:rPr lang="en-US" sz="2000" b="1" dirty="0">
                <a:solidFill>
                  <a:schemeClr val="bg1">
                    <a:lumMod val="50000"/>
                  </a:schemeClr>
                </a:solidFill>
                <a:latin typeface="Arial" panose="020B0604020202020204" pitchFamily="34" charset="0"/>
                <a:cs typeface="Arial" panose="020B0604020202020204" pitchFamily="34" charset="0"/>
              </a:rPr>
              <a:t>)</a:t>
            </a:r>
            <a:br>
              <a:rPr lang="en-US" sz="2000" b="1" dirty="0">
                <a:solidFill>
                  <a:schemeClr val="bg1">
                    <a:lumMod val="50000"/>
                  </a:schemeClr>
                </a:solidFill>
                <a:latin typeface="Arial" panose="020B0604020202020204" pitchFamily="34" charset="0"/>
                <a:cs typeface="Arial" panose="020B0604020202020204" pitchFamily="34" charset="0"/>
              </a:rPr>
            </a:br>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516846" y="2437603"/>
            <a:ext cx="4434114" cy="156966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Exploring the development</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of the ways we worship God helps us better understand</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meaning of the Mass.</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41729" y="5063159"/>
            <a:ext cx="2981416" cy="200055"/>
          </a:xfrm>
          <a:prstGeom prst="rect">
            <a:avLst/>
          </a:prstGeom>
          <a:noFill/>
        </p:spPr>
        <p:txBody>
          <a:bodyPr wrap="square" rtlCol="0">
            <a:spAutoFit/>
          </a:bodyPr>
          <a:lstStyle/>
          <a:p>
            <a:r>
              <a:rPr lang="en-US" sz="700" dirty="0">
                <a:solidFill>
                  <a:schemeClr val="bg1">
                    <a:lumMod val="65000"/>
                  </a:schemeClr>
                </a:solidFill>
                <a:latin typeface="Arial"/>
                <a:ea typeface="Lucida Grande"/>
                <a:cs typeface="Arial"/>
              </a:rPr>
              <a:t>© </a:t>
            </a:r>
            <a:r>
              <a:rPr lang="en-US" sz="700" dirty="0" smtClean="0">
                <a:solidFill>
                  <a:schemeClr val="bg1">
                    <a:lumMod val="65000"/>
                  </a:schemeClr>
                </a:solidFill>
                <a:latin typeface="Arial"/>
                <a:ea typeface="Lucida Grande"/>
                <a:cs typeface="Arial"/>
              </a:rPr>
              <a:t>CHOATphotographer/Shutterstock.com</a:t>
            </a:r>
            <a:endParaRPr lang="en-US" sz="700" dirty="0">
              <a:solidFill>
                <a:schemeClr val="bg1">
                  <a:lumMod val="65000"/>
                </a:schemeClr>
              </a:solidFill>
              <a:latin typeface="Arial"/>
              <a:cs typeface="Arial"/>
            </a:endParaRPr>
          </a:p>
        </p:txBody>
      </p:sp>
      <p:pic>
        <p:nvPicPr>
          <p:cNvPr id="3" name="Picture 2" descr="S4-shutterstock_23537335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6" y="1826225"/>
            <a:ext cx="4348480" cy="3243745"/>
          </a:xfrm>
          <a:prstGeom prst="rect">
            <a:avLst/>
          </a:prstGeom>
        </p:spPr>
      </p:pic>
    </p:spTree>
    <p:extLst>
      <p:ext uri="{BB962C8B-B14F-4D97-AF65-F5344CB8AC3E}">
        <p14:creationId xmlns:p14="http://schemas.microsoft.com/office/powerpoint/2010/main" val="418439844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051" y="1022714"/>
            <a:ext cx="4257675" cy="3416320"/>
          </a:xfrm>
          <a:prstGeom prst="rect">
            <a:avLst/>
          </a:prstGeom>
          <a:noFill/>
        </p:spPr>
        <p:txBody>
          <a:bodyPr wrap="square" rtlCol="0">
            <a:spAutoFit/>
          </a:bodyPr>
          <a:lstStyle/>
          <a:p>
            <a:r>
              <a:rPr lang="en-US" sz="3200" b="1" dirty="0" smtClean="0">
                <a:latin typeface="Arial" panose="020B0604020202020204" pitchFamily="34" charset="0"/>
                <a:ea typeface="Segoe UI Symbol" panose="020B0502040204020203" pitchFamily="34" charset="0"/>
                <a:cs typeface="Arial" panose="020B0604020202020204" pitchFamily="34" charset="0"/>
              </a:rPr>
              <a:t>Discuss with the person next to you:</a:t>
            </a:r>
          </a:p>
          <a:p>
            <a:pPr algn="ctr"/>
            <a:endParaRPr lang="en-US" sz="3200" dirty="0" smtClean="0">
              <a:latin typeface="Arial" panose="020B0604020202020204" pitchFamily="34" charset="0"/>
              <a:ea typeface="Segoe UI Symbol" panose="020B0502040204020203" pitchFamily="34" charset="0"/>
              <a:cs typeface="Arial" panose="020B0604020202020204" pitchFamily="34" charset="0"/>
            </a:endParaRPr>
          </a:p>
          <a:p>
            <a:pPr marL="342900" indent="-342900">
              <a:buFont typeface="Arial" panose="020B0604020202020204" pitchFamily="34" charset="0"/>
              <a:buChar char="•"/>
            </a:pPr>
            <a:r>
              <a:rPr lang="en-US" dirty="0" smtClean="0">
                <a:latin typeface="Arial" panose="020B0604020202020204" pitchFamily="34" charset="0"/>
                <a:ea typeface="Segoe UI Symbol" panose="020B0502040204020203" pitchFamily="34" charset="0"/>
                <a:cs typeface="Arial" panose="020B0604020202020204" pitchFamily="34" charset="0"/>
              </a:rPr>
              <a:t>What are some of the daily rituals we perform at school?</a:t>
            </a:r>
          </a:p>
          <a:p>
            <a:pPr marL="342900" indent="-342900">
              <a:buFont typeface="Arial" panose="020B0604020202020204" pitchFamily="34" charset="0"/>
              <a:buChar char="•"/>
            </a:pPr>
            <a:r>
              <a:rPr lang="en-US" dirty="0" smtClean="0">
                <a:latin typeface="Arial" panose="020B0604020202020204" pitchFamily="34" charset="0"/>
                <a:ea typeface="Segoe UI Symbol" panose="020B0502040204020203" pitchFamily="34" charset="0"/>
                <a:cs typeface="Arial" panose="020B0604020202020204" pitchFamily="34" charset="0"/>
              </a:rPr>
              <a:t>What is the purpose behind these rituals?</a:t>
            </a:r>
            <a:endParaRPr lang="en-US" dirty="0">
              <a:latin typeface="Arial" panose="020B0604020202020204" pitchFamily="34" charset="0"/>
              <a:ea typeface="Segoe UI Symbol" panose="020B0502040204020203" pitchFamily="34" charset="0"/>
              <a:cs typeface="Arial" panose="020B0604020202020204" pitchFamily="34" charset="0"/>
            </a:endParaRPr>
          </a:p>
        </p:txBody>
      </p:sp>
      <p:pic>
        <p:nvPicPr>
          <p:cNvPr id="2" name="Picture 1" descr="S5-shutterstock_24295487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160" y="660400"/>
            <a:ext cx="4561840" cy="4561840"/>
          </a:xfrm>
          <a:prstGeom prst="rect">
            <a:avLst/>
          </a:prstGeom>
        </p:spPr>
      </p:pic>
      <p:sp>
        <p:nvSpPr>
          <p:cNvPr id="6" name="Rectangle 5"/>
          <p:cNvSpPr/>
          <p:nvPr/>
        </p:nvSpPr>
        <p:spPr>
          <a:xfrm>
            <a:off x="7349218" y="4603852"/>
            <a:ext cx="1368962" cy="200055"/>
          </a:xfrm>
          <a:prstGeom prst="rect">
            <a:avLst/>
          </a:prstGeom>
        </p:spPr>
        <p:txBody>
          <a:bodyPr wrap="squar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Pranch/Shutterstock.com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5910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6743" y="471987"/>
            <a:ext cx="955765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smtClean="0">
                <a:solidFill>
                  <a:srgbClr val="008000"/>
                </a:solidFill>
                <a:latin typeface="Arial" panose="020B0604020202020204" pitchFamily="34" charset="0"/>
                <a:cs typeface="Arial" panose="020B0604020202020204" pitchFamily="34" charset="0"/>
              </a:rPr>
              <a:t>“Sacrifices in the Old Testament”</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a:t>
            </a:r>
            <a:r>
              <a:rPr lang="en-US" sz="1800" b="1" dirty="0" smtClean="0">
                <a:solidFill>
                  <a:schemeClr val="bg1">
                    <a:lumMod val="50000"/>
                  </a:schemeClr>
                </a:solidFill>
                <a:latin typeface="Arial" panose="020B0604020202020204" pitchFamily="34" charset="0"/>
                <a:cs typeface="Arial" panose="020B0604020202020204" pitchFamily="34" charset="0"/>
              </a:rPr>
              <a:t>277</a:t>
            </a:r>
            <a:r>
              <a:rPr lang="en-US" sz="1800" b="1" dirty="0">
                <a:solidFill>
                  <a:schemeClr val="bg1">
                    <a:lumMod val="50000"/>
                  </a:schemeClr>
                </a:solidFill>
              </a:rPr>
              <a:t>–</a:t>
            </a:r>
            <a:r>
              <a:rPr lang="en-US" sz="1800" b="1" dirty="0" smtClean="0">
                <a:solidFill>
                  <a:schemeClr val="bg1">
                    <a:lumMod val="50000"/>
                  </a:schemeClr>
                </a:solidFill>
                <a:latin typeface="Arial" panose="020B0604020202020204" pitchFamily="34" charset="0"/>
                <a:cs typeface="Arial" panose="020B0604020202020204" pitchFamily="34" charset="0"/>
              </a:rPr>
              <a:t>280</a:t>
            </a:r>
            <a:r>
              <a:rPr lang="en-US" sz="1800" b="1" dirty="0">
                <a:solidFill>
                  <a:schemeClr val="bg1">
                    <a:lumMod val="50000"/>
                  </a:schemeClr>
                </a:solidFill>
                <a:latin typeface="Arial" panose="020B0604020202020204" pitchFamily="34" charset="0"/>
                <a:cs typeface="Arial" panose="020B0604020202020204" pitchFamily="34" charset="0"/>
              </a:rPr>
              <a:t>)</a:t>
            </a:r>
          </a:p>
          <a:p>
            <a:pPr fontAlgn="auto">
              <a:spcAft>
                <a:spcPts val="0"/>
              </a:spcAft>
            </a:pPr>
            <a:endParaRPr lang="en-US" sz="4200" b="1" dirty="0">
              <a:solidFill>
                <a:srgbClr val="008000"/>
              </a:solidFill>
              <a:latin typeface="Arial" panose="020B0604020202020204" pitchFamily="34" charset="0"/>
              <a:cs typeface="Arial" panose="020B0604020202020204" pitchFamily="34" charset="0"/>
            </a:endParaRPr>
          </a:p>
        </p:txBody>
      </p:sp>
      <p:sp>
        <p:nvSpPr>
          <p:cNvPr id="4" name="TextBox 3"/>
          <p:cNvSpPr txBox="1"/>
          <p:nvPr/>
        </p:nvSpPr>
        <p:spPr>
          <a:xfrm>
            <a:off x="314959" y="2692255"/>
            <a:ext cx="4094481" cy="156966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Like the feasts and rituals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of our Old Testament ancestors in faith, the Mass is a sacrifice.</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4532085" y="5313782"/>
            <a:ext cx="3372395" cy="307777"/>
          </a:xfrm>
          <a:prstGeom prst="rect">
            <a:avLst/>
          </a:prstGeom>
        </p:spPr>
        <p:txBody>
          <a:bodyPr wrap="squar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P.Chinnapong/Shutterstock.com</a:t>
            </a:r>
          </a:p>
          <a:p>
            <a:r>
              <a:rPr lang="en-US" sz="700" dirty="0" smtClean="0">
                <a:solidFill>
                  <a:schemeClr val="bg1">
                    <a:lumMod val="65000"/>
                  </a:schemeClr>
                </a:solidFill>
                <a:latin typeface="Arial" panose="020B0604020202020204" pitchFamily="34" charset="0"/>
                <a:cs typeface="Arial" panose="020B0604020202020204" pitchFamily="34" charset="0"/>
              </a:rPr>
              <a:t>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5" name="Picture 4" descr="S6-shutterstock_28143458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460" y="2333998"/>
            <a:ext cx="4469675" cy="2979784"/>
          </a:xfrm>
          <a:prstGeom prst="rect">
            <a:avLst/>
          </a:prstGeom>
        </p:spPr>
      </p:pic>
    </p:spTree>
    <p:extLst>
      <p:ext uri="{BB962C8B-B14F-4D97-AF65-F5344CB8AC3E}">
        <p14:creationId xmlns:p14="http://schemas.microsoft.com/office/powerpoint/2010/main" val="5847824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1" y="3630023"/>
            <a:ext cx="8213814" cy="1938992"/>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The Old Testament shares many stories of God’s people sacrificing the best animals from their herds and the first and best fruit and grain from their harvests. Write about the most expensive thing you own. </a:t>
            </a:r>
          </a:p>
          <a:p>
            <a:endParaRPr lang="en-US" sz="2000" dirty="0" smtClean="0">
              <a:solidFill>
                <a:srgbClr val="0000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 would it take for you to give this up?</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 would you sacrifice this item for?</a:t>
            </a:r>
            <a:endParaRPr lang="en-US" sz="2000" dirty="0">
              <a:latin typeface="Arial" panose="020B0604020202020204" pitchFamily="34" charset="0"/>
              <a:cs typeface="Arial" panose="020B0604020202020204" pitchFamily="34" charset="0"/>
            </a:endParaRPr>
          </a:p>
        </p:txBody>
      </p:sp>
      <p:sp>
        <p:nvSpPr>
          <p:cNvPr id="3" name="TextBox 2"/>
          <p:cNvSpPr txBox="1"/>
          <p:nvPr/>
        </p:nvSpPr>
        <p:spPr>
          <a:xfrm>
            <a:off x="-306202" y="587471"/>
            <a:ext cx="5123542" cy="2246769"/>
          </a:xfrm>
          <a:prstGeom prst="rect">
            <a:avLst/>
          </a:prstGeom>
          <a:noFill/>
        </p:spPr>
        <p:txBody>
          <a:bodyPr wrap="square" rtlCol="0">
            <a:spAutoFit/>
          </a:bodyPr>
          <a:lstStyle/>
          <a:p>
            <a:pPr algn="ctr"/>
            <a:r>
              <a:rPr lang="en-US" sz="7000" b="1" dirty="0" smtClean="0">
                <a:solidFill>
                  <a:srgbClr val="D60005"/>
                </a:solidFill>
                <a:latin typeface="Arial" panose="020B0604020202020204" pitchFamily="34" charset="0"/>
                <a:cs typeface="Arial" panose="020B0604020202020204" pitchFamily="34" charset="0"/>
              </a:rPr>
              <a:t>Journal</a:t>
            </a:r>
          </a:p>
          <a:p>
            <a:pPr algn="ctr"/>
            <a:r>
              <a:rPr lang="en-US" sz="7000" b="1" dirty="0" smtClean="0">
                <a:solidFill>
                  <a:srgbClr val="D60005"/>
                </a:solidFill>
                <a:latin typeface="Arial" panose="020B0604020202020204" pitchFamily="34" charset="0"/>
                <a:cs typeface="Arial" panose="020B0604020202020204" pitchFamily="34" charset="0"/>
              </a:rPr>
              <a:t>It!</a:t>
            </a:r>
            <a:endParaRPr lang="en-US" sz="7000" b="1" dirty="0">
              <a:solidFill>
                <a:srgbClr val="D60005"/>
              </a:solidFill>
              <a:latin typeface="Arial" panose="020B0604020202020204" pitchFamily="34" charset="0"/>
              <a:cs typeface="Arial" panose="020B0604020202020204" pitchFamily="34" charset="0"/>
            </a:endParaRPr>
          </a:p>
        </p:txBody>
      </p:sp>
      <p:sp>
        <p:nvSpPr>
          <p:cNvPr id="5" name="Rectangle 4"/>
          <p:cNvSpPr/>
          <p:nvPr/>
        </p:nvSpPr>
        <p:spPr>
          <a:xfrm>
            <a:off x="4276053" y="3306223"/>
            <a:ext cx="1661063"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ThomasZsebok/Shutterstock.com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6" name="Picture 5" descr="S7-shutterstock_30701528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8480" y="289419"/>
            <a:ext cx="4551680" cy="3034453"/>
          </a:xfrm>
          <a:prstGeom prst="rect">
            <a:avLst/>
          </a:prstGeom>
        </p:spPr>
      </p:pic>
    </p:spTree>
    <p:extLst>
      <p:ext uri="{BB962C8B-B14F-4D97-AF65-F5344CB8AC3E}">
        <p14:creationId xmlns:p14="http://schemas.microsoft.com/office/powerpoint/2010/main" val="3767044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6743" y="389356"/>
            <a:ext cx="955765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200" b="1" dirty="0" smtClean="0">
                <a:solidFill>
                  <a:srgbClr val="0A5598"/>
                </a:solidFill>
                <a:latin typeface="Arial" panose="020B0604020202020204" pitchFamily="34" charset="0"/>
                <a:cs typeface="Arial" panose="020B0604020202020204" pitchFamily="34" charset="0"/>
              </a:rPr>
              <a:t>“Passover and the Temple”</a:t>
            </a:r>
          </a:p>
          <a:p>
            <a:pPr fontAlgn="auto">
              <a:spcAft>
                <a:spcPts val="0"/>
              </a:spcAft>
            </a:pPr>
            <a:r>
              <a:rPr lang="en-US" sz="1800" b="1" dirty="0">
                <a:solidFill>
                  <a:schemeClr val="bg1">
                    <a:lumMod val="50000"/>
                  </a:schemeClr>
                </a:solidFill>
                <a:latin typeface="Arial" panose="020B0604020202020204" pitchFamily="34" charset="0"/>
                <a:cs typeface="Arial" panose="020B0604020202020204" pitchFamily="34" charset="0"/>
              </a:rPr>
              <a:t>(Handbook, pages </a:t>
            </a:r>
            <a:r>
              <a:rPr lang="en-US" sz="1800" b="1" dirty="0" smtClean="0">
                <a:solidFill>
                  <a:schemeClr val="bg1">
                    <a:lumMod val="50000"/>
                  </a:schemeClr>
                </a:solidFill>
                <a:latin typeface="Arial" panose="020B0604020202020204" pitchFamily="34" charset="0"/>
                <a:cs typeface="Arial" panose="020B0604020202020204" pitchFamily="34" charset="0"/>
              </a:rPr>
              <a:t>280</a:t>
            </a:r>
            <a:r>
              <a:rPr lang="en-US" sz="1800" b="1" dirty="0">
                <a:solidFill>
                  <a:schemeClr val="bg1">
                    <a:lumMod val="50000"/>
                  </a:schemeClr>
                </a:solidFill>
              </a:rPr>
              <a:t>–</a:t>
            </a:r>
            <a:r>
              <a:rPr lang="en-US" sz="1800" b="1" dirty="0" smtClean="0">
                <a:solidFill>
                  <a:schemeClr val="bg1">
                    <a:lumMod val="50000"/>
                  </a:schemeClr>
                </a:solidFill>
                <a:latin typeface="Arial" panose="020B0604020202020204" pitchFamily="34" charset="0"/>
                <a:cs typeface="Arial" panose="020B0604020202020204" pitchFamily="34" charset="0"/>
              </a:rPr>
              <a:t>283</a:t>
            </a:r>
            <a:r>
              <a:rPr lang="en-US" sz="1800" b="1" dirty="0">
                <a:solidFill>
                  <a:schemeClr val="bg1">
                    <a:lumMod val="50000"/>
                  </a:schemeClr>
                </a:solidFill>
                <a:latin typeface="Arial" panose="020B0604020202020204" pitchFamily="34" charset="0"/>
                <a:cs typeface="Arial" panose="020B0604020202020204" pitchFamily="34" charset="0"/>
              </a:rPr>
              <a:t>)</a:t>
            </a:r>
          </a:p>
          <a:p>
            <a:pPr fontAlgn="auto">
              <a:spcAft>
                <a:spcPts val="0"/>
              </a:spcAft>
            </a:pPr>
            <a:endParaRPr lang="en-US" sz="4200" b="1" dirty="0">
              <a:solidFill>
                <a:srgbClr val="0A5598"/>
              </a:solidFill>
              <a:latin typeface="Arial" panose="020B0604020202020204" pitchFamily="34" charset="0"/>
              <a:cs typeface="Arial" panose="020B0604020202020204" pitchFamily="34" charset="0"/>
            </a:endParaRPr>
          </a:p>
        </p:txBody>
      </p:sp>
      <p:sp>
        <p:nvSpPr>
          <p:cNvPr id="4" name="TextBox 3"/>
          <p:cNvSpPr txBox="1"/>
          <p:nvPr/>
        </p:nvSpPr>
        <p:spPr>
          <a:xfrm>
            <a:off x="5090160" y="2930762"/>
            <a:ext cx="3876038" cy="1446550"/>
          </a:xfrm>
          <a:prstGeom prst="rect">
            <a:avLst/>
          </a:prstGeom>
          <a:noFill/>
        </p:spPr>
        <p:txBody>
          <a:bodyPr wrap="square" rtlCol="0">
            <a:spAutoFit/>
          </a:bodyPr>
          <a:lstStyle/>
          <a:p>
            <a:r>
              <a:rPr lang="en-US" sz="2200" dirty="0" smtClean="0">
                <a:latin typeface="Arial" panose="020B0604020202020204" pitchFamily="34" charset="0"/>
                <a:cs typeface="Arial" panose="020B0604020202020204" pitchFamily="34" charset="0"/>
              </a:rPr>
              <a:t>The Mass has deep roots in the Feast of Passover, which recalls the event that freed the Israelites from slavery.</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68219" y="5122673"/>
            <a:ext cx="1366686" cy="200055"/>
          </a:xfrm>
          <a:prstGeom prst="rect">
            <a:avLst/>
          </a:prstGeom>
        </p:spPr>
        <p:txBody>
          <a:bodyPr wrap="none">
            <a:spAutoFit/>
          </a:bodyPr>
          <a:lstStyle/>
          <a:p>
            <a:r>
              <a:rPr lang="en-US" sz="700" dirty="0">
                <a:solidFill>
                  <a:schemeClr val="bg1">
                    <a:lumMod val="65000"/>
                  </a:schemeClr>
                </a:solidFill>
                <a:latin typeface="Arial"/>
                <a:ea typeface="Calibri"/>
                <a:cs typeface="Arial"/>
              </a:rPr>
              <a:t>© </a:t>
            </a:r>
            <a:r>
              <a:rPr lang="en-US" sz="700" dirty="0" smtClean="0">
                <a:solidFill>
                  <a:schemeClr val="bg1">
                    <a:lumMod val="65000"/>
                  </a:schemeClr>
                </a:solidFill>
                <a:latin typeface="Arial"/>
                <a:ea typeface="Calibri"/>
                <a:cs typeface="Arial"/>
              </a:rPr>
              <a:t>Tomertu/Shutterstock.com</a:t>
            </a:r>
            <a:endParaRPr lang="en-US" sz="700" dirty="0">
              <a:solidFill>
                <a:schemeClr val="bg1">
                  <a:lumMod val="65000"/>
                </a:schemeClr>
              </a:solidFill>
              <a:latin typeface="Arial"/>
              <a:cs typeface="Arial"/>
            </a:endParaRPr>
          </a:p>
        </p:txBody>
      </p:sp>
      <p:pic>
        <p:nvPicPr>
          <p:cNvPr id="7" name="Picture 6" descr="S8-shutterstock_25230247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7" y="1879744"/>
            <a:ext cx="4877802" cy="3241213"/>
          </a:xfrm>
          <a:prstGeom prst="rect">
            <a:avLst/>
          </a:prstGeom>
        </p:spPr>
      </p:pic>
    </p:spTree>
    <p:extLst>
      <p:ext uri="{BB962C8B-B14F-4D97-AF65-F5344CB8AC3E}">
        <p14:creationId xmlns:p14="http://schemas.microsoft.com/office/powerpoint/2010/main" val="34508449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70000"/>
            <a:ext cx="9144000" cy="1015663"/>
          </a:xfrm>
          <a:prstGeom prst="rect">
            <a:avLst/>
          </a:prstGeom>
          <a:noFill/>
        </p:spPr>
        <p:txBody>
          <a:bodyPr wrap="square" rtlCol="0">
            <a:spAutoFit/>
          </a:bodyPr>
          <a:lstStyle/>
          <a:p>
            <a:pPr algn="ctr"/>
            <a:r>
              <a:rPr lang="en-US" sz="6000" b="1" dirty="0" smtClean="0">
                <a:solidFill>
                  <a:srgbClr val="008000"/>
                </a:solidFill>
                <a:latin typeface="Arial" panose="020B0604020202020204" pitchFamily="34" charset="0"/>
                <a:cs typeface="Arial" panose="020B0604020202020204" pitchFamily="34" charset="0"/>
              </a:rPr>
              <a:t>Search It!</a:t>
            </a:r>
            <a:endParaRPr lang="en-US" sz="6000" b="1" dirty="0">
              <a:solidFill>
                <a:srgbClr val="008000"/>
              </a:solidFill>
              <a:latin typeface="Arial" panose="020B0604020202020204" pitchFamily="34" charset="0"/>
              <a:cs typeface="Arial" panose="020B0604020202020204" pitchFamily="34" charset="0"/>
            </a:endParaRPr>
          </a:p>
        </p:txBody>
      </p:sp>
      <p:sp>
        <p:nvSpPr>
          <p:cNvPr id="4" name="TextBox 3"/>
          <p:cNvSpPr txBox="1"/>
          <p:nvPr/>
        </p:nvSpPr>
        <p:spPr>
          <a:xfrm>
            <a:off x="304800" y="1700748"/>
            <a:ext cx="3992880" cy="3816429"/>
          </a:xfrm>
          <a:prstGeom prst="rect">
            <a:avLst/>
          </a:prstGeom>
          <a:noFill/>
        </p:spPr>
        <p:txBody>
          <a:bodyPr wrap="square" rtlCol="0">
            <a:spAutoFit/>
          </a:bodyPr>
          <a:lstStyle/>
          <a:p>
            <a:pPr marL="457200" indent="-457200">
              <a:buFont typeface="+mj-lt"/>
              <a:buAutoNum type="arabicPeriod"/>
            </a:pPr>
            <a:r>
              <a:rPr lang="en-US" sz="2200" dirty="0" smtClean="0">
                <a:latin typeface="Arial" panose="020B0604020202020204" pitchFamily="34" charset="0"/>
                <a:cs typeface="Arial" panose="020B0604020202020204" pitchFamily="34" charset="0"/>
              </a:rPr>
              <a:t>Find a partner.</a:t>
            </a:r>
          </a:p>
          <a:p>
            <a:pPr marL="457200" indent="-457200">
              <a:buFont typeface="+mj-lt"/>
              <a:buAutoNum type="arabicPeriod"/>
            </a:pPr>
            <a:r>
              <a:rPr lang="en-US" sz="2200" dirty="0" smtClean="0">
                <a:latin typeface="Arial" panose="020B0604020202020204" pitchFamily="34" charset="0"/>
                <a:cs typeface="Arial" panose="020B0604020202020204" pitchFamily="34" charset="0"/>
              </a:rPr>
              <a:t>Together with your partner, look up the word </a:t>
            </a:r>
            <a:r>
              <a:rPr lang="en-US" sz="2200" i="1" dirty="0" smtClean="0">
                <a:latin typeface="Arial" panose="020B0604020202020204" pitchFamily="34" charset="0"/>
                <a:cs typeface="Arial" panose="020B0604020202020204" pitchFamily="34" charset="0"/>
              </a:rPr>
              <a:t>plague</a:t>
            </a:r>
            <a:r>
              <a:rPr lang="en-US" sz="2200" dirty="0" smtClean="0">
                <a:latin typeface="Arial" panose="020B0604020202020204" pitchFamily="34" charset="0"/>
                <a:cs typeface="Arial" panose="020B0604020202020204" pitchFamily="34" charset="0"/>
              </a:rPr>
              <a:t> in the dictionary.</a:t>
            </a:r>
          </a:p>
          <a:p>
            <a:pPr marL="457200" indent="-457200">
              <a:buFont typeface="+mj-lt"/>
              <a:buAutoNum type="arabicPeriod"/>
            </a:pPr>
            <a:r>
              <a:rPr lang="en-US" sz="2200" dirty="0" smtClean="0">
                <a:latin typeface="Arial" panose="020B0604020202020204" pitchFamily="34" charset="0"/>
                <a:cs typeface="Arial" panose="020B0604020202020204" pitchFamily="34" charset="0"/>
              </a:rPr>
              <a:t>Copy the definition into your notebook.</a:t>
            </a:r>
          </a:p>
          <a:p>
            <a:pPr marL="457200" indent="-457200">
              <a:buFont typeface="+mj-lt"/>
              <a:buAutoNum type="arabicPeriod"/>
            </a:pPr>
            <a:r>
              <a:rPr lang="en-US" sz="2200" dirty="0" smtClean="0">
                <a:latin typeface="Arial" panose="020B0604020202020204" pitchFamily="34" charset="0"/>
                <a:cs typeface="Arial" panose="020B0604020202020204" pitchFamily="34" charset="0"/>
              </a:rPr>
              <a:t>Rewrite the definition in your own words.</a:t>
            </a:r>
          </a:p>
          <a:p>
            <a:pPr marL="457200" indent="-457200">
              <a:buFont typeface="+mj-lt"/>
              <a:buAutoNum type="arabicPeriod"/>
            </a:pPr>
            <a:r>
              <a:rPr lang="en-US" sz="2200" dirty="0" smtClean="0">
                <a:latin typeface="Arial" panose="020B0604020202020204" pitchFamily="34" charset="0"/>
                <a:cs typeface="Arial" panose="020B0604020202020204" pitchFamily="34" charset="0"/>
              </a:rPr>
              <a:t>Share you new definition with another pair of students.</a:t>
            </a:r>
            <a:endParaRPr lang="en-US" sz="2200" dirty="0">
              <a:latin typeface="Arial" panose="020B0604020202020204" pitchFamily="34" charset="0"/>
              <a:cs typeface="Arial" panose="020B0604020202020204" pitchFamily="34" charset="0"/>
            </a:endParaRPr>
          </a:p>
        </p:txBody>
      </p:sp>
      <p:sp>
        <p:nvSpPr>
          <p:cNvPr id="6" name="Rectangle 5"/>
          <p:cNvSpPr/>
          <p:nvPr/>
        </p:nvSpPr>
        <p:spPr>
          <a:xfrm>
            <a:off x="4408591" y="4941704"/>
            <a:ext cx="1311578" cy="200055"/>
          </a:xfrm>
          <a:prstGeom prst="rect">
            <a:avLst/>
          </a:prstGeom>
        </p:spPr>
        <p:txBody>
          <a:bodyPr wrap="none">
            <a:spAutoFit/>
          </a:bodyPr>
          <a:lstStyle/>
          <a:p>
            <a:r>
              <a:rPr lang="en-US" sz="700" dirty="0">
                <a:solidFill>
                  <a:srgbClr val="969696"/>
                </a:solidFill>
                <a:latin typeface="Arial"/>
                <a:ea typeface="Arial"/>
                <a:cs typeface="Arial"/>
              </a:rPr>
              <a:t>© </a:t>
            </a:r>
            <a:r>
              <a:rPr lang="en-US" sz="700" dirty="0" smtClean="0">
                <a:solidFill>
                  <a:srgbClr val="969696"/>
                </a:solidFill>
                <a:latin typeface="Arial"/>
                <a:ea typeface="Arial"/>
                <a:cs typeface="Arial"/>
              </a:rPr>
              <a:t>Masson/Shutterstock.com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2" name="Picture 1" descr="S9-shutterstock_745934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1019" y="1832828"/>
            <a:ext cx="4415131" cy="3115092"/>
          </a:xfrm>
          <a:prstGeom prst="rect">
            <a:avLst/>
          </a:prstGeom>
        </p:spPr>
      </p:pic>
    </p:spTree>
    <p:extLst>
      <p:ext uri="{BB962C8B-B14F-4D97-AF65-F5344CB8AC3E}">
        <p14:creationId xmlns:p14="http://schemas.microsoft.com/office/powerpoint/2010/main" val="391567493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2943</TotalTime>
  <Words>346</Words>
  <Application>Microsoft Macintosh PowerPoint</Application>
  <PresentationFormat>On-screen Show (4:3)</PresentationFormat>
  <Paragraphs>65</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CorpPowerpoint</vt:lpstr>
      <vt:lpstr>PowerPoint Presentation</vt:lpstr>
      <vt:lpstr>PowerPoint Presentation</vt:lpstr>
      <vt:lpstr>PowerPoint Presentation</vt:lpstr>
      <vt:lpstr>Introduction (Handbook, pages 276–277)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sysadmin</cp:lastModifiedBy>
  <cp:revision>174</cp:revision>
  <dcterms:created xsi:type="dcterms:W3CDTF">2012-11-07T17:11:11Z</dcterms:created>
  <dcterms:modified xsi:type="dcterms:W3CDTF">2016-05-16T15:29:02Z</dcterms:modified>
</cp:coreProperties>
</file>