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82" autoAdjust="0"/>
    <p:restoredTop sz="76071" autoAdjust="0"/>
  </p:normalViewPr>
  <p:slideViewPr>
    <p:cSldViewPr>
      <p:cViewPr>
        <p:scale>
          <a:sx n="120" d="100"/>
          <a:sy n="120" d="100"/>
        </p:scale>
        <p:origin x="-1374" y="3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558396-7F3C-418A-A7F3-9E8EE033637A}" type="datetimeFigureOut">
              <a:rPr lang="en-US" smtClean="0"/>
              <a:pPr/>
              <a:t>2/15/2012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FD797C-81A0-4169-8DE1-DF1E0532C5DA}" type="slidenum">
              <a:rPr lang="en-US" smtClean="0"/>
              <a:pPr/>
              <a:t>‹#›</a:t>
            </a:fld>
            <a:endParaRPr lang="en-US"/>
          </a:p>
        </p:txBody>
      </p:sp>
    </p:spTree>
    <p:extLst>
      <p:ext uri="{BB962C8B-B14F-4D97-AF65-F5344CB8AC3E}">
        <p14:creationId xmlns:p14="http://schemas.microsoft.com/office/powerpoint/2010/main" val="2101528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vatican.va/holy_father/john_paul_ii/encyclicals/documents/hf_jp-ii_enc_25031995_evangelium-vitae_en.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quotations in the presentation are from </a:t>
            </a:r>
            <a:r>
              <a:rPr lang="en-US" sz="1200" i="1" kern="1200" dirty="0" smtClean="0">
                <a:solidFill>
                  <a:schemeClr val="tx1"/>
                </a:solidFill>
                <a:latin typeface="+mn-lt"/>
                <a:ea typeface="+mn-ea"/>
                <a:cs typeface="+mn-cs"/>
              </a:rPr>
              <a:t>The Gospel of Life</a:t>
            </a:r>
            <a:r>
              <a:rPr lang="en-US" sz="1200"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Evangelium</a:t>
            </a:r>
            <a:r>
              <a:rPr lang="en-US" sz="1200" i="1" kern="1200" dirty="0" smtClean="0">
                <a:solidFill>
                  <a:schemeClr val="tx1"/>
                </a:solidFill>
                <a:latin typeface="+mn-lt"/>
                <a:ea typeface="+mn-ea"/>
                <a:cs typeface="+mn-cs"/>
              </a:rPr>
              <a:t> Vitae</a:t>
            </a:r>
            <a:r>
              <a:rPr lang="en-US" sz="1200" kern="1200" dirty="0" smtClean="0">
                <a:solidFill>
                  <a:schemeClr val="tx1"/>
                </a:solidFill>
                <a:latin typeface="+mn-lt"/>
                <a:ea typeface="+mn-ea"/>
                <a:cs typeface="+mn-cs"/>
              </a:rPr>
              <a:t>), numbers 1 and 25, at </a:t>
            </a:r>
            <a:r>
              <a:rPr lang="en-US" sz="1200" i="1" u="sng" kern="1200" dirty="0" smtClean="0">
                <a:solidFill>
                  <a:schemeClr val="tx1"/>
                </a:solidFill>
                <a:latin typeface="+mn-lt"/>
                <a:ea typeface="+mn-ea"/>
                <a:cs typeface="+mn-cs"/>
                <a:hlinkClick r:id="rId3"/>
              </a:rPr>
              <a:t>www.vatican.va/holy_father/john_paul_ii/encyclicals/documents/hf_jp-ii_enc_25031995_evangelium-vitae_en.html</a:t>
            </a:r>
            <a:r>
              <a:rPr lang="en-US" sz="1200" kern="1200" dirty="0" smtClean="0">
                <a:solidFill>
                  <a:schemeClr val="tx1"/>
                </a:solidFill>
                <a:latin typeface="+mn-lt"/>
                <a:ea typeface="+mn-ea"/>
                <a:cs typeface="+mn-cs"/>
              </a:rPr>
              <a:t>. Copyright © </a:t>
            </a:r>
            <a:r>
              <a:rPr lang="en-US" sz="1200" kern="1200" dirty="0" err="1" smtClean="0">
                <a:solidFill>
                  <a:schemeClr val="tx1"/>
                </a:solidFill>
                <a:latin typeface="+mn-lt"/>
                <a:ea typeface="+mn-ea"/>
                <a:cs typeface="+mn-cs"/>
              </a:rPr>
              <a:t>Libreria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Editrice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Vaticana</a:t>
            </a:r>
            <a:r>
              <a:rPr lang="en-US" sz="1200" kern="1200" dirty="0" smtClean="0">
                <a:solidFill>
                  <a:schemeClr val="tx1"/>
                </a:solidFill>
                <a:latin typeface="+mn-lt"/>
                <a:ea typeface="+mn-ea"/>
                <a:cs typeface="+mn-cs"/>
              </a:rPr>
              <a:t> (LEV). Used with permission of LEV. </a:t>
            </a:r>
            <a:r>
              <a:rPr lang="en-US" sz="1200" b="1" kern="1200" dirty="0" smtClean="0">
                <a:solidFill>
                  <a:schemeClr val="tx1"/>
                </a:solidFill>
                <a:latin typeface="+mn-lt"/>
                <a:ea typeface="+mn-ea"/>
                <a:cs typeface="+mn-cs"/>
              </a:rPr>
              <a:t>[permission applied for]</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latin typeface="+mn-lt"/>
                <a:ea typeface="+mn-ea"/>
                <a:cs typeface="+mn-cs"/>
              </a:rPr>
              <a:t>[Note: Pause to allow the students time to reflect on this question.]</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latin typeface="+mn-lt"/>
                <a:ea typeface="+mn-ea"/>
                <a:cs typeface="+mn-cs"/>
              </a:rPr>
              <a:t>[Note: Pause to allow the students time to reflect on this question.]</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latin typeface="+mn-lt"/>
                <a:ea typeface="+mn-ea"/>
                <a:cs typeface="+mn-cs"/>
              </a:rPr>
              <a:t>[Note: Pause to allow the students time to reflect on this question.]</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latin typeface="+mn-lt"/>
                <a:ea typeface="+mn-ea"/>
                <a:cs typeface="+mn-cs"/>
              </a:rPr>
              <a:t>[Note: Pause to allow the students time to reflect on this question.]</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latin typeface="+mn-lt"/>
                <a:ea typeface="+mn-ea"/>
                <a:cs typeface="+mn-cs"/>
              </a:rPr>
              <a:t>[Note: Pause to allow the students time to reflect on this question.]</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OpeningSlide_2810.jpg                                          00000032DISK_IMG                       8EF45680:"/>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2" name="Title 1"/>
          <p:cNvSpPr>
            <a:spLocks noGrp="1"/>
          </p:cNvSpPr>
          <p:nvPr>
            <p:ph type="ctrTitle"/>
          </p:nvPr>
        </p:nvSpPr>
        <p:spPr>
          <a:xfrm>
            <a:off x="685800" y="1981200"/>
            <a:ext cx="7772400" cy="1470025"/>
          </a:xfrm>
        </p:spPr>
        <p:txBody>
          <a:bodyPr>
            <a:normAutofit/>
          </a:bodyPr>
          <a:lstStyle>
            <a:lvl1pPr algn="ctr">
              <a:defRPr sz="44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962400"/>
            <a:ext cx="6400800" cy="990600"/>
          </a:xfrm>
        </p:spPr>
        <p:txBody>
          <a:bodyPr>
            <a:normAutofit/>
          </a:bodyPr>
          <a:lstStyle>
            <a:lvl1pPr marL="0" indent="0" algn="ctr">
              <a:buNone/>
              <a:defRPr sz="2500" b="1">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hasCustomPrompt="1"/>
          </p:nvPr>
        </p:nvSpPr>
        <p:spPr>
          <a:xfrm>
            <a:off x="7620000" y="6019800"/>
            <a:ext cx="1295400" cy="152400"/>
          </a:xfrm>
        </p:spPr>
        <p:txBody>
          <a:bodyPr>
            <a:normAutofit/>
          </a:bodyPr>
          <a:lstStyle>
            <a:lvl1pPr>
              <a:buNone/>
              <a:defRPr sz="800">
                <a:solidFill>
                  <a:schemeClr val="bg1">
                    <a:lumMod val="50000"/>
                  </a:schemeClr>
                </a:solidFill>
              </a:defRPr>
            </a:lvl1pPr>
          </a:lstStyle>
          <a:p>
            <a:pPr lvl="0"/>
            <a:r>
              <a:rPr lang="en-US" dirty="0" smtClean="0"/>
              <a:t>Document # TX00</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pic>
        <p:nvPicPr>
          <p:cNvPr id="7" name="Picture 11" descr="BodySlide_2810.jpg                                             00000032DISK_IMG                       8EF45680:"/>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Text">
    <p:spTree>
      <p:nvGrpSpPr>
        <p:cNvPr id="1" name=""/>
        <p:cNvGrpSpPr/>
        <p:nvPr/>
      </p:nvGrpSpPr>
      <p:grpSpPr>
        <a:xfrm>
          <a:off x="0" y="0"/>
          <a:ext cx="0" cy="0"/>
          <a:chOff x="0" y="0"/>
          <a:chExt cx="0" cy="0"/>
        </a:xfrm>
      </p:grpSpPr>
      <p:pic>
        <p:nvPicPr>
          <p:cNvPr id="7" name="Picture 11" descr="BodySlide_2810.jpg                                             00000032DISK_IMG                       8EF45680:"/>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buNone/>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Bullets-2line">
    <p:spTree>
      <p:nvGrpSpPr>
        <p:cNvPr id="1" name=""/>
        <p:cNvGrpSpPr/>
        <p:nvPr/>
      </p:nvGrpSpPr>
      <p:grpSpPr>
        <a:xfrm>
          <a:off x="0" y="0"/>
          <a:ext cx="0" cy="0"/>
          <a:chOff x="0" y="0"/>
          <a:chExt cx="0" cy="0"/>
        </a:xfrm>
      </p:grpSpPr>
      <p:pic>
        <p:nvPicPr>
          <p:cNvPr id="7" name="Picture 11" descr="BodySlide_2810.jpg                                             00000032DISK_IMG                       8EF45680:"/>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2 lines and content">
    <p:spTree>
      <p:nvGrpSpPr>
        <p:cNvPr id="1" name=""/>
        <p:cNvGrpSpPr/>
        <p:nvPr/>
      </p:nvGrpSpPr>
      <p:grpSpPr>
        <a:xfrm>
          <a:off x="0" y="0"/>
          <a:ext cx="0" cy="0"/>
          <a:chOff x="0" y="0"/>
          <a:chExt cx="0" cy="0"/>
        </a:xfrm>
      </p:grpSpPr>
      <p:pic>
        <p:nvPicPr>
          <p:cNvPr id="7" name="Picture 11" descr="BodySlide_2810.jpg                                             00000032DISK_IMG                       8EF45680:"/>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no body text">
    <p:spTree>
      <p:nvGrpSpPr>
        <p:cNvPr id="1" name=""/>
        <p:cNvGrpSpPr/>
        <p:nvPr/>
      </p:nvGrpSpPr>
      <p:grpSpPr>
        <a:xfrm>
          <a:off x="0" y="0"/>
          <a:ext cx="0" cy="0"/>
          <a:chOff x="0" y="0"/>
          <a:chExt cx="0" cy="0"/>
        </a:xfrm>
      </p:grpSpPr>
      <p:pic>
        <p:nvPicPr>
          <p:cNvPr id="7" name="Picture 11" descr="BodySlide_2810.jpg                                             00000032DISK_IMG                       8EF45680:"/>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7" name="Picture 11" descr="BodySlide_2810.jpg                                             00000032DISK_IMG                       8EF45680:"/>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narrow column">
    <p:spTree>
      <p:nvGrpSpPr>
        <p:cNvPr id="1" name=""/>
        <p:cNvGrpSpPr/>
        <p:nvPr/>
      </p:nvGrpSpPr>
      <p:grpSpPr>
        <a:xfrm>
          <a:off x="0" y="0"/>
          <a:ext cx="0" cy="0"/>
          <a:chOff x="0" y="0"/>
          <a:chExt cx="0" cy="0"/>
        </a:xfrm>
      </p:grpSpPr>
      <p:pic>
        <p:nvPicPr>
          <p:cNvPr id="8" name="Picture 11" descr="BodySlide_2810.jpg                                             00000032DISK_IMG                       8EF45680:"/>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3" name="Content Placeholder 2"/>
          <p:cNvSpPr>
            <a:spLocks noGrp="1"/>
          </p:cNvSpPr>
          <p:nvPr>
            <p:ph sz="half" idx="1"/>
          </p:nvPr>
        </p:nvSpPr>
        <p:spPr>
          <a:xfrm>
            <a:off x="457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5" name="Picture 11" descr="BodySlide_2810.jpg                                             00000032DISK_IMG                       8EF45680:"/>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400">
                <a:solidFill>
                  <a:schemeClr val="accent5">
                    <a:lumMod val="75000"/>
                  </a:schemeClr>
                </a:solidFill>
              </a:defRPr>
            </a:lvl1pPr>
            <a:lvl2pPr algn="ctr">
              <a:defRPr sz="1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lstStyle>
            <a:lvl1pPr marL="457200" indent="-457200">
              <a:buAutoNum type="arabicPeriod"/>
              <a:defRPr/>
            </a:lvl1pPr>
          </a:lstStyle>
          <a:p>
            <a:pPr lvl="0"/>
            <a:r>
              <a:rPr lang="en-US" smtClean="0"/>
              <a:t>Click to edit Master text styles</a:t>
            </a:r>
          </a:p>
          <a:p>
            <a:pPr lvl="1"/>
            <a:r>
              <a:rPr lang="en-US" smtClean="0"/>
              <a:t>Second level</a:t>
            </a:r>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2/15/2012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5" r:id="rId3"/>
    <p:sldLayoutId id="2147483673" r:id="rId4"/>
    <p:sldLayoutId id="2147483672" r:id="rId5"/>
    <p:sldLayoutId id="2147483651" r:id="rId6"/>
    <p:sldLayoutId id="2147483674" r:id="rId7"/>
    <p:sldLayoutId id="2147483652" r:id="rId8"/>
    <p:sldLayoutId id="2147483655" r:id="rId9"/>
  </p:sldLayoutIdLst>
  <p:transition>
    <p:fade/>
  </p:transition>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Life, a Precious Gift</a:t>
            </a:r>
            <a:endParaRPr lang="en-US" dirty="0"/>
          </a:p>
        </p:txBody>
      </p:sp>
      <p:sp>
        <p:nvSpPr>
          <p:cNvPr id="3" name="Subtitle 2"/>
          <p:cNvSpPr>
            <a:spLocks noGrp="1"/>
          </p:cNvSpPr>
          <p:nvPr>
            <p:ph type="subTitle" idx="1"/>
          </p:nvPr>
        </p:nvSpPr>
        <p:spPr/>
        <p:txBody>
          <a:bodyPr/>
          <a:lstStyle/>
          <a:p>
            <a:r>
              <a:rPr lang="en-US" i="1" smtClean="0"/>
              <a:t>Christian </a:t>
            </a:r>
            <a:r>
              <a:rPr lang="en-US" i="1" smtClean="0"/>
              <a:t>Morality</a:t>
            </a:r>
            <a:endParaRPr lang="en-US" dirty="0"/>
          </a:p>
        </p:txBody>
      </p:sp>
      <p:sp>
        <p:nvSpPr>
          <p:cNvPr id="4" name="Text Placeholder 8"/>
          <p:cNvSpPr>
            <a:spLocks noGrp="1"/>
          </p:cNvSpPr>
          <p:nvPr>
            <p:ph type="body" sz="quarter" idx="10"/>
          </p:nvPr>
        </p:nvSpPr>
        <p:spPr>
          <a:xfrm>
            <a:off x="7620000" y="6019800"/>
            <a:ext cx="1295400" cy="152400"/>
          </a:xfrm>
        </p:spPr>
        <p:txBody>
          <a:bodyPr>
            <a:normAutofit fontScale="62500" lnSpcReduction="20000"/>
          </a:bodyPr>
          <a:lstStyle>
            <a:lvl1pPr>
              <a:buNone/>
              <a:defRPr sz="800">
                <a:solidFill>
                  <a:schemeClr val="bg1">
                    <a:lumMod val="50000"/>
                  </a:schemeClr>
                </a:solidFill>
              </a:defRPr>
            </a:lvl1pPr>
          </a:lstStyle>
          <a:p>
            <a:pPr lvl="0"/>
            <a:r>
              <a:rPr lang="en-US" dirty="0" smtClean="0"/>
              <a:t>Document # TX001881</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1752600"/>
            <a:ext cx="3352800" cy="4724400"/>
          </a:xfrm>
        </p:spPr>
        <p:txBody>
          <a:bodyPr>
            <a:normAutofit/>
          </a:bodyPr>
          <a:lstStyle/>
          <a:p>
            <a:pPr marL="0" indent="0"/>
            <a:r>
              <a:rPr lang="en-US" dirty="0" smtClean="0"/>
              <a:t>“How precious must man be in the eyes of the Creator, if he ‘gained so great a Redeemer’ and if God ‘gave his only Son’ in order that man ‘should not perish but have eternal life’ (John 3:16)” (John Paul II, </a:t>
            </a:r>
            <a:r>
              <a:rPr lang="en-US" i="1" dirty="0" smtClean="0"/>
              <a:t>The Gospel of Life</a:t>
            </a:r>
            <a:r>
              <a:rPr lang="en-US" dirty="0" smtClean="0"/>
              <a:t>, 25)</a:t>
            </a:r>
            <a:endParaRPr lang="en-US" dirty="0"/>
          </a:p>
        </p:txBody>
      </p:sp>
      <p:pic>
        <p:nvPicPr>
          <p:cNvPr id="4" name="Picture 3" descr="10-An_Allegory_of_Man-wikimedia.jpg"/>
          <p:cNvPicPr>
            <a:picLocks noChangeAspect="1"/>
          </p:cNvPicPr>
          <p:nvPr/>
        </p:nvPicPr>
        <p:blipFill>
          <a:blip r:embed="rId3" cstate="print"/>
          <a:stretch>
            <a:fillRect/>
          </a:stretch>
        </p:blipFill>
        <p:spPr>
          <a:xfrm>
            <a:off x="4876800" y="1066800"/>
            <a:ext cx="3743325" cy="4876800"/>
          </a:xfrm>
          <a:prstGeom prst="rect">
            <a:avLst/>
          </a:prstGeom>
          <a:ln>
            <a:noFill/>
          </a:ln>
          <a:effectLst>
            <a:outerShdw blurRad="190500" algn="tl" rotWithShape="0">
              <a:srgbClr val="000000">
                <a:alpha val="70000"/>
              </a:srgbClr>
            </a:outerShdw>
          </a:effectLst>
        </p:spPr>
      </p:pic>
      <p:sp>
        <p:nvSpPr>
          <p:cNvPr id="5" name="TextBox 4"/>
          <p:cNvSpPr txBox="1">
            <a:spLocks noChangeArrowheads="1"/>
          </p:cNvSpPr>
          <p:nvPr/>
        </p:nvSpPr>
        <p:spPr bwMode="auto">
          <a:xfrm>
            <a:off x="4876800" y="5926723"/>
            <a:ext cx="1600200" cy="169277"/>
          </a:xfrm>
          <a:prstGeom prst="rect">
            <a:avLst/>
          </a:prstGeom>
          <a:noFill/>
          <a:ln w="9525">
            <a:noFill/>
            <a:miter lim="800000"/>
            <a:headEnd/>
            <a:tailEnd/>
          </a:ln>
        </p:spPr>
        <p:txBody>
          <a:bodyPr wrap="square">
            <a:spAutoFit/>
          </a:bodyPr>
          <a:lstStyle/>
          <a:p>
            <a:r>
              <a:rPr lang="en-US" sz="500" dirty="0" smtClean="0"/>
              <a:t>Image in public domain</a:t>
            </a:r>
            <a:endParaRPr lang="en-US" sz="5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for Written Reflection</a:t>
            </a:r>
            <a:endParaRPr lang="en-US" dirty="0"/>
          </a:p>
        </p:txBody>
      </p:sp>
      <p:sp>
        <p:nvSpPr>
          <p:cNvPr id="3" name="Content Placeholder 2"/>
          <p:cNvSpPr>
            <a:spLocks noGrp="1"/>
          </p:cNvSpPr>
          <p:nvPr>
            <p:ph idx="1"/>
          </p:nvPr>
        </p:nvSpPr>
        <p:spPr/>
        <p:txBody>
          <a:bodyPr/>
          <a:lstStyle/>
          <a:p>
            <a:r>
              <a:rPr lang="en-US" dirty="0" smtClean="0"/>
              <a:t>Describe an event in your life that has caused you to appreciate that life is a precious gift.</a:t>
            </a:r>
          </a:p>
          <a:p>
            <a:pPr marL="0" indent="0"/>
            <a:endParaRPr lang="en-US" dirty="0"/>
          </a:p>
        </p:txBody>
      </p:sp>
      <p:sp>
        <p:nvSpPr>
          <p:cNvPr id="4" name="TextBox 3"/>
          <p:cNvSpPr txBox="1"/>
          <p:nvPr/>
        </p:nvSpPr>
        <p:spPr bwMode="auto">
          <a:xfrm>
            <a:off x="914400" y="1981200"/>
            <a:ext cx="7010400" cy="5478423"/>
          </a:xfrm>
          <a:prstGeom prst="rect">
            <a:avLst/>
          </a:prstGeom>
          <a:noFill/>
          <a:ln w="9525">
            <a:noFill/>
            <a:miter lim="800000"/>
            <a:headEnd/>
            <a:tailEnd/>
          </a:ln>
        </p:spPr>
        <p:txBody>
          <a:bodyPr wrap="square" rtlCol="0">
            <a:spAutoFit/>
          </a:bodyPr>
          <a:lstStyle/>
          <a:p>
            <a:pPr algn="ctr"/>
            <a:r>
              <a:rPr lang="en-US" sz="35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Book Antiqua" pitchFamily="18" charset="0"/>
              </a:rPr>
              <a:t>?</a:t>
            </a:r>
            <a:endParaRPr lang="en-US" sz="35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Book Antiqua" pitchFamily="18" charset="0"/>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143000" y="1341437"/>
            <a:ext cx="3505200" cy="5287963"/>
          </a:xfrm>
        </p:spPr>
        <p:txBody>
          <a:bodyPr>
            <a:normAutofit/>
          </a:bodyPr>
          <a:lstStyle/>
          <a:p>
            <a:pPr marL="0" indent="0"/>
            <a:r>
              <a:rPr lang="en-US" dirty="0" smtClean="0"/>
              <a:t>“At the dawn of salvation, it is the Birth of a Child which is proclaimed as joyful news: ‘I bring you good news of a great joy which will come to all the people, for to you is born this day in the city of David, as Savior, who is Christ the Lord.’ (Luke 2:10–11)” (John Paul II, </a:t>
            </a:r>
            <a:r>
              <a:rPr lang="en-US" i="1" dirty="0" smtClean="0"/>
              <a:t>The Gospel of Life</a:t>
            </a:r>
            <a:r>
              <a:rPr lang="en-US" dirty="0" smtClean="0"/>
              <a:t>, 1).</a:t>
            </a:r>
          </a:p>
          <a:p>
            <a:endParaRPr lang="en-US" dirty="0"/>
          </a:p>
        </p:txBody>
      </p:sp>
      <p:pic>
        <p:nvPicPr>
          <p:cNvPr id="4" name="Picture 3" descr="2-Bosch_copyist_The_Birth_of_Christ_16th_century-wikimedia.jpg"/>
          <p:cNvPicPr>
            <a:picLocks noChangeAspect="1"/>
          </p:cNvPicPr>
          <p:nvPr/>
        </p:nvPicPr>
        <p:blipFill>
          <a:blip r:embed="rId3" cstate="print"/>
          <a:stretch>
            <a:fillRect/>
          </a:stretch>
        </p:blipFill>
        <p:spPr>
          <a:xfrm>
            <a:off x="4865097" y="1219200"/>
            <a:ext cx="3364503" cy="3657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a:spLocks noChangeArrowheads="1"/>
          </p:cNvSpPr>
          <p:nvPr/>
        </p:nvSpPr>
        <p:spPr bwMode="auto">
          <a:xfrm rot="16200000">
            <a:off x="7470648" y="3077661"/>
            <a:ext cx="1600200" cy="169277"/>
          </a:xfrm>
          <a:prstGeom prst="rect">
            <a:avLst/>
          </a:prstGeom>
          <a:noFill/>
          <a:ln w="9525">
            <a:noFill/>
            <a:miter lim="800000"/>
            <a:headEnd/>
            <a:tailEnd/>
          </a:ln>
        </p:spPr>
        <p:txBody>
          <a:bodyPr wrap="square">
            <a:spAutoFit/>
          </a:bodyPr>
          <a:lstStyle/>
          <a:p>
            <a:r>
              <a:rPr lang="en-US" sz="500" dirty="0" smtClean="0"/>
              <a:t>Image in public domain</a:t>
            </a:r>
            <a:endParaRPr lang="en-US" sz="5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066800" y="1341437"/>
            <a:ext cx="3505200" cy="5516563"/>
          </a:xfrm>
        </p:spPr>
        <p:txBody>
          <a:bodyPr>
            <a:normAutofit/>
          </a:bodyPr>
          <a:lstStyle/>
          <a:p>
            <a:pPr marL="0" indent="0"/>
            <a:r>
              <a:rPr lang="en-US" dirty="0" smtClean="0"/>
              <a:t>“The source of this ‘great joy’  .  .  .  also reveals the full meaning of every human birth and the joy which accompanies the Birth of the Messiah is thus seen to be the foundation and fulfillment of joy at every child born into the world” John Paul II, </a:t>
            </a:r>
            <a:r>
              <a:rPr lang="en-US" i="1" dirty="0" smtClean="0"/>
              <a:t>The Gospel of Life,</a:t>
            </a:r>
            <a:r>
              <a:rPr lang="en-US" dirty="0" smtClean="0"/>
              <a:t> 1).</a:t>
            </a:r>
            <a:endParaRPr lang="en-US" dirty="0"/>
          </a:p>
        </p:txBody>
      </p:sp>
      <p:pic>
        <p:nvPicPr>
          <p:cNvPr id="3" name="Picture 2" descr="2-Bosch_copyist_The_Birth_of_Christ_16th_century-wikimedia.jpg"/>
          <p:cNvPicPr>
            <a:picLocks noChangeAspect="1"/>
          </p:cNvPicPr>
          <p:nvPr/>
        </p:nvPicPr>
        <p:blipFill>
          <a:blip r:embed="rId3" cstate="print"/>
          <a:stretch>
            <a:fillRect/>
          </a:stretch>
        </p:blipFill>
        <p:spPr>
          <a:xfrm>
            <a:off x="4865097" y="1219200"/>
            <a:ext cx="3364503" cy="3657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p:cNvSpPr txBox="1">
            <a:spLocks noChangeArrowheads="1"/>
          </p:cNvSpPr>
          <p:nvPr/>
        </p:nvSpPr>
        <p:spPr bwMode="auto">
          <a:xfrm rot="16200000">
            <a:off x="7470648" y="3077661"/>
            <a:ext cx="1600200" cy="169277"/>
          </a:xfrm>
          <a:prstGeom prst="rect">
            <a:avLst/>
          </a:prstGeom>
          <a:noFill/>
          <a:ln w="9525">
            <a:noFill/>
            <a:miter lim="800000"/>
            <a:headEnd/>
            <a:tailEnd/>
          </a:ln>
        </p:spPr>
        <p:txBody>
          <a:bodyPr wrap="square">
            <a:spAutoFit/>
          </a:bodyPr>
          <a:lstStyle/>
          <a:p>
            <a:r>
              <a:rPr lang="en-US" sz="500" dirty="0" smtClean="0"/>
              <a:t>Image in public domain</a:t>
            </a:r>
            <a:endParaRPr lang="en-US" sz="5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447800"/>
            <a:ext cx="6781800" cy="4678363"/>
          </a:xfrm>
        </p:spPr>
        <p:txBody>
          <a:bodyPr/>
          <a:lstStyle/>
          <a:p>
            <a:pPr marL="0" indent="0"/>
            <a:r>
              <a:rPr lang="en-US" dirty="0" smtClean="0"/>
              <a:t>“When he presents the heart of his redemptive mission, Jesus says: ‘I came that they may have life, and have it abundantly’ (John 10:10)” John Paul II, </a:t>
            </a:r>
            <a:r>
              <a:rPr lang="en-US" i="1" dirty="0" smtClean="0"/>
              <a:t>The Gospel of Life</a:t>
            </a:r>
            <a:r>
              <a:rPr lang="en-US" dirty="0" smtClean="0"/>
              <a:t>, 1).</a:t>
            </a:r>
          </a:p>
          <a:p>
            <a:endParaRPr lang="en-US" dirty="0"/>
          </a:p>
        </p:txBody>
      </p:sp>
      <p:pic>
        <p:nvPicPr>
          <p:cNvPr id="4" name="Picture 3" descr="4-Christ_teacher-wikimedia.jpg"/>
          <p:cNvPicPr>
            <a:picLocks noChangeAspect="1"/>
          </p:cNvPicPr>
          <p:nvPr/>
        </p:nvPicPr>
        <p:blipFill>
          <a:blip r:embed="rId3" cstate="print"/>
          <a:srcRect r="7317" b="48667"/>
          <a:stretch>
            <a:fillRect/>
          </a:stretch>
        </p:blipFill>
        <p:spPr>
          <a:xfrm>
            <a:off x="990600" y="3232015"/>
            <a:ext cx="7239000" cy="25591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a:spLocks noChangeArrowheads="1"/>
          </p:cNvSpPr>
          <p:nvPr/>
        </p:nvSpPr>
        <p:spPr bwMode="auto">
          <a:xfrm>
            <a:off x="990600" y="5774323"/>
            <a:ext cx="1600200" cy="169277"/>
          </a:xfrm>
          <a:prstGeom prst="rect">
            <a:avLst/>
          </a:prstGeom>
          <a:noFill/>
          <a:ln w="9525">
            <a:noFill/>
            <a:miter lim="800000"/>
            <a:headEnd/>
            <a:tailEnd/>
          </a:ln>
        </p:spPr>
        <p:txBody>
          <a:bodyPr wrap="square">
            <a:spAutoFit/>
          </a:bodyPr>
          <a:lstStyle/>
          <a:p>
            <a:r>
              <a:rPr lang="en-US" sz="500" dirty="0" smtClean="0"/>
              <a:t>Image in public domain</a:t>
            </a:r>
            <a:endParaRPr lang="en-US" sz="500"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447800"/>
            <a:ext cx="6705600" cy="4678363"/>
          </a:xfrm>
        </p:spPr>
        <p:txBody>
          <a:bodyPr/>
          <a:lstStyle/>
          <a:p>
            <a:r>
              <a:rPr lang="en-US" dirty="0" smtClean="0"/>
              <a:t>What stories do you recall about your birth? </a:t>
            </a:r>
          </a:p>
          <a:p>
            <a:pPr marL="0" indent="0"/>
            <a:r>
              <a:rPr lang="en-US" dirty="0" smtClean="0"/>
              <a:t>Who do you think were the first people to hear the “good news” from your parents?</a:t>
            </a:r>
          </a:p>
          <a:p>
            <a:endParaRPr lang="en-US" dirty="0"/>
          </a:p>
        </p:txBody>
      </p:sp>
      <p:pic>
        <p:nvPicPr>
          <p:cNvPr id="4" name="Picture 3" descr="5-Infant_smile-wikimedia.jpg"/>
          <p:cNvPicPr>
            <a:picLocks noChangeAspect="1"/>
          </p:cNvPicPr>
          <p:nvPr/>
        </p:nvPicPr>
        <p:blipFill>
          <a:blip r:embed="rId3" cstate="print"/>
          <a:srcRect t="4785" b="13660"/>
          <a:stretch>
            <a:fillRect/>
          </a:stretch>
        </p:blipFill>
        <p:spPr>
          <a:xfrm>
            <a:off x="2819400" y="2968051"/>
            <a:ext cx="2971800" cy="375129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p:cNvSpPr txBox="1">
            <a:spLocks noChangeArrowheads="1"/>
          </p:cNvSpPr>
          <p:nvPr/>
        </p:nvSpPr>
        <p:spPr bwMode="auto">
          <a:xfrm rot="16200000">
            <a:off x="5029200" y="4937760"/>
            <a:ext cx="1600200" cy="169277"/>
          </a:xfrm>
          <a:prstGeom prst="rect">
            <a:avLst/>
          </a:prstGeom>
          <a:noFill/>
          <a:ln w="9525">
            <a:noFill/>
            <a:miter lim="800000"/>
            <a:headEnd/>
            <a:tailEnd/>
          </a:ln>
        </p:spPr>
        <p:txBody>
          <a:bodyPr wrap="square">
            <a:spAutoFit/>
          </a:bodyPr>
          <a:lstStyle/>
          <a:p>
            <a:r>
              <a:rPr lang="en-US" sz="500" dirty="0" smtClean="0"/>
              <a:t>Image in public domain</a:t>
            </a:r>
            <a:endParaRPr lang="en-US" sz="500"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1447800"/>
            <a:ext cx="6477000" cy="4678363"/>
          </a:xfrm>
        </p:spPr>
        <p:txBody>
          <a:bodyPr/>
          <a:lstStyle/>
          <a:p>
            <a:pPr marL="0" indent="0"/>
            <a:r>
              <a:rPr lang="en-US" dirty="0" smtClean="0"/>
              <a:t>What occasions have been celebrations of life in your family?</a:t>
            </a:r>
          </a:p>
          <a:p>
            <a:endParaRPr lang="en-US" dirty="0"/>
          </a:p>
        </p:txBody>
      </p:sp>
      <p:pic>
        <p:nvPicPr>
          <p:cNvPr id="4" name="Picture 3" descr="6-shutterstock-Yuri Arcurs _54167647.jpg"/>
          <p:cNvPicPr>
            <a:picLocks noChangeAspect="1"/>
          </p:cNvPicPr>
          <p:nvPr/>
        </p:nvPicPr>
        <p:blipFill>
          <a:blip r:embed="rId3" cstate="print"/>
          <a:stretch>
            <a:fillRect/>
          </a:stretch>
        </p:blipFill>
        <p:spPr>
          <a:xfrm>
            <a:off x="1417685" y="2743200"/>
            <a:ext cx="5821315" cy="3888638"/>
          </a:xfrm>
          <a:prstGeom prst="rect">
            <a:avLst/>
          </a:prstGeom>
          <a:ln>
            <a:noFill/>
          </a:ln>
          <a:effectLst>
            <a:outerShdw blurRad="190500" algn="tl" rotWithShape="0">
              <a:srgbClr val="000000">
                <a:alpha val="70000"/>
              </a:srgbClr>
            </a:outerShdw>
          </a:effectLst>
        </p:spPr>
      </p:pic>
      <p:sp>
        <p:nvSpPr>
          <p:cNvPr id="5" name="TextBox 4"/>
          <p:cNvSpPr txBox="1">
            <a:spLocks noChangeArrowheads="1"/>
          </p:cNvSpPr>
          <p:nvPr/>
        </p:nvSpPr>
        <p:spPr bwMode="auto">
          <a:xfrm rot="16200000">
            <a:off x="6506661" y="4677862"/>
            <a:ext cx="1600200" cy="169277"/>
          </a:xfrm>
          <a:prstGeom prst="rect">
            <a:avLst/>
          </a:prstGeom>
          <a:noFill/>
          <a:ln w="9525">
            <a:noFill/>
            <a:miter lim="800000"/>
            <a:headEnd/>
            <a:tailEnd/>
          </a:ln>
        </p:spPr>
        <p:txBody>
          <a:bodyPr wrap="square">
            <a:spAutoFit/>
          </a:bodyPr>
          <a:lstStyle/>
          <a:p>
            <a:r>
              <a:rPr lang="en-US" sz="500" dirty="0" err="1" smtClean="0"/>
              <a:t>Shutterstock</a:t>
            </a:r>
            <a:r>
              <a:rPr lang="en-US" sz="500" dirty="0" smtClean="0"/>
              <a:t>/Yuri </a:t>
            </a:r>
            <a:r>
              <a:rPr lang="en-US" sz="500" dirty="0" err="1" smtClean="0"/>
              <a:t>Arcurs</a:t>
            </a:r>
            <a:endParaRPr lang="en-US" sz="500"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Which of your family members </a:t>
            </a:r>
            <a:br>
              <a:rPr lang="en-US" dirty="0" smtClean="0"/>
            </a:br>
            <a:r>
              <a:rPr lang="en-US" dirty="0" smtClean="0"/>
              <a:t>make you feel cherished?</a:t>
            </a:r>
            <a:endParaRPr lang="en-US" dirty="0"/>
          </a:p>
        </p:txBody>
      </p:sp>
      <p:sp>
        <p:nvSpPr>
          <p:cNvPr id="5" name="Content Placeholder 4"/>
          <p:cNvSpPr>
            <a:spLocks noGrp="1"/>
          </p:cNvSpPr>
          <p:nvPr>
            <p:ph idx="1"/>
          </p:nvPr>
        </p:nvSpPr>
        <p:spPr>
          <a:xfrm>
            <a:off x="1600200" y="5105400"/>
            <a:ext cx="3124200" cy="914400"/>
          </a:xfrm>
        </p:spPr>
        <p:txBody>
          <a:bodyPr/>
          <a:lstStyle/>
          <a:p>
            <a:pPr marL="0" indent="0">
              <a:buNone/>
            </a:pPr>
            <a:r>
              <a:rPr lang="en-US" dirty="0" smtClean="0"/>
              <a:t>Who do you think of with great respect?</a:t>
            </a:r>
            <a:endParaRPr lang="en-US" dirty="0"/>
          </a:p>
        </p:txBody>
      </p:sp>
      <p:pic>
        <p:nvPicPr>
          <p:cNvPr id="6" name="Picture 5" descr="7-shutterstock-Jane September _26900005.jpg"/>
          <p:cNvPicPr>
            <a:picLocks noChangeAspect="1"/>
          </p:cNvPicPr>
          <p:nvPr/>
        </p:nvPicPr>
        <p:blipFill>
          <a:blip r:embed="rId3" cstate="print"/>
          <a:srcRect l="4711" t="4255" r="13613"/>
          <a:stretch>
            <a:fillRect/>
          </a:stretch>
        </p:blipFill>
        <p:spPr>
          <a:xfrm>
            <a:off x="5029200" y="2106386"/>
            <a:ext cx="3581400" cy="383721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Rectangle 6"/>
          <p:cNvSpPr/>
          <p:nvPr/>
        </p:nvSpPr>
        <p:spPr>
          <a:xfrm>
            <a:off x="3048000" y="2357735"/>
            <a:ext cx="4572000" cy="461665"/>
          </a:xfrm>
          <a:prstGeom prst="rect">
            <a:avLst/>
          </a:prstGeom>
        </p:spPr>
        <p:txBody>
          <a:bodyPr>
            <a:spAutoFit/>
          </a:bodyPr>
          <a:lstStyle/>
          <a:p>
            <a:r>
              <a:rPr lang="en-US" sz="2400" dirty="0" smtClean="0"/>
              <a:t>Parents? </a:t>
            </a:r>
          </a:p>
        </p:txBody>
      </p:sp>
      <p:sp>
        <p:nvSpPr>
          <p:cNvPr id="8" name="Rectangle 7"/>
          <p:cNvSpPr/>
          <p:nvPr/>
        </p:nvSpPr>
        <p:spPr>
          <a:xfrm>
            <a:off x="762000" y="2667000"/>
            <a:ext cx="4572000" cy="461665"/>
          </a:xfrm>
          <a:prstGeom prst="rect">
            <a:avLst/>
          </a:prstGeom>
        </p:spPr>
        <p:txBody>
          <a:bodyPr>
            <a:spAutoFit/>
          </a:bodyPr>
          <a:lstStyle/>
          <a:p>
            <a:r>
              <a:rPr lang="en-US" sz="2400" dirty="0" smtClean="0"/>
              <a:t>Grandparents? </a:t>
            </a:r>
          </a:p>
        </p:txBody>
      </p:sp>
      <p:sp>
        <p:nvSpPr>
          <p:cNvPr id="9" name="Rectangle 8"/>
          <p:cNvSpPr/>
          <p:nvPr/>
        </p:nvSpPr>
        <p:spPr>
          <a:xfrm>
            <a:off x="2133600" y="3200400"/>
            <a:ext cx="4572000" cy="461665"/>
          </a:xfrm>
          <a:prstGeom prst="rect">
            <a:avLst/>
          </a:prstGeom>
        </p:spPr>
        <p:txBody>
          <a:bodyPr>
            <a:spAutoFit/>
          </a:bodyPr>
          <a:lstStyle/>
          <a:p>
            <a:r>
              <a:rPr lang="en-US" sz="2400" dirty="0" smtClean="0"/>
              <a:t>Aunts or uncles? </a:t>
            </a:r>
          </a:p>
        </p:txBody>
      </p:sp>
      <p:sp>
        <p:nvSpPr>
          <p:cNvPr id="10" name="Rectangle 9"/>
          <p:cNvSpPr/>
          <p:nvPr/>
        </p:nvSpPr>
        <p:spPr>
          <a:xfrm>
            <a:off x="838200" y="3581400"/>
            <a:ext cx="4572000" cy="461665"/>
          </a:xfrm>
          <a:prstGeom prst="rect">
            <a:avLst/>
          </a:prstGeom>
        </p:spPr>
        <p:txBody>
          <a:bodyPr>
            <a:spAutoFit/>
          </a:bodyPr>
          <a:lstStyle/>
          <a:p>
            <a:r>
              <a:rPr lang="en-US" sz="2400" dirty="0" smtClean="0"/>
              <a:t>Siblings? </a:t>
            </a:r>
          </a:p>
        </p:txBody>
      </p:sp>
      <p:sp>
        <p:nvSpPr>
          <p:cNvPr id="11" name="Rectangle 10"/>
          <p:cNvSpPr/>
          <p:nvPr/>
        </p:nvSpPr>
        <p:spPr>
          <a:xfrm>
            <a:off x="3048000" y="4114800"/>
            <a:ext cx="4572000" cy="461665"/>
          </a:xfrm>
          <a:prstGeom prst="rect">
            <a:avLst/>
          </a:prstGeom>
        </p:spPr>
        <p:txBody>
          <a:bodyPr>
            <a:spAutoFit/>
          </a:bodyPr>
          <a:lstStyle/>
          <a:p>
            <a:r>
              <a:rPr lang="en-US" sz="2400" dirty="0" smtClean="0"/>
              <a:t>Cousins?</a:t>
            </a:r>
          </a:p>
        </p:txBody>
      </p:sp>
      <p:sp>
        <p:nvSpPr>
          <p:cNvPr id="12" name="TextBox 11"/>
          <p:cNvSpPr txBox="1">
            <a:spLocks noChangeArrowheads="1"/>
          </p:cNvSpPr>
          <p:nvPr/>
        </p:nvSpPr>
        <p:spPr bwMode="auto">
          <a:xfrm>
            <a:off x="4953000" y="6002923"/>
            <a:ext cx="1600200" cy="169277"/>
          </a:xfrm>
          <a:prstGeom prst="rect">
            <a:avLst/>
          </a:prstGeom>
          <a:noFill/>
          <a:ln w="9525">
            <a:noFill/>
            <a:miter lim="800000"/>
            <a:headEnd/>
            <a:tailEnd/>
          </a:ln>
        </p:spPr>
        <p:txBody>
          <a:bodyPr wrap="square">
            <a:spAutoFit/>
          </a:bodyPr>
          <a:lstStyle/>
          <a:p>
            <a:r>
              <a:rPr lang="en-US" sz="500" dirty="0" err="1" smtClean="0"/>
              <a:t>Shutterstock</a:t>
            </a:r>
            <a:r>
              <a:rPr lang="en-US" sz="500" dirty="0" smtClean="0"/>
              <a:t>/Jane September</a:t>
            </a:r>
            <a:endParaRPr lang="en-US" sz="5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7" grpId="0"/>
      <p:bldP spid="8" grpId="0"/>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childhood memories stand out as times of joy?</a:t>
            </a:r>
            <a:endParaRPr lang="en-US" dirty="0"/>
          </a:p>
        </p:txBody>
      </p:sp>
      <p:sp>
        <p:nvSpPr>
          <p:cNvPr id="3" name="Content Placeholder 2"/>
          <p:cNvSpPr>
            <a:spLocks noGrp="1"/>
          </p:cNvSpPr>
          <p:nvPr>
            <p:ph idx="1"/>
          </p:nvPr>
        </p:nvSpPr>
        <p:spPr/>
        <p:txBody>
          <a:bodyPr/>
          <a:lstStyle/>
          <a:p>
            <a:pPr>
              <a:buFont typeface="Arial" pitchFamily="34" charset="0"/>
              <a:buChar char="•"/>
            </a:pPr>
            <a:r>
              <a:rPr lang="en-US" dirty="0" smtClean="0"/>
              <a:t>New friends? </a:t>
            </a:r>
          </a:p>
          <a:p>
            <a:pPr>
              <a:buFont typeface="Arial" pitchFamily="34" charset="0"/>
              <a:buChar char="•"/>
            </a:pPr>
            <a:r>
              <a:rPr lang="en-US" dirty="0" smtClean="0"/>
              <a:t>New teachers? </a:t>
            </a:r>
          </a:p>
          <a:p>
            <a:pPr>
              <a:buFont typeface="Arial" pitchFamily="34" charset="0"/>
              <a:buChar char="•"/>
            </a:pPr>
            <a:r>
              <a:rPr lang="en-US" dirty="0" smtClean="0"/>
              <a:t>Newly discovered talents?</a:t>
            </a:r>
            <a:endParaRPr lang="en-US" dirty="0"/>
          </a:p>
        </p:txBody>
      </p:sp>
      <p:pic>
        <p:nvPicPr>
          <p:cNvPr id="4" name="Picture 3" descr="8-Freundinnen-wikimedia.jpg"/>
          <p:cNvPicPr>
            <a:picLocks noChangeAspect="1"/>
          </p:cNvPicPr>
          <p:nvPr/>
        </p:nvPicPr>
        <p:blipFill>
          <a:blip r:embed="rId3" cstate="print"/>
          <a:srcRect t="7407"/>
          <a:stretch>
            <a:fillRect/>
          </a:stretch>
        </p:blipFill>
        <p:spPr>
          <a:xfrm>
            <a:off x="1898905" y="3276600"/>
            <a:ext cx="4992624" cy="34671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a:spLocks noChangeArrowheads="1"/>
          </p:cNvSpPr>
          <p:nvPr/>
        </p:nvSpPr>
        <p:spPr bwMode="auto">
          <a:xfrm rot="16200000">
            <a:off x="6172200" y="5516062"/>
            <a:ext cx="1600200" cy="169277"/>
          </a:xfrm>
          <a:prstGeom prst="rect">
            <a:avLst/>
          </a:prstGeom>
          <a:noFill/>
          <a:ln w="9525">
            <a:noFill/>
            <a:miter lim="800000"/>
            <a:headEnd/>
            <a:tailEnd/>
          </a:ln>
        </p:spPr>
        <p:txBody>
          <a:bodyPr wrap="square">
            <a:spAutoFit/>
          </a:bodyPr>
          <a:lstStyle/>
          <a:p>
            <a:r>
              <a:rPr lang="en-US" sz="500" dirty="0" smtClean="0"/>
              <a:t>Image in public domain</a:t>
            </a:r>
            <a:endParaRPr lang="en-US" sz="5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9-shutterstock-hartphotography _43614790.jpg"/>
          <p:cNvPicPr>
            <a:picLocks noChangeAspect="1"/>
          </p:cNvPicPr>
          <p:nvPr/>
        </p:nvPicPr>
        <p:blipFill>
          <a:blip r:embed="rId3" cstate="print"/>
          <a:srcRect l="11828" r="8602"/>
          <a:stretch>
            <a:fillRect/>
          </a:stretch>
        </p:blipFill>
        <p:spPr>
          <a:xfrm>
            <a:off x="4724400" y="1015314"/>
            <a:ext cx="3048000" cy="5766486"/>
          </a:xfrm>
          <a:prstGeom prst="rect">
            <a:avLst/>
          </a:prstGeom>
        </p:spPr>
      </p:pic>
      <p:sp>
        <p:nvSpPr>
          <p:cNvPr id="3" name="Content Placeholder 2"/>
          <p:cNvSpPr>
            <a:spLocks noGrp="1"/>
          </p:cNvSpPr>
          <p:nvPr>
            <p:ph idx="1"/>
          </p:nvPr>
        </p:nvSpPr>
        <p:spPr>
          <a:xfrm>
            <a:off x="1371600" y="1371600"/>
            <a:ext cx="4191000" cy="4373563"/>
          </a:xfrm>
        </p:spPr>
        <p:txBody>
          <a:bodyPr/>
          <a:lstStyle/>
          <a:p>
            <a:pPr marL="0" indent="0"/>
            <a:r>
              <a:rPr lang="en-US" dirty="0" smtClean="0"/>
              <a:t>When have you experienced challenge or crisis in your </a:t>
            </a:r>
            <a:br>
              <a:rPr lang="en-US" dirty="0" smtClean="0"/>
            </a:br>
            <a:r>
              <a:rPr lang="en-US" dirty="0" smtClean="0"/>
              <a:t>life, such as the death of someone you love?</a:t>
            </a:r>
          </a:p>
          <a:p>
            <a:pPr marL="457200" indent="-457200">
              <a:buFont typeface="Arial" pitchFamily="34" charset="0"/>
              <a:buChar char="•"/>
            </a:pPr>
            <a:r>
              <a:rPr lang="en-US" dirty="0" smtClean="0"/>
              <a:t>How do these times remind you of the </a:t>
            </a:r>
            <a:br>
              <a:rPr lang="en-US" dirty="0" smtClean="0"/>
            </a:br>
            <a:r>
              <a:rPr lang="en-US" dirty="0" smtClean="0"/>
              <a:t>gift of life?</a:t>
            </a:r>
          </a:p>
          <a:p>
            <a:endParaRPr lang="en-US" dirty="0"/>
          </a:p>
        </p:txBody>
      </p:sp>
      <p:sp>
        <p:nvSpPr>
          <p:cNvPr id="5" name="TextBox 4"/>
          <p:cNvSpPr txBox="1">
            <a:spLocks noChangeArrowheads="1"/>
          </p:cNvSpPr>
          <p:nvPr/>
        </p:nvSpPr>
        <p:spPr bwMode="auto">
          <a:xfrm rot="16879384">
            <a:off x="6755184" y="3993107"/>
            <a:ext cx="1600200" cy="169277"/>
          </a:xfrm>
          <a:prstGeom prst="rect">
            <a:avLst/>
          </a:prstGeom>
          <a:noFill/>
          <a:ln w="9525">
            <a:noFill/>
            <a:miter lim="800000"/>
            <a:headEnd/>
            <a:tailEnd/>
          </a:ln>
        </p:spPr>
        <p:txBody>
          <a:bodyPr wrap="square">
            <a:spAutoFit/>
          </a:bodyPr>
          <a:lstStyle/>
          <a:p>
            <a:r>
              <a:rPr lang="en-US" sz="500" dirty="0" err="1" smtClean="0"/>
              <a:t>Shutterstock</a:t>
            </a:r>
            <a:r>
              <a:rPr lang="en-US" sz="500" dirty="0" smtClean="0"/>
              <a:t>/</a:t>
            </a:r>
            <a:r>
              <a:rPr lang="en-US" sz="500" dirty="0" err="1" smtClean="0"/>
              <a:t>hartphotography</a:t>
            </a:r>
            <a:endParaRPr lang="en-US" sz="500"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LIC Presentation template-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spAutoFit/>
      </a:bodyPr>
      <a:lstStyle>
        <a:defPPr>
          <a:defRPr sz="800" dirty="0">
            <a:solidFill>
              <a:schemeClr val="bg1">
                <a:lumMod val="6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LIC Presentation template-New</Template>
  <TotalTime>1273</TotalTime>
  <Words>525</Words>
  <Application>Microsoft Office PowerPoint</Application>
  <PresentationFormat>On-screen Show (4:3)</PresentationFormat>
  <Paragraphs>51</Paragraphs>
  <Slides>11</Slides>
  <Notes>10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LIC Presentation template-New</vt:lpstr>
      <vt:lpstr>Life, a Precious Gift</vt:lpstr>
      <vt:lpstr>PowerPoint Presentation</vt:lpstr>
      <vt:lpstr>PowerPoint Presentation</vt:lpstr>
      <vt:lpstr>PowerPoint Presentation</vt:lpstr>
      <vt:lpstr>PowerPoint Presentation</vt:lpstr>
      <vt:lpstr>PowerPoint Presentation</vt:lpstr>
      <vt:lpstr>Which of your family members  make you feel cherished?</vt:lpstr>
      <vt:lpstr>What childhood memories stand out as times of joy?</vt:lpstr>
      <vt:lpstr>PowerPoint Presentation</vt:lpstr>
      <vt:lpstr>PowerPoint Presentation</vt:lpstr>
      <vt:lpstr>Question for Written Reflection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bmartinka</dc:creator>
  <cp:lastModifiedBy>bholzworth</cp:lastModifiedBy>
  <cp:revision>14</cp:revision>
  <dcterms:created xsi:type="dcterms:W3CDTF">2011-06-08T19:56:13Z</dcterms:created>
  <dcterms:modified xsi:type="dcterms:W3CDTF">2012-02-15T17:29:52Z</dcterms:modified>
</cp:coreProperties>
</file>