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64" r:id="rId3"/>
    <p:sldId id="378" r:id="rId4"/>
    <p:sldId id="379" r:id="rId5"/>
    <p:sldId id="380" r:id="rId6"/>
    <p:sldId id="381" r:id="rId7"/>
    <p:sldId id="382" r:id="rId8"/>
    <p:sldId id="383" r:id="rId9"/>
    <p:sldId id="38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6" clrIdx="3"/>
  <p:cmAuthor id="4" name="Joanna Dailey" initials="jd" lastIdx="1"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2" d="100"/>
          <a:sy n="92" d="100"/>
        </p:scale>
        <p:origin x="-178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Notes:  </a:t>
            </a:r>
            <a:r>
              <a:rPr lang="en-US" sz="1200" dirty="0" smtClean="0"/>
              <a:t>The student book mentions that John, chapter 21, a later addition to the text, is considered to be an epilogue. You may want to clarify that this presentation will focus on the primary three parts of the Gospel of John.</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Notes:  </a:t>
            </a:r>
            <a:r>
              <a:rPr lang="en-US" sz="1200" dirty="0" smtClean="0"/>
              <a:t>Remind the students that today they will delve into the prologue, after this brief overview of the Gospel concludes.</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The Structure of John’s Gospel</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TX002271</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752599" y="2602468"/>
            <a:ext cx="4740729" cy="369332"/>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Book of Signs: 1:19—12:50</a:t>
            </a:r>
          </a:p>
        </p:txBody>
      </p:sp>
      <p:sp>
        <p:nvSpPr>
          <p:cNvPr id="8" name="TextBox 7"/>
          <p:cNvSpPr txBox="1"/>
          <p:nvPr/>
        </p:nvSpPr>
        <p:spPr bwMode="auto">
          <a:xfrm>
            <a:off x="1752600" y="2983468"/>
            <a:ext cx="4654140" cy="369332"/>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Book of Glory: </a:t>
            </a:r>
            <a:r>
              <a:rPr lang="en-US" dirty="0" smtClean="0">
                <a:latin typeface="Arial" pitchFamily="34" charset="0"/>
                <a:cs typeface="Arial" pitchFamily="34" charset="0"/>
              </a:rPr>
              <a:t>13:1—20:31</a:t>
            </a:r>
            <a:endParaRPr lang="en-US" dirty="0">
              <a:latin typeface="Arial" pitchFamily="34" charset="0"/>
              <a:cs typeface="Arial" pitchFamily="34" charset="0"/>
            </a:endParaRPr>
          </a:p>
        </p:txBody>
      </p:sp>
      <p:sp>
        <p:nvSpPr>
          <p:cNvPr id="16" name="Content Placeholder 6"/>
          <p:cNvSpPr txBox="1">
            <a:spLocks/>
          </p:cNvSpPr>
          <p:nvPr/>
        </p:nvSpPr>
        <p:spPr>
          <a:xfrm>
            <a:off x="76200" y="1130456"/>
            <a:ext cx="8991600" cy="1231744"/>
          </a:xfrm>
          <a:prstGeom prst="rect">
            <a:avLst/>
          </a:prstGeom>
        </p:spPr>
        <p:txBody>
          <a:bodyPr>
            <a:noAutofit/>
          </a:bodyPr>
          <a:lstStyle/>
          <a:p>
            <a:pPr algn="ctr"/>
            <a:r>
              <a:rPr lang="en-US" sz="2400" b="1" dirty="0">
                <a:latin typeface="Arial" pitchFamily="34" charset="0"/>
                <a:cs typeface="Arial" pitchFamily="34" charset="0"/>
              </a:rPr>
              <a:t>John’s Gospel has a unique structure:</a:t>
            </a:r>
          </a:p>
        </p:txBody>
      </p:sp>
      <p:sp>
        <p:nvSpPr>
          <p:cNvPr id="9" name="TextBox 8"/>
          <p:cNvSpPr txBox="1"/>
          <p:nvPr/>
        </p:nvSpPr>
        <p:spPr bwMode="auto">
          <a:xfrm>
            <a:off x="1752599" y="2232420"/>
            <a:ext cx="4740729" cy="369332"/>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Prologue: 1:1–18</a:t>
            </a:r>
          </a:p>
        </p:txBody>
      </p:sp>
      <p:pic>
        <p:nvPicPr>
          <p:cNvPr id="1026" name="Picture 2" descr="\\SUN\Shared Data\Projects\100215-New TestamentTG\Working folder\design\C - Power Points to Proofing\Unit 5\images\shutterstock_89544490_Convert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6378" y="2968320"/>
            <a:ext cx="3340422" cy="31242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bwMode="auto">
          <a:xfrm>
            <a:off x="6705601" y="5804356"/>
            <a:ext cx="1981199"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posscriptum/shutterstock.com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3581400" y="2609671"/>
            <a:ext cx="5486401" cy="1200329"/>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As a hymn, the prologue probably first circulated independently of John’s Gospel. Sometime before the Gospel reached its final form, the prologue was added to it as a kind of “overture.”</a:t>
            </a:r>
          </a:p>
        </p:txBody>
      </p:sp>
      <p:sp>
        <p:nvSpPr>
          <p:cNvPr id="8" name="TextBox 7"/>
          <p:cNvSpPr txBox="1"/>
          <p:nvPr/>
        </p:nvSpPr>
        <p:spPr bwMode="auto">
          <a:xfrm>
            <a:off x="3581400" y="4105870"/>
            <a:ext cx="5334001" cy="923330"/>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It is full of richly symbolic language and introduces many of the central theological and Christological themes of the Gospel.</a:t>
            </a:r>
          </a:p>
        </p:txBody>
      </p:sp>
      <p:sp>
        <p:nvSpPr>
          <p:cNvPr id="16" name="Content Placeholder 6"/>
          <p:cNvSpPr txBox="1">
            <a:spLocks/>
          </p:cNvSpPr>
          <p:nvPr/>
        </p:nvSpPr>
        <p:spPr>
          <a:xfrm>
            <a:off x="1533525" y="762000"/>
            <a:ext cx="6343650" cy="914400"/>
          </a:xfrm>
          <a:prstGeom prst="rect">
            <a:avLst/>
          </a:prstGeom>
        </p:spPr>
        <p:txBody>
          <a:bodyPr>
            <a:noAutofit/>
          </a:bodyPr>
          <a:lstStyle/>
          <a:p>
            <a:pPr algn="ctr"/>
            <a:r>
              <a:rPr lang="en-US" sz="2400" b="1" dirty="0">
                <a:latin typeface="Arial" pitchFamily="34" charset="0"/>
                <a:cs typeface="Arial" pitchFamily="34" charset="0"/>
              </a:rPr>
              <a:t>The Prologue: 1:1–18</a:t>
            </a:r>
          </a:p>
        </p:txBody>
      </p:sp>
      <p:sp>
        <p:nvSpPr>
          <p:cNvPr id="9" name="TextBox 8"/>
          <p:cNvSpPr txBox="1"/>
          <p:nvPr/>
        </p:nvSpPr>
        <p:spPr bwMode="auto">
          <a:xfrm>
            <a:off x="3581400" y="1676400"/>
            <a:ext cx="5105401"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The prologue is a poem, likely used by early Christians as a liturgical hymn.</a:t>
            </a:r>
          </a:p>
        </p:txBody>
      </p:sp>
      <p:sp>
        <p:nvSpPr>
          <p:cNvPr id="7" name="TextBox 6"/>
          <p:cNvSpPr txBox="1"/>
          <p:nvPr/>
        </p:nvSpPr>
        <p:spPr bwMode="auto">
          <a:xfrm>
            <a:off x="1676400" y="5804356"/>
            <a:ext cx="1981199"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Konstantin </a:t>
            </a:r>
            <a:r>
              <a:rPr lang="en-US" sz="800" dirty="0" smtClean="0"/>
              <a:t>Sutyagin/shutterstock.com</a:t>
            </a:r>
            <a:endParaRPr lang="en-US" sz="800" dirty="0">
              <a:latin typeface="Arial" pitchFamily="34" charset="0"/>
              <a:cs typeface="Arial" pitchFamily="34" charset="0"/>
            </a:endParaRPr>
          </a:p>
        </p:txBody>
      </p:sp>
      <p:pic>
        <p:nvPicPr>
          <p:cNvPr id="2050" name="Picture 2" descr="\\SUN\Shared Data\Projects\100215-New TestamentTG\Working folder\design\C - Power Points to Proofing\Unit 5\images\shutterstock_7289713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655" y="1416799"/>
            <a:ext cx="2918545" cy="4374401"/>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07380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813111"/>
            <a:ext cx="8991600" cy="2463489"/>
          </a:xfrm>
          <a:prstGeom prst="rect">
            <a:avLst/>
          </a:prstGeom>
        </p:spPr>
        <p:txBody>
          <a:bodyPr>
            <a:noAutofit/>
          </a:bodyPr>
          <a:lstStyle/>
          <a:p>
            <a:pPr algn="ctr"/>
            <a:r>
              <a:rPr lang="en-US" sz="2400" b="1" dirty="0">
                <a:latin typeface="Arial" pitchFamily="34" charset="0"/>
                <a:cs typeface="Arial" pitchFamily="34" charset="0"/>
              </a:rPr>
              <a:t>The Prologue (continued)</a:t>
            </a:r>
          </a:p>
        </p:txBody>
      </p:sp>
      <p:sp>
        <p:nvSpPr>
          <p:cNvPr id="9" name="TextBox 8"/>
          <p:cNvSpPr txBox="1"/>
          <p:nvPr/>
        </p:nvSpPr>
        <p:spPr bwMode="auto">
          <a:xfrm>
            <a:off x="533400" y="1732717"/>
            <a:ext cx="8343900" cy="2862322"/>
          </a:xfrm>
          <a:prstGeom prst="rect">
            <a:avLst/>
          </a:prstGeom>
          <a:noFill/>
          <a:ln w="9525">
            <a:noFill/>
            <a:miter lim="800000"/>
            <a:headEnd/>
            <a:tailEnd/>
          </a:ln>
        </p:spPr>
        <p:txBody>
          <a:bodyPr wrap="square" rtlCol="0">
            <a:spAutoFit/>
          </a:bodyPr>
          <a:lstStyle/>
          <a:p>
            <a:pPr lvl="0"/>
            <a:r>
              <a:rPr lang="en-US" dirty="0">
                <a:latin typeface="Arial" pitchFamily="34" charset="0"/>
                <a:cs typeface="Arial" pitchFamily="34" charset="0"/>
              </a:rPr>
              <a:t>In introducing John’s Christology, the prologue introduces Jesus as the following</a:t>
            </a:r>
            <a:r>
              <a:rPr lang="en-US" dirty="0" smtClean="0">
                <a:latin typeface="Arial" pitchFamily="34" charset="0"/>
                <a:cs typeface="Arial" pitchFamily="34" charset="0"/>
              </a:rPr>
              <a:t>:</a:t>
            </a:r>
          </a:p>
          <a:p>
            <a:pPr lvl="0"/>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D</a:t>
            </a:r>
            <a:r>
              <a:rPr lang="en-US" dirty="0" smtClean="0">
                <a:latin typeface="Arial" pitchFamily="34" charset="0"/>
                <a:cs typeface="Arial" pitchFamily="34" charset="0"/>
              </a:rPr>
              <a:t>ivine </a:t>
            </a:r>
            <a:r>
              <a:rPr lang="en-US" dirty="0">
                <a:latin typeface="Arial" pitchFamily="34" charset="0"/>
                <a:cs typeface="Arial" pitchFamily="34" charset="0"/>
              </a:rPr>
              <a:t>Son of </a:t>
            </a:r>
            <a:r>
              <a:rPr lang="en-US" dirty="0" smtClean="0">
                <a:latin typeface="Arial" pitchFamily="34" charset="0"/>
                <a:cs typeface="Arial" pitchFamily="34" charset="0"/>
              </a:rPr>
              <a:t>God</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Light who comes into a world of </a:t>
            </a:r>
            <a:r>
              <a:rPr lang="en-US" dirty="0" smtClean="0">
                <a:latin typeface="Arial" pitchFamily="34" charset="0"/>
                <a:cs typeface="Arial" pitchFamily="34" charset="0"/>
              </a:rPr>
              <a:t>darkness</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preexistent Word—present with God, in Heaven, from the beginning of time—who “became flesh” (1:14) at a particular point in human </a:t>
            </a:r>
            <a:r>
              <a:rPr lang="en-US" dirty="0" smtClean="0">
                <a:latin typeface="Arial" pitchFamily="34" charset="0"/>
                <a:cs typeface="Arial" pitchFamily="34" charset="0"/>
              </a:rPr>
              <a:t>history</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One who reveals God’s glory and brings grace and truth to all who believe</a:t>
            </a:r>
          </a:p>
        </p:txBody>
      </p:sp>
    </p:spTree>
    <p:extLst>
      <p:ext uri="{BB962C8B-B14F-4D97-AF65-F5344CB8AC3E}">
        <p14:creationId xmlns:p14="http://schemas.microsoft.com/office/powerpoint/2010/main" val="246362773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813111"/>
            <a:ext cx="8991600" cy="2463489"/>
          </a:xfrm>
          <a:prstGeom prst="rect">
            <a:avLst/>
          </a:prstGeom>
        </p:spPr>
        <p:txBody>
          <a:bodyPr>
            <a:noAutofit/>
          </a:bodyPr>
          <a:lstStyle/>
          <a:p>
            <a:pPr algn="ctr"/>
            <a:r>
              <a:rPr lang="en-US" sz="2400" b="1" dirty="0">
                <a:latin typeface="Arial" pitchFamily="34" charset="0"/>
                <a:cs typeface="Arial" pitchFamily="34" charset="0"/>
              </a:rPr>
              <a:t>The Book of Signs: 1:19—12:50</a:t>
            </a:r>
          </a:p>
        </p:txBody>
      </p:sp>
      <p:sp>
        <p:nvSpPr>
          <p:cNvPr id="9" name="TextBox 8"/>
          <p:cNvSpPr txBox="1"/>
          <p:nvPr/>
        </p:nvSpPr>
        <p:spPr bwMode="auto">
          <a:xfrm>
            <a:off x="381000" y="1295400"/>
            <a:ext cx="8661595" cy="369332"/>
          </a:xfrm>
          <a:prstGeom prst="rect">
            <a:avLst/>
          </a:prstGeom>
          <a:noFill/>
          <a:ln w="9525">
            <a:noFill/>
            <a:miter lim="800000"/>
            <a:headEnd/>
            <a:tailEnd/>
          </a:ln>
        </p:spPr>
        <p:txBody>
          <a:bodyPr wrap="square" rtlCol="0">
            <a:spAutoFit/>
          </a:bodyPr>
          <a:lstStyle/>
          <a:p>
            <a:pPr lvl="0"/>
            <a:r>
              <a:rPr lang="en-US" dirty="0">
                <a:latin typeface="Arial" pitchFamily="34" charset="0"/>
                <a:cs typeface="Arial" pitchFamily="34" charset="0"/>
              </a:rPr>
              <a:t>The signs of John’s Gospel provide important points of contrast with the </a:t>
            </a:r>
            <a:r>
              <a:rPr lang="en-US" dirty="0" err="1">
                <a:latin typeface="Arial" pitchFamily="34" charset="0"/>
                <a:cs typeface="Arial" pitchFamily="34" charset="0"/>
              </a:rPr>
              <a:t>synoptics</a:t>
            </a:r>
            <a:r>
              <a:rPr lang="en-US" dirty="0">
                <a:latin typeface="Arial" pitchFamily="34" charset="0"/>
                <a:cs typeface="Arial" pitchFamily="34" charset="0"/>
              </a:rPr>
              <a:t>.</a:t>
            </a:r>
          </a:p>
        </p:txBody>
      </p:sp>
      <p:graphicFrame>
        <p:nvGraphicFramePr>
          <p:cNvPr id="2" name="Table 1"/>
          <p:cNvGraphicFramePr>
            <a:graphicFrameLocks noGrp="1"/>
          </p:cNvGraphicFramePr>
          <p:nvPr>
            <p:extLst>
              <p:ext uri="{D42A27DB-BD31-4B8C-83A1-F6EECF244321}">
                <p14:modId xmlns:p14="http://schemas.microsoft.com/office/powerpoint/2010/main" val="3093572885"/>
              </p:ext>
            </p:extLst>
          </p:nvPr>
        </p:nvGraphicFramePr>
        <p:xfrm>
          <a:off x="685800" y="2143781"/>
          <a:ext cx="7848600" cy="3723619"/>
        </p:xfrm>
        <a:graphic>
          <a:graphicData uri="http://schemas.openxmlformats.org/drawingml/2006/table">
            <a:tbl>
              <a:tblPr firstRow="1" firstCol="1" bandRow="1">
                <a:tableStyleId>{5C22544A-7EE6-4342-B048-85BDC9FD1C3A}</a:tableStyleId>
              </a:tblPr>
              <a:tblGrid>
                <a:gridCol w="1923676"/>
                <a:gridCol w="3308724"/>
                <a:gridCol w="2616200"/>
              </a:tblGrid>
              <a:tr h="566375">
                <a:tc>
                  <a:txBody>
                    <a:bodyPr/>
                    <a:lstStyle/>
                    <a:p>
                      <a:pPr marL="0" marR="0">
                        <a:lnSpc>
                          <a:spcPct val="200000"/>
                        </a:lnSpc>
                        <a:spcBef>
                          <a:spcPts val="0"/>
                        </a:spcBef>
                        <a:spcAft>
                          <a:spcPts val="0"/>
                        </a:spcAft>
                        <a:tabLst>
                          <a:tab pos="457200" algn="l"/>
                        </a:tabLst>
                      </a:pPr>
                      <a:r>
                        <a:rPr lang="en-US" sz="2000" dirty="0">
                          <a:effectLst/>
                          <a:latin typeface="Arial" pitchFamily="34" charset="0"/>
                          <a:cs typeface="Arial" pitchFamily="34" charset="0"/>
                        </a:rPr>
                        <a:t> </a:t>
                      </a:r>
                      <a:endParaRPr lang="en-US" sz="20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2000" dirty="0">
                          <a:effectLst/>
                          <a:latin typeface="Arial" pitchFamily="34" charset="0"/>
                          <a:cs typeface="Arial" pitchFamily="34" charset="0"/>
                        </a:rPr>
                        <a:t>The Synoptic Gospels</a:t>
                      </a:r>
                      <a:endParaRPr lang="en-US" sz="20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2000" dirty="0">
                          <a:effectLst/>
                          <a:latin typeface="Arial" pitchFamily="34" charset="0"/>
                          <a:cs typeface="Arial" pitchFamily="34" charset="0"/>
                        </a:rPr>
                        <a:t>John’s Gospel</a:t>
                      </a:r>
                      <a:endParaRPr lang="en-US" sz="2000" dirty="0">
                        <a:solidFill>
                          <a:srgbClr val="000000"/>
                        </a:solidFill>
                        <a:effectLst/>
                        <a:latin typeface="Arial" pitchFamily="34" charset="0"/>
                        <a:ea typeface="Times New Roman"/>
                        <a:cs typeface="Arial" pitchFamily="34" charset="0"/>
                      </a:endParaRPr>
                    </a:p>
                  </a:txBody>
                  <a:tcPr marL="68580" marR="68580" marT="0" marB="0"/>
                </a:tc>
              </a:tr>
              <a:tr h="566375">
                <a:tc>
                  <a:txBody>
                    <a:bodyPr/>
                    <a:lstStyle/>
                    <a:p>
                      <a:pPr marL="0" marR="0">
                        <a:lnSpc>
                          <a:spcPct val="200000"/>
                        </a:lnSpc>
                        <a:spcBef>
                          <a:spcPts val="0"/>
                        </a:spcBef>
                        <a:spcAft>
                          <a:spcPts val="0"/>
                        </a:spcAft>
                        <a:tabLst>
                          <a:tab pos="457200" algn="l"/>
                        </a:tabLst>
                      </a:pPr>
                      <a:r>
                        <a:rPr lang="en-US" sz="2000" dirty="0">
                          <a:effectLst/>
                          <a:latin typeface="Arial" pitchFamily="34" charset="0"/>
                          <a:cs typeface="Arial" pitchFamily="34" charset="0"/>
                        </a:rPr>
                        <a:t>Greek word </a:t>
                      </a:r>
                      <a:endParaRPr lang="en-US" sz="20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i="1" dirty="0" err="1">
                          <a:effectLst/>
                          <a:latin typeface="Arial" pitchFamily="34" charset="0"/>
                          <a:cs typeface="Arial" pitchFamily="34" charset="0"/>
                        </a:rPr>
                        <a:t>Dynameis</a:t>
                      </a:r>
                      <a:r>
                        <a:rPr lang="en-US" sz="1200" dirty="0">
                          <a:effectLst/>
                          <a:latin typeface="Arial" pitchFamily="34" charset="0"/>
                          <a:cs typeface="Arial" pitchFamily="34" charset="0"/>
                        </a:rPr>
                        <a:t> (translated as “miracle”)</a:t>
                      </a:r>
                      <a:endParaRPr lang="en-US" sz="12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i="1" dirty="0" err="1">
                          <a:effectLst/>
                          <a:latin typeface="Arial" pitchFamily="34" charset="0"/>
                          <a:cs typeface="Arial" pitchFamily="34" charset="0"/>
                        </a:rPr>
                        <a:t>Semeion</a:t>
                      </a:r>
                      <a:r>
                        <a:rPr lang="en-US" sz="1200" dirty="0">
                          <a:effectLst/>
                          <a:latin typeface="Arial" pitchFamily="34" charset="0"/>
                          <a:cs typeface="Arial" pitchFamily="34" charset="0"/>
                        </a:rPr>
                        <a:t> (translated as “sign”)</a:t>
                      </a:r>
                      <a:endParaRPr lang="en-US" sz="1200" dirty="0">
                        <a:solidFill>
                          <a:srgbClr val="000000"/>
                        </a:solidFill>
                        <a:effectLst/>
                        <a:latin typeface="Arial" pitchFamily="34" charset="0"/>
                        <a:ea typeface="Times New Roman"/>
                        <a:cs typeface="Arial" pitchFamily="34" charset="0"/>
                      </a:endParaRPr>
                    </a:p>
                  </a:txBody>
                  <a:tcPr marL="68580" marR="68580" marT="0" marB="0"/>
                </a:tc>
              </a:tr>
              <a:tr h="566375">
                <a:tc>
                  <a:txBody>
                    <a:bodyPr/>
                    <a:lstStyle/>
                    <a:p>
                      <a:pPr marL="0" marR="0">
                        <a:lnSpc>
                          <a:spcPct val="200000"/>
                        </a:lnSpc>
                        <a:spcBef>
                          <a:spcPts val="0"/>
                        </a:spcBef>
                        <a:spcAft>
                          <a:spcPts val="0"/>
                        </a:spcAft>
                        <a:tabLst>
                          <a:tab pos="457200" algn="l"/>
                        </a:tabLst>
                      </a:pPr>
                      <a:r>
                        <a:rPr lang="en-US" sz="2000">
                          <a:effectLst/>
                          <a:latin typeface="Arial" pitchFamily="34" charset="0"/>
                          <a:cs typeface="Arial" pitchFamily="34" charset="0"/>
                        </a:rPr>
                        <a:t>Number</a:t>
                      </a:r>
                      <a:endParaRPr lang="en-US" sz="200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a:effectLst/>
                          <a:latin typeface="Arial" pitchFamily="34" charset="0"/>
                          <a:cs typeface="Arial" pitchFamily="34" charset="0"/>
                        </a:rPr>
                        <a:t>Jesus performs numerous miracles.</a:t>
                      </a:r>
                      <a:endParaRPr lang="en-US" sz="120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a:effectLst/>
                          <a:latin typeface="Arial" pitchFamily="34" charset="0"/>
                          <a:cs typeface="Arial" pitchFamily="34" charset="0"/>
                        </a:rPr>
                        <a:t>Jesus performs seven signs.</a:t>
                      </a:r>
                      <a:endParaRPr lang="en-US" sz="1200">
                        <a:solidFill>
                          <a:srgbClr val="000000"/>
                        </a:solidFill>
                        <a:effectLst/>
                        <a:latin typeface="Arial" pitchFamily="34" charset="0"/>
                        <a:ea typeface="Times New Roman"/>
                        <a:cs typeface="Arial" pitchFamily="34" charset="0"/>
                      </a:endParaRPr>
                    </a:p>
                  </a:txBody>
                  <a:tcPr marL="68580" marR="68580" marT="0" marB="0"/>
                </a:tc>
              </a:tr>
              <a:tr h="1894819">
                <a:tc>
                  <a:txBody>
                    <a:bodyPr/>
                    <a:lstStyle/>
                    <a:p>
                      <a:pPr marL="0" marR="0">
                        <a:lnSpc>
                          <a:spcPct val="200000"/>
                        </a:lnSpc>
                        <a:spcBef>
                          <a:spcPts val="0"/>
                        </a:spcBef>
                        <a:spcAft>
                          <a:spcPts val="0"/>
                        </a:spcAft>
                        <a:tabLst>
                          <a:tab pos="457200" algn="l"/>
                        </a:tabLst>
                      </a:pPr>
                      <a:r>
                        <a:rPr lang="en-US" sz="2000" dirty="0">
                          <a:effectLst/>
                          <a:latin typeface="Arial" pitchFamily="34" charset="0"/>
                          <a:cs typeface="Arial" pitchFamily="34" charset="0"/>
                        </a:rPr>
                        <a:t>Purpose</a:t>
                      </a:r>
                      <a:endParaRPr lang="en-US" sz="20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dirty="0">
                          <a:effectLst/>
                          <a:latin typeface="Arial" pitchFamily="34" charset="0"/>
                          <a:cs typeface="Arial" pitchFamily="34" charset="0"/>
                        </a:rPr>
                        <a:t>The miracles demonstrate Jesus’ unique abilities to heal illness, restore life, and exercise authority and power over the forces of nature. </a:t>
                      </a:r>
                      <a:endParaRPr lang="en-US" sz="1200" dirty="0">
                        <a:solidFill>
                          <a:srgbClr val="000000"/>
                        </a:solidFill>
                        <a:effectLst/>
                        <a:latin typeface="Arial" pitchFamily="34" charset="0"/>
                        <a:ea typeface="Times New Roman"/>
                        <a:cs typeface="Arial" pitchFamily="34" charset="0"/>
                      </a:endParaRPr>
                    </a:p>
                  </a:txBody>
                  <a:tcPr marL="68580" marR="68580" marT="0" marB="0"/>
                </a:tc>
                <a:tc>
                  <a:txBody>
                    <a:bodyPr/>
                    <a:lstStyle/>
                    <a:p>
                      <a:pPr marL="0" marR="0">
                        <a:lnSpc>
                          <a:spcPct val="200000"/>
                        </a:lnSpc>
                        <a:spcBef>
                          <a:spcPts val="0"/>
                        </a:spcBef>
                        <a:spcAft>
                          <a:spcPts val="0"/>
                        </a:spcAft>
                        <a:tabLst>
                          <a:tab pos="457200" algn="l"/>
                        </a:tabLst>
                      </a:pPr>
                      <a:r>
                        <a:rPr lang="en-US" sz="1200" dirty="0">
                          <a:effectLst/>
                          <a:latin typeface="Arial" pitchFamily="34" charset="0"/>
                          <a:cs typeface="Arial" pitchFamily="34" charset="0"/>
                        </a:rPr>
                        <a:t>For those who witness the signs with open minds and hearts, the signs prompt greater faith in Jesus and a deeper understanding of his true identity. </a:t>
                      </a:r>
                      <a:endParaRPr lang="en-US" sz="1200" dirty="0">
                        <a:solidFill>
                          <a:srgbClr val="000000"/>
                        </a:solidFill>
                        <a:effectLst/>
                        <a:latin typeface="Arial" pitchFamily="34" charset="0"/>
                        <a:ea typeface="Times New Roman"/>
                        <a:cs typeface="Arial" pitchFamily="34" charset="0"/>
                      </a:endParaRPr>
                    </a:p>
                  </a:txBody>
                  <a:tcPr marL="68580" marR="68580" marT="0" marB="0"/>
                </a:tc>
              </a:tr>
            </a:tbl>
          </a:graphicData>
        </a:graphic>
      </p:graphicFrame>
      <p:sp>
        <p:nvSpPr>
          <p:cNvPr id="3" name="TextBox 2"/>
          <p:cNvSpPr txBox="1"/>
          <p:nvPr/>
        </p:nvSpPr>
        <p:spPr bwMode="auto">
          <a:xfrm>
            <a:off x="2438400" y="1777425"/>
            <a:ext cx="4343400" cy="584775"/>
          </a:xfrm>
          <a:prstGeom prst="rect">
            <a:avLst/>
          </a:prstGeom>
          <a:noFill/>
          <a:ln w="9525">
            <a:noFill/>
            <a:miter lim="800000"/>
            <a:headEnd/>
            <a:tailEnd/>
          </a:ln>
        </p:spPr>
        <p:txBody>
          <a:bodyPr wrap="square" rtlCol="0">
            <a:spAutoFit/>
          </a:bodyPr>
          <a:lstStyle/>
          <a:p>
            <a:pPr algn="ctr"/>
            <a:r>
              <a:rPr lang="en-US" sz="1600" b="1" dirty="0">
                <a:latin typeface="Arial" pitchFamily="34" charset="0"/>
                <a:cs typeface="Arial" pitchFamily="34" charset="0"/>
              </a:rPr>
              <a:t>Miracles and Signs in the Gospels</a:t>
            </a:r>
          </a:p>
          <a:p>
            <a:pPr algn="ctr"/>
            <a:endParaRPr lang="en-US" sz="1600" b="1"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393976328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813111"/>
            <a:ext cx="8991600" cy="2463489"/>
          </a:xfrm>
          <a:prstGeom prst="rect">
            <a:avLst/>
          </a:prstGeom>
        </p:spPr>
        <p:txBody>
          <a:bodyPr>
            <a:noAutofit/>
          </a:bodyPr>
          <a:lstStyle/>
          <a:p>
            <a:pPr algn="ctr"/>
            <a:r>
              <a:rPr lang="en-US" sz="2400" b="1" dirty="0">
                <a:latin typeface="Arial" pitchFamily="34" charset="0"/>
                <a:cs typeface="Arial" pitchFamily="34" charset="0"/>
              </a:rPr>
              <a:t>The Book of Signs (continued)</a:t>
            </a:r>
          </a:p>
        </p:txBody>
      </p:sp>
      <p:sp>
        <p:nvSpPr>
          <p:cNvPr id="9" name="TextBox 8"/>
          <p:cNvSpPr txBox="1"/>
          <p:nvPr/>
        </p:nvSpPr>
        <p:spPr bwMode="auto">
          <a:xfrm>
            <a:off x="304800" y="1447800"/>
            <a:ext cx="8737795" cy="4247317"/>
          </a:xfrm>
          <a:prstGeom prst="rect">
            <a:avLst/>
          </a:prstGeom>
          <a:noFill/>
          <a:ln w="9525">
            <a:noFill/>
            <a:miter lim="800000"/>
            <a:headEnd/>
            <a:tailEnd/>
          </a:ln>
        </p:spPr>
        <p:txBody>
          <a:bodyPr wrap="square" rtlCol="0">
            <a:spAutoFit/>
          </a:bodyPr>
          <a:lstStyle/>
          <a:p>
            <a:pPr lvl="0"/>
            <a:r>
              <a:rPr lang="en-US" dirty="0">
                <a:latin typeface="Arial" pitchFamily="34" charset="0"/>
                <a:cs typeface="Arial" pitchFamily="34" charset="0"/>
              </a:rPr>
              <a:t>The Book of Signs recounts all seven signs that Jesus performs in John’s Gospel</a:t>
            </a:r>
            <a:r>
              <a:rPr lang="en-US" dirty="0" smtClean="0">
                <a:latin typeface="Arial" pitchFamily="34" charset="0"/>
                <a:cs typeface="Arial" pitchFamily="34" charset="0"/>
              </a:rPr>
              <a:t>:</a:t>
            </a:r>
          </a:p>
          <a:p>
            <a:pPr lvl="0"/>
            <a:endParaRPr lang="en-US" dirty="0">
              <a:latin typeface="Arial" pitchFamily="34" charset="0"/>
              <a:cs typeface="Arial" pitchFamily="34" charset="0"/>
            </a:endParaRPr>
          </a:p>
          <a:p>
            <a:pPr marL="342900" lvl="0" indent="-342900">
              <a:buAutoNum type="arabicPeriod"/>
            </a:pPr>
            <a:r>
              <a:rPr lang="en-US" dirty="0" smtClean="0">
                <a:latin typeface="Arial" pitchFamily="34" charset="0"/>
                <a:cs typeface="Arial" pitchFamily="34" charset="0"/>
              </a:rPr>
              <a:t>turning </a:t>
            </a:r>
            <a:r>
              <a:rPr lang="en-US" dirty="0">
                <a:latin typeface="Arial" pitchFamily="34" charset="0"/>
                <a:cs typeface="Arial" pitchFamily="34" charset="0"/>
              </a:rPr>
              <a:t>water into wine at the wedding at Cana (2:1–12</a:t>
            </a:r>
            <a:r>
              <a:rPr lang="en-US" dirty="0" smtClean="0">
                <a:latin typeface="Arial" pitchFamily="34" charset="0"/>
                <a:cs typeface="Arial" pitchFamily="34" charset="0"/>
              </a:rPr>
              <a:t>)</a:t>
            </a:r>
          </a:p>
          <a:p>
            <a:pPr marL="342900" lvl="0" indent="-342900">
              <a:buAutoNum type="arabicPeriod"/>
            </a:pPr>
            <a:endParaRPr lang="en-US" dirty="0">
              <a:latin typeface="Arial" pitchFamily="34" charset="0"/>
              <a:cs typeface="Arial" pitchFamily="34" charset="0"/>
            </a:endParaRPr>
          </a:p>
          <a:p>
            <a:pPr marL="342900" lvl="0" indent="-342900">
              <a:buAutoNum type="arabicPeriod" startAt="2"/>
            </a:pPr>
            <a:r>
              <a:rPr lang="en-US" dirty="0" smtClean="0">
                <a:latin typeface="Arial" pitchFamily="34" charset="0"/>
                <a:cs typeface="Arial" pitchFamily="34" charset="0"/>
              </a:rPr>
              <a:t>healing </a:t>
            </a:r>
            <a:r>
              <a:rPr lang="en-US" dirty="0">
                <a:latin typeface="Arial" pitchFamily="34" charset="0"/>
                <a:cs typeface="Arial" pitchFamily="34" charset="0"/>
              </a:rPr>
              <a:t>of the royal official’s son (4:46–54</a:t>
            </a:r>
            <a:r>
              <a:rPr lang="en-US" dirty="0" smtClean="0">
                <a:latin typeface="Arial" pitchFamily="34" charset="0"/>
                <a:cs typeface="Arial" pitchFamily="34" charset="0"/>
              </a:rPr>
              <a:t>)</a:t>
            </a:r>
          </a:p>
          <a:p>
            <a:pPr marL="342900" lvl="0" indent="-342900">
              <a:buAutoNum type="arabicPeriod" startAt="2"/>
            </a:pPr>
            <a:endParaRPr lang="en-US" dirty="0">
              <a:latin typeface="Arial" pitchFamily="34" charset="0"/>
              <a:cs typeface="Arial" pitchFamily="34" charset="0"/>
            </a:endParaRPr>
          </a:p>
          <a:p>
            <a:pPr marL="342900" lvl="0" indent="-342900">
              <a:buAutoNum type="arabicPeriod" startAt="3"/>
            </a:pPr>
            <a:r>
              <a:rPr lang="en-US" dirty="0" smtClean="0">
                <a:latin typeface="Arial" pitchFamily="34" charset="0"/>
                <a:cs typeface="Arial" pitchFamily="34" charset="0"/>
              </a:rPr>
              <a:t>healing </a:t>
            </a:r>
            <a:r>
              <a:rPr lang="en-US" dirty="0">
                <a:latin typeface="Arial" pitchFamily="34" charset="0"/>
                <a:cs typeface="Arial" pitchFamily="34" charset="0"/>
              </a:rPr>
              <a:t>a sick man at the pool of Bethesda (5:1–18</a:t>
            </a:r>
            <a:r>
              <a:rPr lang="en-US" dirty="0" smtClean="0">
                <a:latin typeface="Arial" pitchFamily="34" charset="0"/>
                <a:cs typeface="Arial" pitchFamily="34" charset="0"/>
              </a:rPr>
              <a:t>)</a:t>
            </a:r>
          </a:p>
          <a:p>
            <a:pPr marL="342900" lvl="0" indent="-342900">
              <a:buAutoNum type="arabicPeriod" startAt="3"/>
            </a:pPr>
            <a:endParaRPr lang="en-US" dirty="0">
              <a:latin typeface="Arial" pitchFamily="34" charset="0"/>
              <a:cs typeface="Arial" pitchFamily="34" charset="0"/>
            </a:endParaRPr>
          </a:p>
          <a:p>
            <a:pPr marL="342900" lvl="0" indent="-342900">
              <a:buAutoNum type="arabicPeriod" startAt="4"/>
            </a:pPr>
            <a:r>
              <a:rPr lang="en-US" dirty="0" smtClean="0">
                <a:latin typeface="Arial" pitchFamily="34" charset="0"/>
                <a:cs typeface="Arial" pitchFamily="34" charset="0"/>
              </a:rPr>
              <a:t>multiplication </a:t>
            </a:r>
            <a:r>
              <a:rPr lang="en-US" dirty="0">
                <a:latin typeface="Arial" pitchFamily="34" charset="0"/>
                <a:cs typeface="Arial" pitchFamily="34" charset="0"/>
              </a:rPr>
              <a:t>of the loaves (6:1–15</a:t>
            </a:r>
            <a:r>
              <a:rPr lang="en-US" dirty="0" smtClean="0">
                <a:latin typeface="Arial" pitchFamily="34" charset="0"/>
                <a:cs typeface="Arial" pitchFamily="34" charset="0"/>
              </a:rPr>
              <a:t>)</a:t>
            </a:r>
          </a:p>
          <a:p>
            <a:pPr marL="342900" lvl="0" indent="-342900">
              <a:buAutoNum type="arabicPeriod" startAt="4"/>
            </a:pPr>
            <a:endParaRPr lang="en-US" dirty="0">
              <a:latin typeface="Arial" pitchFamily="34" charset="0"/>
              <a:cs typeface="Arial" pitchFamily="34" charset="0"/>
            </a:endParaRPr>
          </a:p>
          <a:p>
            <a:pPr marL="342900" lvl="0" indent="-342900">
              <a:buAutoNum type="arabicPeriod" startAt="5"/>
            </a:pPr>
            <a:r>
              <a:rPr lang="en-US" dirty="0" smtClean="0">
                <a:latin typeface="Arial" pitchFamily="34" charset="0"/>
                <a:cs typeface="Arial" pitchFamily="34" charset="0"/>
              </a:rPr>
              <a:t>walking </a:t>
            </a:r>
            <a:r>
              <a:rPr lang="en-US" dirty="0">
                <a:latin typeface="Arial" pitchFamily="34" charset="0"/>
                <a:cs typeface="Arial" pitchFamily="34" charset="0"/>
              </a:rPr>
              <a:t>on water (6:16–21</a:t>
            </a:r>
            <a:r>
              <a:rPr lang="en-US" dirty="0" smtClean="0">
                <a:latin typeface="Arial" pitchFamily="34" charset="0"/>
                <a:cs typeface="Arial" pitchFamily="34" charset="0"/>
              </a:rPr>
              <a:t>)</a:t>
            </a:r>
          </a:p>
          <a:p>
            <a:pPr marL="342900" lvl="0" indent="-342900">
              <a:buAutoNum type="arabicPeriod" startAt="5"/>
            </a:pPr>
            <a:endParaRPr lang="en-US" dirty="0">
              <a:latin typeface="Arial" pitchFamily="34" charset="0"/>
              <a:cs typeface="Arial" pitchFamily="34" charset="0"/>
            </a:endParaRPr>
          </a:p>
          <a:p>
            <a:pPr marL="342900" lvl="0" indent="-342900">
              <a:buAutoNum type="arabicPeriod" startAt="6"/>
            </a:pPr>
            <a:r>
              <a:rPr lang="en-US" dirty="0" smtClean="0">
                <a:latin typeface="Arial" pitchFamily="34" charset="0"/>
                <a:cs typeface="Arial" pitchFamily="34" charset="0"/>
              </a:rPr>
              <a:t>healing </a:t>
            </a:r>
            <a:r>
              <a:rPr lang="en-US" dirty="0">
                <a:latin typeface="Arial" pitchFamily="34" charset="0"/>
                <a:cs typeface="Arial" pitchFamily="34" charset="0"/>
              </a:rPr>
              <a:t>of the man born blind (</a:t>
            </a:r>
            <a:r>
              <a:rPr lang="en-US" dirty="0" smtClean="0">
                <a:latin typeface="Arial" pitchFamily="34" charset="0"/>
                <a:cs typeface="Arial" pitchFamily="34" charset="0"/>
              </a:rPr>
              <a:t>9:1–41)</a:t>
            </a:r>
          </a:p>
          <a:p>
            <a:pPr marL="342900" lvl="0" indent="-342900">
              <a:buAutoNum type="arabicPeriod" startAt="6"/>
            </a:pPr>
            <a:endParaRPr lang="en-US" dirty="0" smtClean="0">
              <a:latin typeface="Arial" pitchFamily="34" charset="0"/>
              <a:cs typeface="Arial" pitchFamily="34" charset="0"/>
            </a:endParaRPr>
          </a:p>
          <a:p>
            <a:pPr marL="342900" lvl="0" indent="-342900">
              <a:buAutoNum type="arabicPeriod" startAt="6"/>
            </a:pPr>
            <a:r>
              <a:rPr lang="en-US" dirty="0" smtClean="0">
                <a:latin typeface="Arial" pitchFamily="34" charset="0"/>
                <a:cs typeface="Arial" pitchFamily="34" charset="0"/>
              </a:rPr>
              <a:t>raising </a:t>
            </a:r>
            <a:r>
              <a:rPr lang="en-US" dirty="0">
                <a:latin typeface="Arial" pitchFamily="34" charset="0"/>
                <a:cs typeface="Arial" pitchFamily="34" charset="0"/>
              </a:rPr>
              <a:t>of Lazarus (11:1–45)</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6381" y="2465265"/>
            <a:ext cx="2787646" cy="3500628"/>
          </a:xfrm>
          <a:prstGeom prst="rect">
            <a:avLst/>
          </a:prstGeom>
        </p:spPr>
      </p:pic>
    </p:spTree>
    <p:extLst>
      <p:ext uri="{BB962C8B-B14F-4D97-AF65-F5344CB8AC3E}">
        <p14:creationId xmlns:p14="http://schemas.microsoft.com/office/powerpoint/2010/main" val="6978002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3124200" y="2197255"/>
            <a:ext cx="5715000" cy="2463489"/>
          </a:xfrm>
          <a:prstGeom prst="rect">
            <a:avLst/>
          </a:prstGeom>
        </p:spPr>
        <p:txBody>
          <a:bodyPr>
            <a:noAutofit/>
          </a:bodyPr>
          <a:lstStyle/>
          <a:p>
            <a:pPr algn="ctr"/>
            <a:r>
              <a:rPr lang="en-US" sz="2400" b="1" dirty="0">
                <a:latin typeface="Arial" pitchFamily="34" charset="0"/>
                <a:cs typeface="Arial" pitchFamily="34" charset="0"/>
              </a:rPr>
              <a:t>The Book of Glory: 13:1—20:31</a:t>
            </a:r>
          </a:p>
        </p:txBody>
      </p:sp>
      <p:sp>
        <p:nvSpPr>
          <p:cNvPr id="9" name="TextBox 8"/>
          <p:cNvSpPr txBox="1"/>
          <p:nvPr/>
        </p:nvSpPr>
        <p:spPr bwMode="auto">
          <a:xfrm>
            <a:off x="698695" y="3282077"/>
            <a:ext cx="8343900" cy="2585323"/>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Book of Glory recounts Jesus’ final days, death, and Resurrection, beginning with the Last Supper and concluding with the post-Resurrection appearances</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Jesus</a:t>
            </a:r>
            <a:r>
              <a:rPr lang="en-US" dirty="0">
                <a:latin typeface="Arial" pitchFamily="34" charset="0"/>
                <a:cs typeface="Arial" pitchFamily="34" charset="0"/>
              </a:rPr>
              <a:t>’ glory (his divinity and the heavenly home from which he came and to which he will return) is fully revealed when he does the work for which he was sent, that is, when he is “lifted up” on the cross</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Jesus</a:t>
            </a:r>
            <a:r>
              <a:rPr lang="en-US" dirty="0">
                <a:latin typeface="Arial" pitchFamily="34" charset="0"/>
                <a:cs typeface="Arial" pitchFamily="34" charset="0"/>
              </a:rPr>
              <a:t>’ glory continues to shine even through his suffering and death.</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609600"/>
            <a:ext cx="2895600" cy="2533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1727935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965511"/>
            <a:ext cx="8991600" cy="2463489"/>
          </a:xfrm>
          <a:prstGeom prst="rect">
            <a:avLst/>
          </a:prstGeom>
        </p:spPr>
        <p:txBody>
          <a:bodyPr>
            <a:noAutofit/>
          </a:bodyPr>
          <a:lstStyle/>
          <a:p>
            <a:pPr algn="ctr"/>
            <a:r>
              <a:rPr lang="en-US" sz="2400" b="1" dirty="0">
                <a:latin typeface="Arial" pitchFamily="34" charset="0"/>
                <a:cs typeface="Arial" pitchFamily="34" charset="0"/>
              </a:rPr>
              <a:t>The Book of Glory (continued)</a:t>
            </a:r>
          </a:p>
        </p:txBody>
      </p:sp>
      <p:sp>
        <p:nvSpPr>
          <p:cNvPr id="9" name="TextBox 8"/>
          <p:cNvSpPr txBox="1"/>
          <p:nvPr/>
        </p:nvSpPr>
        <p:spPr bwMode="auto">
          <a:xfrm>
            <a:off x="851095" y="1732717"/>
            <a:ext cx="7759505" cy="3970318"/>
          </a:xfrm>
          <a:prstGeom prst="rect">
            <a:avLst/>
          </a:prstGeom>
          <a:noFill/>
          <a:ln w="9525">
            <a:noFill/>
            <a:miter lim="800000"/>
            <a:headEnd/>
            <a:tailEnd/>
          </a:ln>
        </p:spPr>
        <p:txBody>
          <a:bodyPr wrap="square" rtlCol="0">
            <a:spAutoFit/>
          </a:bodyPr>
          <a:lstStyle/>
          <a:p>
            <a:pPr lvl="0"/>
            <a:r>
              <a:rPr lang="en-US" dirty="0">
                <a:latin typeface="Arial" pitchFamily="34" charset="0"/>
                <a:cs typeface="Arial" pitchFamily="34" charset="0"/>
              </a:rPr>
              <a:t>The Book of Glory contains many unique elements not present in the synoptic accounts. These include the following</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Jesus</a:t>
            </a:r>
            <a:r>
              <a:rPr lang="en-US" dirty="0">
                <a:latin typeface="Arial" pitchFamily="34" charset="0"/>
                <a:cs typeface="Arial" pitchFamily="34" charset="0"/>
              </a:rPr>
              <a:t>’ washing of the disciples’ feet at the Last </a:t>
            </a:r>
            <a:r>
              <a:rPr lang="en-US" dirty="0" smtClean="0">
                <a:latin typeface="Arial" pitchFamily="34" charset="0"/>
                <a:cs typeface="Arial" pitchFamily="34" charset="0"/>
              </a:rPr>
              <a:t>Supper</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a </a:t>
            </a:r>
            <a:r>
              <a:rPr lang="en-US" dirty="0">
                <a:latin typeface="Arial" pitchFamily="34" charset="0"/>
                <a:cs typeface="Arial" pitchFamily="34" charset="0"/>
              </a:rPr>
              <a:t>mysterious figure known only as the Beloved Disciple, or “the one whom Jesus loved</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piercing of Jesus’ side, with blood and water flowing </a:t>
            </a:r>
            <a:r>
              <a:rPr lang="en-US" dirty="0" smtClean="0">
                <a:latin typeface="Arial" pitchFamily="34" charset="0"/>
                <a:cs typeface="Arial" pitchFamily="34" charset="0"/>
              </a:rPr>
              <a:t>out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a </a:t>
            </a:r>
            <a:r>
              <a:rPr lang="en-US" dirty="0">
                <a:latin typeface="Arial" pitchFamily="34" charset="0"/>
                <a:cs typeface="Arial" pitchFamily="34" charset="0"/>
              </a:rPr>
              <a:t>post-Resurrection appearance to Mary Magdalene at the empty </a:t>
            </a:r>
            <a:r>
              <a:rPr lang="en-US" dirty="0" smtClean="0">
                <a:latin typeface="Arial" pitchFamily="34" charset="0"/>
                <a:cs typeface="Arial" pitchFamily="34" charset="0"/>
              </a:rPr>
              <a:t>tomb</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a </a:t>
            </a:r>
            <a:r>
              <a:rPr lang="en-US" dirty="0">
                <a:latin typeface="Arial" pitchFamily="34" charset="0"/>
                <a:cs typeface="Arial" pitchFamily="34" charset="0"/>
              </a:rPr>
              <a:t>post-Resurrection appearance in which Jesus invites “doubting Thomas” to faith</a:t>
            </a:r>
          </a:p>
        </p:txBody>
      </p:sp>
    </p:spTree>
    <p:extLst>
      <p:ext uri="{BB962C8B-B14F-4D97-AF65-F5344CB8AC3E}">
        <p14:creationId xmlns:p14="http://schemas.microsoft.com/office/powerpoint/2010/main" val="293105294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889311"/>
            <a:ext cx="8991600" cy="2463489"/>
          </a:xfrm>
          <a:prstGeom prst="rect">
            <a:avLst/>
          </a:prstGeom>
        </p:spPr>
        <p:txBody>
          <a:bodyPr>
            <a:noAutofit/>
          </a:bodyPr>
          <a:lstStyle/>
          <a:p>
            <a:pPr algn="ctr"/>
            <a:r>
              <a:rPr lang="en-US" sz="2400" b="1" dirty="0">
                <a:latin typeface="Arial" pitchFamily="34" charset="0"/>
                <a:cs typeface="Arial" pitchFamily="34" charset="0"/>
              </a:rPr>
              <a:t>The Epilogue</a:t>
            </a:r>
          </a:p>
        </p:txBody>
      </p:sp>
      <p:sp>
        <p:nvSpPr>
          <p:cNvPr id="9" name="TextBox 8"/>
          <p:cNvSpPr txBox="1"/>
          <p:nvPr/>
        </p:nvSpPr>
        <p:spPr bwMode="auto">
          <a:xfrm>
            <a:off x="698695" y="1600200"/>
            <a:ext cx="7759505" cy="4524315"/>
          </a:xfrm>
          <a:prstGeom prst="rect">
            <a:avLst/>
          </a:prstGeom>
          <a:noFill/>
          <a:ln w="9525">
            <a:noFill/>
            <a:miter lim="800000"/>
            <a:headEnd/>
            <a:tailEnd/>
          </a:ln>
        </p:spPr>
        <p:txBody>
          <a:bodyPr wrap="square" rtlCol="0">
            <a:spAutoFit/>
          </a:bodyPr>
          <a:lstStyle/>
          <a:p>
            <a:pPr lvl="0"/>
            <a:r>
              <a:rPr lang="en-US" dirty="0">
                <a:latin typeface="Arial" pitchFamily="34" charset="0"/>
                <a:cs typeface="Arial" pitchFamily="34" charset="0"/>
              </a:rPr>
              <a:t>The last chapter of John’s Gospel—chapter 21—is considered to be an epilogue for the following reasons</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Gospel clearly ends with chapter 20, verse 31: “These are written that you may [come to] believe that Jesus is the Messiah, the Son of God, and that through this belief you may have life in his name.” Therefore, chapter 21 reads like a second ending added after the Gospel had already been completed</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style of the Greek in which the epilogue is written is different from that of the rest of the Gospel</a:t>
            </a:r>
            <a:r>
              <a:rPr lang="en-US" dirty="0" smtClean="0">
                <a:latin typeface="Arial" pitchFamily="34" charset="0"/>
                <a:cs typeface="Arial" pitchFamily="34" charset="0"/>
              </a:rPr>
              <a:t>.</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a:latin typeface="Arial" pitchFamily="34" charset="0"/>
                <a:cs typeface="Arial" pitchFamily="34" charset="0"/>
              </a:rPr>
              <a:t>Some scholars believe that the epilogue was added as a way to “rehabilitate” the character of Peter. In the epilogue Peter declares his love for Jesus three times, symbolically reversing his three denials of Jesus earlier in the Gospel.</a:t>
            </a:r>
          </a:p>
        </p:txBody>
      </p:sp>
    </p:spTree>
    <p:extLst>
      <p:ext uri="{BB962C8B-B14F-4D97-AF65-F5344CB8AC3E}">
        <p14:creationId xmlns:p14="http://schemas.microsoft.com/office/powerpoint/2010/main" val="47171848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1007</TotalTime>
  <Words>803</Words>
  <Application>Microsoft Office PowerPoint</Application>
  <PresentationFormat>On-screen Show (4:3)</PresentationFormat>
  <Paragraphs>91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LIC Presentation template-New</vt:lpstr>
      <vt:lpstr>The Structure of John’s Gospel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215</cp:revision>
  <dcterms:created xsi:type="dcterms:W3CDTF">2011-06-08T19:56:13Z</dcterms:created>
  <dcterms:modified xsi:type="dcterms:W3CDTF">2012-02-24T18:16:08Z</dcterms:modified>
</cp:coreProperties>
</file>