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2"/>
  </p:notesMasterIdLst>
  <p:sldIdLst>
    <p:sldId id="310" r:id="rId2"/>
    <p:sldId id="313" r:id="rId3"/>
    <p:sldId id="322" r:id="rId4"/>
    <p:sldId id="314" r:id="rId5"/>
    <p:sldId id="316" r:id="rId6"/>
    <p:sldId id="317" r:id="rId7"/>
    <p:sldId id="318" r:id="rId8"/>
    <p:sldId id="319" r:id="rId9"/>
    <p:sldId id="320" r:id="rId10"/>
    <p:sldId id="321" r:id="rId11"/>
  </p:sldIdLst>
  <p:sldSz cx="9144000" cy="6858000" type="screen4x3"/>
  <p:notesSz cx="6858000" cy="9144000"/>
  <p:custDataLst>
    <p:tags r:id="rId13"/>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598"/>
    <a:srgbClr val="008000"/>
    <a:srgbClr val="314BCD"/>
    <a:srgbClr val="D60005"/>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86425" autoAdjust="0"/>
  </p:normalViewPr>
  <p:slideViewPr>
    <p:cSldViewPr snapToGrid="0" snapToObjects="1">
      <p:cViewPr varScale="1">
        <p:scale>
          <a:sx n="114" d="100"/>
          <a:sy n="114" d="100"/>
        </p:scale>
        <p:origin x="1608" y="10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4/4/2023</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4/4/2023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
        <p:nvSpPr>
          <p:cNvPr id="4" name="Rectangle 3"/>
          <p:cNvSpPr/>
          <p:nvPr/>
        </p:nvSpPr>
        <p:spPr>
          <a:xfrm>
            <a:off x="7607176" y="6372180"/>
            <a:ext cx="1536824" cy="246221"/>
          </a:xfrm>
          <a:prstGeom prst="rect">
            <a:avLst/>
          </a:prstGeom>
        </p:spPr>
        <p:txBody>
          <a:bodyPr wrap="none">
            <a:spAutoFit/>
          </a:bodyPr>
          <a:lstStyle/>
          <a:p>
            <a:pPr algn="r"/>
            <a:r>
              <a:rPr lang="en-US" sz="1000" dirty="0">
                <a:latin typeface="Arial"/>
                <a:cs typeface="Arial"/>
              </a:rPr>
              <a:t>Document #: TX005814</a:t>
            </a:r>
          </a:p>
        </p:txBody>
      </p:sp>
    </p:spTree>
    <p:extLst>
      <p:ext uri="{BB962C8B-B14F-4D97-AF65-F5344CB8AC3E}">
        <p14:creationId xmlns:p14="http://schemas.microsoft.com/office/powerpoint/2010/main" val="3733087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075" y="763543"/>
            <a:ext cx="5123542" cy="1107996"/>
          </a:xfrm>
          <a:prstGeom prst="rect">
            <a:avLst/>
          </a:prstGeom>
          <a:noFill/>
        </p:spPr>
        <p:txBody>
          <a:bodyPr wrap="square" rtlCol="0">
            <a:spAutoFit/>
          </a:bodyPr>
          <a:lstStyle/>
          <a:p>
            <a:pPr algn="ctr"/>
            <a:r>
              <a:rPr lang="en-US" sz="6600" b="1" dirty="0">
                <a:solidFill>
                  <a:srgbClr val="008000"/>
                </a:solidFill>
                <a:latin typeface="Arial" panose="020B0604020202020204" pitchFamily="34" charset="0"/>
                <a:cs typeface="Arial" panose="020B0604020202020204" pitchFamily="34" charset="0"/>
              </a:rPr>
              <a:t>Share It!</a:t>
            </a:r>
          </a:p>
        </p:txBody>
      </p:sp>
      <p:sp>
        <p:nvSpPr>
          <p:cNvPr id="3" name="TextBox 2"/>
          <p:cNvSpPr txBox="1"/>
          <p:nvPr/>
        </p:nvSpPr>
        <p:spPr>
          <a:xfrm>
            <a:off x="445144" y="2055893"/>
            <a:ext cx="3919766" cy="304698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is your favorite day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of the year? How do you celebrate? Why do you like this day?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Share your thoughts on your favorite day with your neighbor.</a:t>
            </a:r>
            <a:endParaRPr lang="en-US" dirty="0">
              <a:solidFill>
                <a:srgbClr val="0000FF"/>
              </a:solidFill>
              <a:latin typeface="Arial" panose="020B0604020202020204" pitchFamily="34" charset="0"/>
              <a:cs typeface="Arial" panose="020B0604020202020204" pitchFamily="34" charset="0"/>
            </a:endParaRPr>
          </a:p>
        </p:txBody>
      </p:sp>
      <p:sp>
        <p:nvSpPr>
          <p:cNvPr id="5" name="Rectangle 4"/>
          <p:cNvSpPr/>
          <p:nvPr/>
        </p:nvSpPr>
        <p:spPr>
          <a:xfrm>
            <a:off x="7610243" y="5002853"/>
            <a:ext cx="1338828" cy="200055"/>
          </a:xfrm>
          <a:prstGeom prst="rect">
            <a:avLst/>
          </a:prstGeom>
        </p:spPr>
        <p:txBody>
          <a:bodyPr wrap="none">
            <a:spAutoFit/>
          </a:bodyPr>
          <a:lstStyle/>
          <a:p>
            <a:pPr fontAlgn="t"/>
            <a:r>
              <a:rPr lang="en-US" sz="700" dirty="0">
                <a:solidFill>
                  <a:srgbClr val="A6A6A6"/>
                </a:solidFill>
                <a:latin typeface="Arial"/>
              </a:rPr>
              <a:t>© Sopit.N/Shutterstock.com</a:t>
            </a:r>
          </a:p>
        </p:txBody>
      </p:sp>
      <p:pic>
        <p:nvPicPr>
          <p:cNvPr id="7" name="Picture 6" descr="S11-shutterstock_24622018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5467" y="998944"/>
            <a:ext cx="4026370" cy="4026370"/>
          </a:xfrm>
          <a:prstGeom prst="rect">
            <a:avLst/>
          </a:prstGeom>
        </p:spPr>
      </p:pic>
    </p:spTree>
    <p:extLst>
      <p:ext uri="{BB962C8B-B14F-4D97-AF65-F5344CB8AC3E}">
        <p14:creationId xmlns:p14="http://schemas.microsoft.com/office/powerpoint/2010/main" val="360481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35752"/>
            <a:ext cx="9144000" cy="1877437"/>
          </a:xfrm>
          <a:prstGeom prst="rect">
            <a:avLst/>
          </a:prstGeom>
          <a:noFill/>
        </p:spPr>
        <p:txBody>
          <a:bodyPr wrap="square" rtlCol="0">
            <a:spAutoFit/>
          </a:bodyPr>
          <a:lstStyle/>
          <a:p>
            <a:pPr algn="ctr"/>
            <a:r>
              <a:rPr lang="en-US" sz="2000" dirty="0">
                <a:solidFill>
                  <a:srgbClr val="178D34"/>
                </a:solidFill>
                <a:latin typeface="Arial" panose="020B0604020202020204" pitchFamily="34" charset="0"/>
                <a:cs typeface="Arial" panose="020B0604020202020204" pitchFamily="34" charset="0"/>
              </a:rPr>
              <a:t>Chapter 27</a:t>
            </a:r>
          </a:p>
          <a:p>
            <a:pPr algn="ctr"/>
            <a:r>
              <a:rPr lang="en-US" sz="3600" dirty="0">
                <a:solidFill>
                  <a:srgbClr val="178D34"/>
                </a:solidFill>
                <a:latin typeface="Arial"/>
                <a:cs typeface="Arial"/>
              </a:rPr>
              <a:t>Introduction to Liturgy</a:t>
            </a:r>
          </a:p>
          <a:p>
            <a:pPr algn="ctr"/>
            <a:endParaRPr lang="en-US" sz="3600" dirty="0">
              <a:solidFill>
                <a:srgbClr val="178D34"/>
              </a:solidFill>
              <a:latin typeface="Arial"/>
              <a:cs typeface="Arial"/>
            </a:endParaRPr>
          </a:p>
          <a:p>
            <a:endParaRPr lang="en-US" dirty="0"/>
          </a:p>
        </p:txBody>
      </p:sp>
      <p:sp>
        <p:nvSpPr>
          <p:cNvPr id="8" name="Title 3"/>
          <p:cNvSpPr txBox="1">
            <a:spLocks/>
          </p:cNvSpPr>
          <p:nvPr/>
        </p:nvSpPr>
        <p:spPr>
          <a:xfrm>
            <a:off x="777110"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a:solidFill>
                  <a:srgbClr val="0A5598"/>
                </a:solidFill>
                <a:latin typeface="Arial" panose="020B0604020202020204" pitchFamily="34" charset="0"/>
                <a:cs typeface="Arial" panose="020B0604020202020204" pitchFamily="34" charset="0"/>
              </a:rPr>
              <a:t>Liturgy</a:t>
            </a:r>
            <a:endParaRPr lang="en-US" sz="66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2015879" y="1585081"/>
            <a:ext cx="6947990"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a:t>
            </a:r>
            <a:r>
              <a:rPr lang="en-US" sz="8000" b="1" dirty="0">
                <a:solidFill>
                  <a:srgbClr val="C30027"/>
                </a:solidFill>
                <a:latin typeface="Arial" panose="020B0604020202020204" pitchFamily="34" charset="0"/>
                <a:cs typeface="Arial" panose="020B0604020202020204" pitchFamily="34" charset="0"/>
              </a:rPr>
              <a:t>Sacraments</a:t>
            </a:r>
            <a:endParaRPr lang="en-US" sz="8000" b="1" dirty="0">
              <a:solidFill>
                <a:srgbClr val="C30027"/>
              </a:solidFill>
            </a:endParaRPr>
          </a:p>
        </p:txBody>
      </p:sp>
    </p:spTree>
    <p:extLst>
      <p:ext uri="{BB962C8B-B14F-4D97-AF65-F5344CB8AC3E}">
        <p14:creationId xmlns:p14="http://schemas.microsoft.com/office/powerpoint/2010/main" val="165238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6257" y="1976289"/>
            <a:ext cx="3451084" cy="3477875"/>
          </a:xfrm>
          <a:prstGeom prst="rect">
            <a:avLst/>
          </a:prstGeom>
          <a:noFill/>
        </p:spPr>
        <p:txBody>
          <a:bodyPr wrap="square" rtlCol="0">
            <a:spAutoFit/>
          </a:bodyPr>
          <a:lstStyle/>
          <a:p>
            <a:pPr algn="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We will learn about the communal, public, and official nature of worship and Sacraments, the role of symbols, and the rhythm of the Liturgical Year. We will also explore the importance of our own participation in liturgy. </a:t>
            </a:r>
          </a:p>
        </p:txBody>
      </p:sp>
      <p:sp>
        <p:nvSpPr>
          <p:cNvPr id="5" name="TextBox 4"/>
          <p:cNvSpPr txBox="1"/>
          <p:nvPr/>
        </p:nvSpPr>
        <p:spPr>
          <a:xfrm>
            <a:off x="363968" y="1062452"/>
            <a:ext cx="4799377" cy="1107996"/>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This chapter provides an overview</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of the practice and characteristics</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of liturgy.</a:t>
            </a:r>
            <a:endParaRPr lang="en-US" sz="2200" dirty="0"/>
          </a:p>
        </p:txBody>
      </p:sp>
      <p:sp>
        <p:nvSpPr>
          <p:cNvPr id="7" name="TextBox 6"/>
          <p:cNvSpPr txBox="1"/>
          <p:nvPr/>
        </p:nvSpPr>
        <p:spPr>
          <a:xfrm>
            <a:off x="363968" y="5437462"/>
            <a:ext cx="1726251" cy="200055"/>
          </a:xfrm>
          <a:prstGeom prst="rect">
            <a:avLst/>
          </a:prstGeom>
          <a:noFill/>
        </p:spPr>
        <p:txBody>
          <a:bodyPr wrap="square" rtlCol="0">
            <a:spAutoFit/>
          </a:bodyPr>
          <a:lstStyle/>
          <a:p>
            <a:r>
              <a:rPr lang="en-US" sz="700" dirty="0">
                <a:solidFill>
                  <a:srgbClr val="969696"/>
                </a:solidFill>
                <a:latin typeface="Arial"/>
                <a:ea typeface="Arial"/>
                <a:cs typeface="Arial"/>
              </a:rPr>
              <a:t>© Natursports/Shutterstock.com</a:t>
            </a:r>
            <a:endParaRPr lang="en-US" sz="700" dirty="0">
              <a:solidFill>
                <a:schemeClr val="bg1">
                  <a:lumMod val="65000"/>
                </a:schemeClr>
              </a:solidFill>
              <a:latin typeface="Arial"/>
              <a:cs typeface="Arial"/>
            </a:endParaRPr>
          </a:p>
        </p:txBody>
      </p:sp>
      <p:sp>
        <p:nvSpPr>
          <p:cNvPr id="8" name="Title 1"/>
          <p:cNvSpPr txBox="1">
            <a:spLocks/>
          </p:cNvSpPr>
          <p:nvPr/>
        </p:nvSpPr>
        <p:spPr>
          <a:xfrm>
            <a:off x="47689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atin typeface="Arial" pitchFamily="34" charset="0"/>
                <a:cs typeface="Arial" pitchFamily="34" charset="0"/>
              </a:rPr>
              <a:t>Chapter Summary</a:t>
            </a:r>
            <a:br>
              <a:rPr lang="en-US" sz="3800" b="1" dirty="0">
                <a:latin typeface="Arial" pitchFamily="34" charset="0"/>
                <a:cs typeface="Arial" pitchFamily="34" charset="0"/>
              </a:rPr>
            </a:br>
            <a:endParaRPr lang="en-US" sz="3800" b="1" dirty="0">
              <a:latin typeface="Arial" pitchFamily="34" charset="0"/>
              <a:cs typeface="Arial" pitchFamily="34" charset="0"/>
            </a:endParaRPr>
          </a:p>
        </p:txBody>
      </p:sp>
      <p:pic>
        <p:nvPicPr>
          <p:cNvPr id="6" name="Picture 5" descr="ChSum-shutterstock_9274663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332268"/>
            <a:ext cx="4706145" cy="3137430"/>
          </a:xfrm>
          <a:prstGeom prst="rect">
            <a:avLst/>
          </a:prstGeom>
        </p:spPr>
      </p:pic>
    </p:spTree>
    <p:extLst>
      <p:ext uri="{BB962C8B-B14F-4D97-AF65-F5344CB8AC3E}">
        <p14:creationId xmlns:p14="http://schemas.microsoft.com/office/powerpoint/2010/main" val="4084672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0102" y="2493496"/>
            <a:ext cx="4434114" cy="193899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Liturgy is the communal, official, and public prayer through which we participate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 the life of the Trinity and celebrate the Paschal Mystery.</a:t>
            </a:r>
          </a:p>
        </p:txBody>
      </p:sp>
      <p:sp>
        <p:nvSpPr>
          <p:cNvPr id="8" name="Rectangle 7"/>
          <p:cNvSpPr/>
          <p:nvPr/>
        </p:nvSpPr>
        <p:spPr>
          <a:xfrm>
            <a:off x="5542072" y="5414450"/>
            <a:ext cx="1544012" cy="200055"/>
          </a:xfrm>
          <a:prstGeom prst="rect">
            <a:avLst/>
          </a:prstGeom>
        </p:spPr>
        <p:txBody>
          <a:bodyPr wrap="none">
            <a:spAutoFit/>
          </a:bodyPr>
          <a:lstStyle/>
          <a:p>
            <a:r>
              <a:rPr lang="en-US" sz="700" dirty="0">
                <a:solidFill>
                  <a:srgbClr val="969696"/>
                </a:solidFill>
                <a:latin typeface="Arial"/>
                <a:ea typeface="Arial"/>
                <a:cs typeface="Arial"/>
              </a:rPr>
              <a:t>© NancyBauer/Shutterstock.com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9" name="Title 1"/>
          <p:cNvSpPr txBox="1">
            <a:spLocks/>
          </p:cNvSpPr>
          <p:nvPr/>
        </p:nvSpPr>
        <p:spPr>
          <a:xfrm>
            <a:off x="0" y="522866"/>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solidFill>
                  <a:srgbClr val="0A5598"/>
                </a:solidFill>
                <a:latin typeface="Arial" panose="020B0604020202020204" pitchFamily="34" charset="0"/>
                <a:cs typeface="Arial" panose="020B0604020202020204" pitchFamily="34" charset="0"/>
              </a:rPr>
              <a:t>Introduction and</a:t>
            </a:r>
            <a:br>
              <a:rPr lang="en-US" sz="4200" b="1" dirty="0">
                <a:solidFill>
                  <a:srgbClr val="0A5598"/>
                </a:solidFill>
                <a:latin typeface="Arial" panose="020B0604020202020204" pitchFamily="34" charset="0"/>
                <a:cs typeface="Arial" panose="020B0604020202020204" pitchFamily="34" charset="0"/>
              </a:rPr>
            </a:br>
            <a:r>
              <a:rPr lang="en-US" sz="4200" b="1" dirty="0">
                <a:solidFill>
                  <a:srgbClr val="0A5598"/>
                </a:solidFill>
                <a:latin typeface="Arial" panose="020B0604020202020204" pitchFamily="34" charset="0"/>
                <a:cs typeface="Arial" panose="020B0604020202020204" pitchFamily="34" charset="0"/>
              </a:rPr>
              <a:t>“Reading the Map of the Liturgy”</a:t>
            </a:r>
            <a:br>
              <a:rPr lang="en-US" sz="4200" b="1" dirty="0">
                <a:solidFill>
                  <a:srgbClr val="3366FF"/>
                </a:solidFill>
                <a:latin typeface="Arial"/>
                <a:cs typeface="Arial"/>
              </a:rPr>
            </a:br>
            <a:r>
              <a:rPr lang="en-US" sz="1800" b="1" dirty="0">
                <a:solidFill>
                  <a:schemeClr val="tx1">
                    <a:lumMod val="50000"/>
                    <a:lumOff val="50000"/>
                  </a:schemeClr>
                </a:solidFill>
                <a:latin typeface="Arial"/>
                <a:cs typeface="Arial"/>
              </a:rPr>
              <a:t>(</a:t>
            </a:r>
            <a:r>
              <a:rPr lang="en-US" sz="1800" b="1" dirty="0">
                <a:solidFill>
                  <a:srgbClr val="7F7F7F"/>
                </a:solidFill>
                <a:latin typeface="Arial"/>
                <a:cs typeface="Arial"/>
              </a:rPr>
              <a:t>Handbook</a:t>
            </a:r>
            <a:r>
              <a:rPr lang="en-US" sz="1800" b="1" dirty="0">
                <a:solidFill>
                  <a:schemeClr val="tx1">
                    <a:lumMod val="50000"/>
                    <a:lumOff val="50000"/>
                  </a:schemeClr>
                </a:solidFill>
                <a:latin typeface="Arial"/>
                <a:cs typeface="Arial"/>
              </a:rPr>
              <a:t>, pages 286–289) </a:t>
            </a:r>
          </a:p>
        </p:txBody>
      </p:sp>
      <p:pic>
        <p:nvPicPr>
          <p:cNvPr id="3" name="Picture 2" descr="S4-shutterstock_15430371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885" y="2198589"/>
            <a:ext cx="3068088" cy="3216965"/>
          </a:xfrm>
          <a:prstGeom prst="rect">
            <a:avLst/>
          </a:prstGeom>
        </p:spPr>
      </p:pic>
    </p:spTree>
    <p:extLst>
      <p:ext uri="{BB962C8B-B14F-4D97-AF65-F5344CB8AC3E}">
        <p14:creationId xmlns:p14="http://schemas.microsoft.com/office/powerpoint/2010/main" val="418439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6743" y="523589"/>
            <a:ext cx="9557657" cy="96202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a:solidFill>
                  <a:srgbClr val="D60005"/>
                </a:solidFill>
                <a:latin typeface="Arial" panose="020B0604020202020204" pitchFamily="34" charset="0"/>
                <a:cs typeface="Arial" panose="020B0604020202020204" pitchFamily="34" charset="0"/>
              </a:rPr>
              <a:t>“The Key to Unlocking Symbols”</a:t>
            </a:r>
            <a:br>
              <a:rPr lang="en-US" sz="3600" b="1" dirty="0">
                <a:solidFill>
                  <a:srgbClr val="D60005"/>
                </a:solidFill>
                <a:latin typeface="Arial" panose="020B0604020202020204" pitchFamily="34" charset="0"/>
                <a:cs typeface="Arial" panose="020B0604020202020204" pitchFamily="34" charset="0"/>
              </a:rPr>
            </a:br>
            <a:r>
              <a:rPr lang="en-US" sz="3600" b="1" dirty="0">
                <a:solidFill>
                  <a:srgbClr val="D60005"/>
                </a:solidFill>
                <a:latin typeface="Arial" panose="020B0604020202020204" pitchFamily="34" charset="0"/>
                <a:cs typeface="Arial" panose="020B0604020202020204" pitchFamily="34" charset="0"/>
              </a:rPr>
              <a:t>and “Sacrament and Symbol”</a:t>
            </a:r>
          </a:p>
          <a:p>
            <a:pPr fontAlgn="auto">
              <a:spcAft>
                <a:spcPts val="0"/>
              </a:spcAft>
            </a:pPr>
            <a:r>
              <a:rPr lang="en-US" sz="1800" b="1" dirty="0">
                <a:solidFill>
                  <a:schemeClr val="bg1">
                    <a:lumMod val="50000"/>
                  </a:schemeClr>
                </a:solidFill>
                <a:latin typeface="Arial" panose="020B0604020202020204" pitchFamily="34" charset="0"/>
                <a:cs typeface="Arial" panose="020B0604020202020204" pitchFamily="34" charset="0"/>
              </a:rPr>
              <a:t>(Handbook, pages 290</a:t>
            </a:r>
            <a:r>
              <a:rPr lang="en-US" sz="1800" b="1" dirty="0">
                <a:solidFill>
                  <a:schemeClr val="bg1">
                    <a:lumMod val="50000"/>
                  </a:schemeClr>
                </a:solidFill>
              </a:rPr>
              <a:t>–</a:t>
            </a:r>
            <a:r>
              <a:rPr lang="en-US" sz="1800" b="1" dirty="0">
                <a:solidFill>
                  <a:schemeClr val="bg1">
                    <a:lumMod val="50000"/>
                  </a:schemeClr>
                </a:solidFill>
                <a:latin typeface="Arial" panose="020B0604020202020204" pitchFamily="34" charset="0"/>
                <a:cs typeface="Arial" panose="020B0604020202020204" pitchFamily="34" charset="0"/>
              </a:rPr>
              <a:t>293)</a:t>
            </a:r>
          </a:p>
          <a:p>
            <a:pPr fontAlgn="auto">
              <a:spcAft>
                <a:spcPts val="0"/>
              </a:spcAft>
            </a:pPr>
            <a:endParaRPr lang="en-US" sz="4200" b="1" dirty="0">
              <a:solidFill>
                <a:srgbClr val="D60005"/>
              </a:solidFill>
              <a:latin typeface="Arial" panose="020B0604020202020204" pitchFamily="34" charset="0"/>
              <a:cs typeface="Arial" panose="020B0604020202020204" pitchFamily="34" charset="0"/>
            </a:endParaRPr>
          </a:p>
        </p:txBody>
      </p:sp>
      <p:sp>
        <p:nvSpPr>
          <p:cNvPr id="4" name="TextBox 3"/>
          <p:cNvSpPr txBox="1"/>
          <p:nvPr/>
        </p:nvSpPr>
        <p:spPr>
          <a:xfrm>
            <a:off x="4420667" y="2411964"/>
            <a:ext cx="4434114" cy="267765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Symbols and sacramentals are central to liturgy, for they help us see Christ. When we gather as the Church, we are united in Heaven and participating in the work of the Holy Spirit to make Christ visible.</a:t>
            </a:r>
          </a:p>
        </p:txBody>
      </p:sp>
      <p:pic>
        <p:nvPicPr>
          <p:cNvPr id="7" name="Picture 6" descr="S6-shutterstock_28489117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65" y="2393649"/>
            <a:ext cx="4072499" cy="2877628"/>
          </a:xfrm>
          <a:prstGeom prst="rect">
            <a:avLst/>
          </a:prstGeom>
        </p:spPr>
      </p:pic>
      <p:sp>
        <p:nvSpPr>
          <p:cNvPr id="5" name="Rectangle 4"/>
          <p:cNvSpPr/>
          <p:nvPr/>
        </p:nvSpPr>
        <p:spPr>
          <a:xfrm>
            <a:off x="1164974" y="4903282"/>
            <a:ext cx="1847167" cy="186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4665" y="5061873"/>
            <a:ext cx="1454244" cy="200055"/>
          </a:xfrm>
          <a:prstGeom prst="rect">
            <a:avLst/>
          </a:prstGeom>
        </p:spPr>
        <p:txBody>
          <a:bodyPr wrap="none">
            <a:spAutoFit/>
          </a:bodyPr>
          <a:lstStyle/>
          <a:p>
            <a:r>
              <a:rPr lang="en-US" sz="700" dirty="0">
                <a:solidFill>
                  <a:srgbClr val="969696"/>
                </a:solidFill>
                <a:latin typeface="Arial"/>
                <a:ea typeface="Arial"/>
                <a:cs typeface="Arial"/>
              </a:rPr>
              <a:t>© DigitalPen/Shutterstock.com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17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7-shutterstock_12873535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93" y="874890"/>
            <a:ext cx="4992338" cy="4393258"/>
          </a:xfrm>
          <a:prstGeom prst="rect">
            <a:avLst/>
          </a:prstGeom>
        </p:spPr>
      </p:pic>
      <p:sp>
        <p:nvSpPr>
          <p:cNvPr id="2" name="TextBox 1"/>
          <p:cNvSpPr txBox="1"/>
          <p:nvPr/>
        </p:nvSpPr>
        <p:spPr>
          <a:xfrm>
            <a:off x="3600079" y="912521"/>
            <a:ext cx="5123542" cy="1200329"/>
          </a:xfrm>
          <a:prstGeom prst="rect">
            <a:avLst/>
          </a:prstGeom>
          <a:noFill/>
        </p:spPr>
        <p:txBody>
          <a:bodyPr wrap="square" rtlCol="0">
            <a:spAutoFit/>
          </a:bodyPr>
          <a:lstStyle/>
          <a:p>
            <a:pPr algn="ctr"/>
            <a:r>
              <a:rPr lang="en-US" sz="7200" b="1" dirty="0">
                <a:solidFill>
                  <a:srgbClr val="0A5598"/>
                </a:solidFill>
                <a:latin typeface="Arial" panose="020B0604020202020204" pitchFamily="34" charset="0"/>
                <a:cs typeface="Arial" panose="020B0604020202020204" pitchFamily="34" charset="0"/>
              </a:rPr>
              <a:t>Journal It!</a:t>
            </a:r>
          </a:p>
        </p:txBody>
      </p:sp>
      <p:sp>
        <p:nvSpPr>
          <p:cNvPr id="3" name="TextBox 2"/>
          <p:cNvSpPr txBox="1"/>
          <p:nvPr/>
        </p:nvSpPr>
        <p:spPr>
          <a:xfrm>
            <a:off x="4824328" y="2408476"/>
            <a:ext cx="3427637"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are some special objects or treasures you keep?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Why do you keep them?</a:t>
            </a:r>
          </a:p>
        </p:txBody>
      </p:sp>
      <p:sp>
        <p:nvSpPr>
          <p:cNvPr id="5" name="Rectangle 4"/>
          <p:cNvSpPr/>
          <p:nvPr/>
        </p:nvSpPr>
        <p:spPr>
          <a:xfrm>
            <a:off x="103493" y="5090258"/>
            <a:ext cx="1390124" cy="200055"/>
          </a:xfrm>
          <a:prstGeom prst="rect">
            <a:avLst/>
          </a:prstGeom>
        </p:spPr>
        <p:txBody>
          <a:bodyPr wrap="none">
            <a:spAutoFit/>
          </a:bodyPr>
          <a:lstStyle/>
          <a:p>
            <a:r>
              <a:rPr lang="en-US" sz="700" dirty="0">
                <a:solidFill>
                  <a:srgbClr val="969696"/>
                </a:solidFill>
                <a:latin typeface="Arial"/>
                <a:ea typeface="Arial"/>
                <a:cs typeface="Arial"/>
              </a:rPr>
              <a:t>© Sweetok/Shutterstock.com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60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4171" y="282210"/>
            <a:ext cx="9492343"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a:solidFill>
                  <a:srgbClr val="008000"/>
                </a:solidFill>
                <a:latin typeface="Arial" panose="020B0604020202020204" pitchFamily="34" charset="0"/>
                <a:cs typeface="Arial" panose="020B0604020202020204" pitchFamily="34" charset="0"/>
              </a:rPr>
              <a:t>“Unity in Diversity”</a:t>
            </a:r>
          </a:p>
          <a:p>
            <a:pPr fontAlgn="auto">
              <a:spcAft>
                <a:spcPts val="0"/>
              </a:spcAft>
            </a:pPr>
            <a:r>
              <a:rPr lang="en-US" sz="1800" b="1" dirty="0">
                <a:solidFill>
                  <a:schemeClr val="bg1">
                    <a:lumMod val="50000"/>
                  </a:schemeClr>
                </a:solidFill>
                <a:latin typeface="Arial" panose="020B0604020202020204" pitchFamily="34" charset="0"/>
                <a:cs typeface="Arial" panose="020B0604020202020204" pitchFamily="34" charset="0"/>
              </a:rPr>
              <a:t>(Handbook, page 294)</a:t>
            </a:r>
          </a:p>
          <a:p>
            <a:pPr fontAlgn="auto">
              <a:spcAft>
                <a:spcPts val="0"/>
              </a:spcAft>
            </a:pPr>
            <a:endParaRPr lang="en-US" sz="4200" b="1" dirty="0">
              <a:solidFill>
                <a:srgbClr val="008000"/>
              </a:solidFill>
              <a:latin typeface="Arial" panose="020B0604020202020204" pitchFamily="34" charset="0"/>
              <a:cs typeface="Arial" panose="020B0604020202020204" pitchFamily="34" charset="0"/>
            </a:endParaRPr>
          </a:p>
        </p:txBody>
      </p:sp>
      <p:sp>
        <p:nvSpPr>
          <p:cNvPr id="4" name="TextBox 3"/>
          <p:cNvSpPr txBox="1"/>
          <p:nvPr/>
        </p:nvSpPr>
        <p:spPr>
          <a:xfrm>
            <a:off x="410290" y="2055167"/>
            <a:ext cx="4434114" cy="267765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Necessary and beautiful variations happen within liturgical practice, but we are nonetheless united through</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consistent symbols, words, and actions of our communal prayer.</a:t>
            </a:r>
          </a:p>
        </p:txBody>
      </p:sp>
      <p:sp>
        <p:nvSpPr>
          <p:cNvPr id="6" name="Rectangle 5"/>
          <p:cNvSpPr/>
          <p:nvPr/>
        </p:nvSpPr>
        <p:spPr>
          <a:xfrm>
            <a:off x="4844404" y="4819239"/>
            <a:ext cx="1659429" cy="200055"/>
          </a:xfrm>
          <a:prstGeom prst="rect">
            <a:avLst/>
          </a:prstGeom>
        </p:spPr>
        <p:txBody>
          <a:bodyPr wrap="none">
            <a:spAutoFit/>
          </a:bodyPr>
          <a:lstStyle/>
          <a:p>
            <a:pPr algn="ctr"/>
            <a:r>
              <a:rPr lang="en-US" sz="700" dirty="0">
                <a:solidFill>
                  <a:srgbClr val="969696"/>
                </a:solidFill>
                <a:latin typeface="Arial"/>
                <a:ea typeface="Arial"/>
                <a:cs typeface="Arial"/>
              </a:rPr>
              <a:t>© SebastianDuda/Shutterstock.com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8-shutterstock_22826460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4004" y="2047358"/>
            <a:ext cx="4169995" cy="2779997"/>
          </a:xfrm>
          <a:prstGeom prst="rect">
            <a:avLst/>
          </a:prstGeom>
        </p:spPr>
      </p:pic>
    </p:spTree>
    <p:extLst>
      <p:ext uri="{BB962C8B-B14F-4D97-AF65-F5344CB8AC3E}">
        <p14:creationId xmlns:p14="http://schemas.microsoft.com/office/powerpoint/2010/main" val="119803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9642" y="234673"/>
            <a:ext cx="5123542" cy="1200329"/>
          </a:xfrm>
          <a:prstGeom prst="rect">
            <a:avLst/>
          </a:prstGeom>
          <a:noFill/>
        </p:spPr>
        <p:txBody>
          <a:bodyPr wrap="square" rtlCol="0">
            <a:spAutoFit/>
          </a:bodyPr>
          <a:lstStyle/>
          <a:p>
            <a:pPr algn="ctr"/>
            <a:r>
              <a:rPr lang="en-US" sz="7200" b="1" dirty="0">
                <a:solidFill>
                  <a:srgbClr val="D60005"/>
                </a:solidFill>
                <a:latin typeface="Arial" panose="020B0604020202020204" pitchFamily="34" charset="0"/>
                <a:cs typeface="Arial" panose="020B0604020202020204" pitchFamily="34" charset="0"/>
              </a:rPr>
              <a:t>Post It!</a:t>
            </a:r>
          </a:p>
        </p:txBody>
      </p:sp>
      <p:sp>
        <p:nvSpPr>
          <p:cNvPr id="4" name="TextBox 3"/>
          <p:cNvSpPr txBox="1"/>
          <p:nvPr/>
        </p:nvSpPr>
        <p:spPr>
          <a:xfrm>
            <a:off x="4932775" y="2160543"/>
            <a:ext cx="3951310" cy="2308324"/>
          </a:xfrm>
          <a:prstGeom prst="rect">
            <a:avLst/>
          </a:prstGeom>
          <a:noFill/>
        </p:spPr>
        <p:txBody>
          <a:bodyPr wrap="square" rtlCol="0">
            <a:sp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Take a sticky note.</a:t>
            </a:r>
          </a:p>
          <a:p>
            <a:pPr marL="457200" indent="-457200">
              <a:buFont typeface="+mj-lt"/>
              <a:buAutoNum type="arabicPeriod"/>
            </a:pPr>
            <a:r>
              <a:rPr lang="en-US" dirty="0">
                <a:latin typeface="Arial" panose="020B0604020202020204" pitchFamily="34" charset="0"/>
                <a:cs typeface="Arial" panose="020B0604020202020204" pitchFamily="34" charset="0"/>
              </a:rPr>
              <a:t>Write down a way that you feel we can be better united as a class.</a:t>
            </a:r>
          </a:p>
          <a:p>
            <a:pPr marL="457200" indent="-457200">
              <a:buFont typeface="+mj-lt"/>
              <a:buAutoNum type="arabicPeriod"/>
            </a:pPr>
            <a:r>
              <a:rPr lang="en-US" dirty="0">
                <a:latin typeface="Arial" panose="020B0604020202020204" pitchFamily="34" charset="0"/>
                <a:cs typeface="Arial" panose="020B0604020202020204" pitchFamily="34" charset="0"/>
              </a:rPr>
              <a:t>Post the sticky note to the board.</a:t>
            </a:r>
          </a:p>
        </p:txBody>
      </p:sp>
      <p:sp>
        <p:nvSpPr>
          <p:cNvPr id="6" name="Rectangle 5"/>
          <p:cNvSpPr/>
          <p:nvPr/>
        </p:nvSpPr>
        <p:spPr>
          <a:xfrm>
            <a:off x="-54244" y="4840459"/>
            <a:ext cx="1659429" cy="200055"/>
          </a:xfrm>
          <a:prstGeom prst="rect">
            <a:avLst/>
          </a:prstGeom>
        </p:spPr>
        <p:txBody>
          <a:bodyPr wrap="none">
            <a:spAutoFit/>
          </a:bodyPr>
          <a:lstStyle/>
          <a:p>
            <a:r>
              <a:rPr lang="en-US" sz="700" dirty="0">
                <a:solidFill>
                  <a:schemeClr val="bg1">
                    <a:lumMod val="65000"/>
                  </a:schemeClr>
                </a:solidFill>
                <a:latin typeface="Arial" panose="020B0604020202020204" pitchFamily="34" charset="0"/>
                <a:cs typeface="Arial" panose="020B0604020202020204" pitchFamily="34" charset="0"/>
              </a:rPr>
              <a:t>© AntonovRoman/Shutterstock.com</a:t>
            </a:r>
          </a:p>
        </p:txBody>
      </p:sp>
      <p:pic>
        <p:nvPicPr>
          <p:cNvPr id="2" name="Picture 1" descr="S9-shutterstock_26156659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3061"/>
            <a:ext cx="4586097" cy="3057398"/>
          </a:xfrm>
          <a:prstGeom prst="rect">
            <a:avLst/>
          </a:prstGeom>
        </p:spPr>
      </p:pic>
    </p:spTree>
    <p:extLst>
      <p:ext uri="{BB962C8B-B14F-4D97-AF65-F5344CB8AC3E}">
        <p14:creationId xmlns:p14="http://schemas.microsoft.com/office/powerpoint/2010/main" val="376545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a:solidFill>
                  <a:srgbClr val="0A5598"/>
                </a:solidFill>
                <a:latin typeface="Arial" panose="020B0604020202020204" pitchFamily="34" charset="0"/>
                <a:cs typeface="Arial" panose="020B0604020202020204" pitchFamily="34" charset="0"/>
              </a:rPr>
              <a:t>“Time Is a Symbol Too”</a:t>
            </a:r>
          </a:p>
          <a:p>
            <a:pPr fontAlgn="auto">
              <a:spcAft>
                <a:spcPts val="0"/>
              </a:spcAft>
            </a:pPr>
            <a:r>
              <a:rPr lang="en-US" sz="1900" b="1" dirty="0">
                <a:solidFill>
                  <a:schemeClr val="bg1">
                    <a:lumMod val="50000"/>
                  </a:schemeClr>
                </a:solidFill>
                <a:latin typeface="Arial" panose="020B0604020202020204" pitchFamily="34" charset="0"/>
                <a:cs typeface="Arial" panose="020B0604020202020204" pitchFamily="34" charset="0"/>
              </a:rPr>
              <a:t>(Handbook, pages 294</a:t>
            </a:r>
            <a:r>
              <a:rPr lang="en-US" sz="2000" b="1" dirty="0">
                <a:solidFill>
                  <a:schemeClr val="bg1">
                    <a:lumMod val="50000"/>
                  </a:schemeClr>
                </a:solidFill>
              </a:rPr>
              <a:t>–</a:t>
            </a:r>
            <a:r>
              <a:rPr lang="en-US" sz="1900" b="1" dirty="0">
                <a:solidFill>
                  <a:schemeClr val="bg1">
                    <a:lumMod val="50000"/>
                  </a:schemeClr>
                </a:solidFill>
                <a:latin typeface="Arial" panose="020B0604020202020204" pitchFamily="34" charset="0"/>
                <a:cs typeface="Arial" panose="020B0604020202020204" pitchFamily="34" charset="0"/>
              </a:rPr>
              <a:t>297)</a:t>
            </a:r>
          </a:p>
          <a:p>
            <a:pPr fontAlgn="auto">
              <a:spcAft>
                <a:spcPts val="0"/>
              </a:spcAft>
            </a:pPr>
            <a:endParaRPr lang="en-US" sz="4200" b="1" dirty="0">
              <a:solidFill>
                <a:srgbClr val="0A5598"/>
              </a:solidFill>
              <a:latin typeface="Arial" panose="020B0604020202020204" pitchFamily="34" charset="0"/>
              <a:cs typeface="Arial" panose="020B0604020202020204" pitchFamily="34" charset="0"/>
            </a:endParaRPr>
          </a:p>
        </p:txBody>
      </p:sp>
      <p:sp>
        <p:nvSpPr>
          <p:cNvPr id="4" name="TextBox 3"/>
          <p:cNvSpPr txBox="1"/>
          <p:nvPr/>
        </p:nvSpPr>
        <p:spPr>
          <a:xfrm>
            <a:off x="4403198" y="2562830"/>
            <a:ext cx="4434114" cy="156966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Liturgical life has a cycle of time with special days and seasons, all of which are important to the Church.</a:t>
            </a:r>
          </a:p>
        </p:txBody>
      </p:sp>
      <p:sp>
        <p:nvSpPr>
          <p:cNvPr id="6" name="Rectangle 5"/>
          <p:cNvSpPr/>
          <p:nvPr/>
        </p:nvSpPr>
        <p:spPr>
          <a:xfrm>
            <a:off x="457200" y="5335011"/>
            <a:ext cx="1765489" cy="200055"/>
          </a:xfrm>
          <a:prstGeom prst="rect">
            <a:avLst/>
          </a:prstGeom>
        </p:spPr>
        <p:txBody>
          <a:bodyPr wrap="square">
            <a:spAutoFit/>
          </a:bodyPr>
          <a:lstStyle/>
          <a:p>
            <a:r>
              <a:rPr lang="en-US" sz="700" dirty="0">
                <a:solidFill>
                  <a:schemeClr val="bg1">
                    <a:lumMod val="65000"/>
                  </a:schemeClr>
                </a:solidFill>
                <a:latin typeface="Arial" panose="020B0604020202020204" pitchFamily="34" charset="0"/>
                <a:cs typeface="Arial" panose="020B0604020202020204" pitchFamily="34" charset="0"/>
              </a:rPr>
              <a:t>© VoodooDot/Shutterstock.com</a:t>
            </a:r>
          </a:p>
        </p:txBody>
      </p:sp>
      <p:pic>
        <p:nvPicPr>
          <p:cNvPr id="7" name="Picture 6" descr="S10-shutterstock_9540095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044" y="1862666"/>
            <a:ext cx="3484505" cy="3484505"/>
          </a:xfrm>
          <a:prstGeom prst="rect">
            <a:avLst/>
          </a:prstGeom>
        </p:spPr>
      </p:pic>
    </p:spTree>
    <p:extLst>
      <p:ext uri="{BB962C8B-B14F-4D97-AF65-F5344CB8AC3E}">
        <p14:creationId xmlns:p14="http://schemas.microsoft.com/office/powerpoint/2010/main" val="34081305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A22E41114A0442BDA4B318CCD17E04" ma:contentTypeVersion="17" ma:contentTypeDescription="Create a new document." ma:contentTypeScope="" ma:versionID="bb879eebb89bfda9cdf8cc88ffd0c214">
  <xsd:schema xmlns:xsd="http://www.w3.org/2001/XMLSchema" xmlns:xs="http://www.w3.org/2001/XMLSchema" xmlns:p="http://schemas.microsoft.com/office/2006/metadata/properties" xmlns:ns2="142e9677-830b-44b4-ba0c-f58ef7e2469c" xmlns:ns3="0b3d0e23-ca78-4c63-975f-9e9c5d49a020" targetNamespace="http://schemas.microsoft.com/office/2006/metadata/properties" ma:root="true" ma:fieldsID="3c96d41aa3af96678310697e81b7fbd3" ns2:_="" ns3:_="">
    <xsd:import namespace="142e9677-830b-44b4-ba0c-f58ef7e2469c"/>
    <xsd:import namespace="0b3d0e23-ca78-4c63-975f-9e9c5d49a0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2e9677-830b-44b4-ba0c-f58ef7e24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0150653-d90f-4439-85a8-715be6315a4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3d0e23-ca78-4c63-975f-9e9c5d49a0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988ff61-c716-4deb-bf2b-16a4962f11e7}" ma:internalName="TaxCatchAll" ma:showField="CatchAllData" ma:web="0b3d0e23-ca78-4c63-975f-9e9c5d49a0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5336F6-91BF-41C0-8548-010141D38B24}"/>
</file>

<file path=customXml/itemProps2.xml><?xml version="1.0" encoding="utf-8"?>
<ds:datastoreItem xmlns:ds="http://schemas.openxmlformats.org/officeDocument/2006/customXml" ds:itemID="{0FACF25F-FF5B-4862-AE8B-E88D2E3346DE}"/>
</file>

<file path=docProps/app.xml><?xml version="1.0" encoding="utf-8"?>
<Properties xmlns="http://schemas.openxmlformats.org/officeDocument/2006/extended-properties" xmlns:vt="http://schemas.openxmlformats.org/officeDocument/2006/docPropsVTypes">
  <Template>Catholic Quiz Show-template ver 1-1</Template>
  <TotalTime>3241</TotalTime>
  <Words>390</Words>
  <Application>Microsoft Office PowerPoint</Application>
  <PresentationFormat>On-screen Show (4:3)</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CorpPowerpoint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162</cp:revision>
  <dcterms:created xsi:type="dcterms:W3CDTF">2012-11-07T17:11:11Z</dcterms:created>
  <dcterms:modified xsi:type="dcterms:W3CDTF">2023-04-04T17:58:30Z</dcterms:modified>
</cp:coreProperties>
</file>