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5"/>
  </p:notesMasterIdLst>
  <p:sldIdLst>
    <p:sldId id="310" r:id="rId2"/>
    <p:sldId id="344" r:id="rId3"/>
    <p:sldId id="345" r:id="rId4"/>
    <p:sldId id="346" r:id="rId5"/>
    <p:sldId id="347" r:id="rId6"/>
    <p:sldId id="348" r:id="rId7"/>
    <p:sldId id="349" r:id="rId8"/>
    <p:sldId id="350" r:id="rId9"/>
    <p:sldId id="351" r:id="rId10"/>
    <p:sldId id="352" r:id="rId11"/>
    <p:sldId id="353" r:id="rId12"/>
    <p:sldId id="354" r:id="rId13"/>
    <p:sldId id="355" r:id="rId14"/>
  </p:sldIdLst>
  <p:sldSz cx="9144000" cy="6858000" type="screen4x3"/>
  <p:notesSz cx="6858000" cy="9144000"/>
  <p:custDataLst>
    <p:tags r:id="rId17"/>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5598"/>
    <a:srgbClr val="00CCFF"/>
    <a:srgbClr val="008000"/>
    <a:srgbClr val="FF0000"/>
    <a:srgbClr val="CC0000"/>
    <a:srgbClr val="3539C9"/>
    <a:srgbClr val="0000FF"/>
    <a:srgbClr val="D60005"/>
    <a:srgbClr val="314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82714" autoAdjust="0"/>
  </p:normalViewPr>
  <p:slideViewPr>
    <p:cSldViewPr snapToGrid="0" snapToObjects="1">
      <p:cViewPr varScale="1">
        <p:scale>
          <a:sx n="93" d="100"/>
          <a:sy n="93" d="100"/>
        </p:scale>
        <p:origin x="-2384" y="-104"/>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tags" Target="tags/tag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5/1/15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5/1/15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5/1/15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5/1/15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5/1/15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4700" b="1" dirty="0" smtClean="0">
                <a:solidFill>
                  <a:srgbClr val="CC0000"/>
                </a:solidFill>
                <a:latin typeface="Arial" panose="020B0604020202020204" pitchFamily="34" charset="0"/>
                <a:cs typeface="Arial" panose="020B0604020202020204" pitchFamily="34" charset="0"/>
              </a:rPr>
              <a:t>“Judith, the Brave”</a:t>
            </a:r>
            <a:br>
              <a:rPr lang="en-US" sz="4700" b="1" dirty="0" smtClean="0">
                <a:solidFill>
                  <a:srgbClr val="CC0000"/>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(Judith, Chapters 10, 12</a:t>
            </a:r>
            <a:r>
              <a:rPr lang="en-US" sz="2000" b="1" dirty="0" smtClean="0">
                <a:solidFill>
                  <a:schemeClr val="tx1">
                    <a:lumMod val="50000"/>
                    <a:lumOff val="50000"/>
                  </a:schemeClr>
                </a:solidFill>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13)</a:t>
            </a:r>
            <a:br>
              <a:rPr lang="en-US" sz="2000"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5"/>
          <p:cNvSpPr>
            <a:spLocks noGrp="1"/>
          </p:cNvSpPr>
          <p:nvPr>
            <p:ph idx="1"/>
          </p:nvPr>
        </p:nvSpPr>
        <p:spPr>
          <a:xfrm>
            <a:off x="4262588" y="1827154"/>
            <a:ext cx="4424212" cy="3884713"/>
          </a:xfrm>
        </p:spPr>
        <p:txBody>
          <a:bodyPr>
            <a:noAutofit/>
          </a:bodyPr>
          <a:lstStyle/>
          <a:p>
            <a:pPr lvl="0">
              <a:spcBef>
                <a:spcPts val="0"/>
              </a:spcBef>
              <a:spcAft>
                <a:spcPts val="500"/>
              </a:spcAft>
            </a:pPr>
            <a:r>
              <a:rPr lang="en-US" sz="2400" dirty="0">
                <a:latin typeface="Arial" panose="020B0604020202020204" pitchFamily="34" charset="0"/>
                <a:cs typeface="Arial" panose="020B0604020202020204" pitchFamily="34" charset="0"/>
              </a:rPr>
              <a:t>Judith went with her maid to the Assyrian camp and offered to help the Assyrians capture the territory</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lvl="0">
              <a:spcBef>
                <a:spcPts val="0"/>
              </a:spcBef>
              <a:spcAft>
                <a:spcPts val="500"/>
              </a:spcAft>
            </a:pPr>
            <a:r>
              <a:rPr lang="en-US" sz="2400" dirty="0">
                <a:latin typeface="Arial" panose="020B0604020202020204" pitchFamily="34" charset="0"/>
                <a:cs typeface="Arial" panose="020B0604020202020204" pitchFamily="34" charset="0"/>
              </a:rPr>
              <a:t>When Holofernes invited her to his room to sleep with </a:t>
            </a:r>
            <a:r>
              <a:rPr lang="en-US" sz="2400" dirty="0" smtClean="0">
                <a:latin typeface="Arial" panose="020B0604020202020204" pitchFamily="34" charset="0"/>
                <a:cs typeface="Arial" panose="020B0604020202020204" pitchFamily="34" charset="0"/>
              </a:rPr>
              <a:t>him, </a:t>
            </a:r>
            <a:r>
              <a:rPr lang="en-US" sz="2400" dirty="0">
                <a:latin typeface="Arial" panose="020B0604020202020204" pitchFamily="34" charset="0"/>
                <a:cs typeface="Arial" panose="020B0604020202020204" pitchFamily="34" charset="0"/>
              </a:rPr>
              <a:t>she prayed for strength, raised his </a:t>
            </a:r>
            <a:r>
              <a:rPr lang="en-US" sz="2400" dirty="0" smtClean="0">
                <a:latin typeface="Arial" panose="020B0604020202020204" pitchFamily="34" charset="0"/>
                <a:cs typeface="Arial" panose="020B0604020202020204" pitchFamily="34" charset="0"/>
              </a:rPr>
              <a:t>sword, </a:t>
            </a:r>
            <a:r>
              <a:rPr lang="en-US" sz="2400" dirty="0">
                <a:latin typeface="Arial" panose="020B0604020202020204" pitchFamily="34" charset="0"/>
                <a:cs typeface="Arial" panose="020B0604020202020204" pitchFamily="34" charset="0"/>
              </a:rPr>
              <a:t>and killed him, throwing his army into a panic</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7" name="Rectangle 6"/>
          <p:cNvSpPr/>
          <p:nvPr/>
        </p:nvSpPr>
        <p:spPr>
          <a:xfrm>
            <a:off x="300378" y="4794282"/>
            <a:ext cx="4572000" cy="200055"/>
          </a:xfrm>
          <a:prstGeom prst="rect">
            <a:avLst/>
          </a:prstGeom>
        </p:spPr>
        <p:txBody>
          <a:bodyPr>
            <a:spAutoFit/>
          </a:bodyPr>
          <a:lstStyle/>
          <a:p>
            <a:r>
              <a:rPr lang="en-US" sz="700" dirty="0" smtClean="0">
                <a:solidFill>
                  <a:srgbClr val="A6A6A6"/>
                </a:solidFill>
                <a:latin typeface="Arial" panose="020B0604020202020204" pitchFamily="34" charset="0"/>
                <a:cs typeface="Arial" panose="020B0604020202020204" pitchFamily="34" charset="0"/>
              </a:rPr>
              <a:t>© Grafissimo/www.istockphoto.com </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10-iStock_000026765009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42" y="1827154"/>
            <a:ext cx="3671319" cy="2967128"/>
          </a:xfrm>
          <a:prstGeom prst="rect">
            <a:avLst/>
          </a:prstGeom>
        </p:spPr>
      </p:pic>
    </p:spTree>
    <p:extLst>
      <p:ext uri="{BB962C8B-B14F-4D97-AF65-F5344CB8AC3E}">
        <p14:creationId xmlns:p14="http://schemas.microsoft.com/office/powerpoint/2010/main" val="1019066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0A5598"/>
                </a:solidFill>
                <a:latin typeface="Arial" panose="020B0604020202020204" pitchFamily="34" charset="0"/>
                <a:cs typeface="Arial" panose="020B0604020202020204" pitchFamily="34" charset="0"/>
              </a:rPr>
              <a:t>“Esther, Savior of Her People”</a:t>
            </a:r>
            <a:br>
              <a:rPr lang="en-US" sz="42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(Esther, Chapters 5</a:t>
            </a:r>
            <a:r>
              <a:rPr lang="en-US" sz="2000" b="1" dirty="0" smtClean="0">
                <a:solidFill>
                  <a:schemeClr val="tx1">
                    <a:lumMod val="50000"/>
                    <a:lumOff val="50000"/>
                  </a:schemeClr>
                </a:solidFill>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7)</a:t>
            </a:r>
            <a:endParaRPr lang="en-US" sz="12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457200" y="1837794"/>
            <a:ext cx="3817825"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Esther’s fidelity and love for her king </a:t>
            </a:r>
            <a:r>
              <a:rPr lang="en-US" dirty="0" smtClean="0">
                <a:latin typeface="Arial" panose="020B0604020202020204" pitchFamily="34" charset="0"/>
                <a:cs typeface="Arial" panose="020B0604020202020204" pitchFamily="34" charset="0"/>
              </a:rPr>
              <a:t>allowed </a:t>
            </a:r>
            <a:r>
              <a:rPr lang="en-US" dirty="0">
                <a:latin typeface="Arial" panose="020B0604020202020204" pitchFamily="34" charset="0"/>
                <a:cs typeface="Arial" panose="020B0604020202020204" pitchFamily="34" charset="0"/>
              </a:rPr>
              <a:t>her to uncover and thwart Haman’s plot to kill her cousin Mordecai and exterminate her people. </a:t>
            </a:r>
          </a:p>
        </p:txBody>
      </p:sp>
      <p:pic>
        <p:nvPicPr>
          <p:cNvPr id="7" name="Picture 6" descr="S11-iStock_000024532464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0430" y="1837794"/>
            <a:ext cx="4166370" cy="3012286"/>
          </a:xfrm>
          <a:prstGeom prst="rect">
            <a:avLst/>
          </a:prstGeom>
        </p:spPr>
      </p:pic>
      <p:sp>
        <p:nvSpPr>
          <p:cNvPr id="8" name="Rectangle 7"/>
          <p:cNvSpPr/>
          <p:nvPr/>
        </p:nvSpPr>
        <p:spPr>
          <a:xfrm>
            <a:off x="4135582" y="4850080"/>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BibleArtLibrary/www.istockphoto.com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5494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0A5598"/>
                </a:solidFill>
                <a:latin typeface="Arial" panose="020B0604020202020204" pitchFamily="34" charset="0"/>
                <a:cs typeface="Arial" panose="020B0604020202020204" pitchFamily="34" charset="0"/>
              </a:rPr>
              <a:t>“Esther, Savior of Her People”</a:t>
            </a:r>
            <a:br>
              <a:rPr lang="en-US" sz="42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(Esther, Chapters 5</a:t>
            </a:r>
            <a:r>
              <a:rPr lang="en-US" sz="2000" b="1" dirty="0" smtClean="0">
                <a:solidFill>
                  <a:schemeClr val="tx1">
                    <a:lumMod val="50000"/>
                    <a:lumOff val="50000"/>
                  </a:schemeClr>
                </a:solidFill>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7)</a:t>
            </a:r>
            <a:endParaRPr lang="en-US" sz="12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457200" y="1547230"/>
            <a:ext cx="5306785" cy="3944670"/>
          </a:xfrm>
          <a:prstGeom prst="rect">
            <a:avLst/>
          </a:prstGeom>
          <a:noFill/>
        </p:spPr>
        <p:txBody>
          <a:bodyPr wrap="square" rtlCol="0">
            <a:spAutoFit/>
          </a:bodyPr>
          <a:lstStyle/>
          <a:p>
            <a:pPr marL="342900" lvl="0" indent="-342900">
              <a:spcAft>
                <a:spcPts val="500"/>
              </a:spcAft>
              <a:buFont typeface="Arial" panose="020B0604020202020204" pitchFamily="34" charset="0"/>
              <a:buChar char="•"/>
            </a:pPr>
            <a:r>
              <a:rPr lang="en-US" sz="2200" dirty="0">
                <a:latin typeface="Arial" panose="020B0604020202020204" pitchFamily="34" charset="0"/>
                <a:cs typeface="Arial" panose="020B0604020202020204" pitchFamily="34" charset="0"/>
              </a:rPr>
              <a:t>Haman, King Xerxes’s </a:t>
            </a:r>
            <a:r>
              <a:rPr lang="en-US" sz="2200" dirty="0" smtClean="0">
                <a:latin typeface="Arial" panose="020B0604020202020204" pitchFamily="34" charset="0"/>
                <a:cs typeface="Arial" panose="020B0604020202020204" pitchFamily="34" charset="0"/>
              </a:rPr>
              <a:t>prime minister</a:t>
            </a:r>
            <a:r>
              <a:rPr lang="en-US" sz="2200" dirty="0">
                <a:latin typeface="Arial" panose="020B0604020202020204" pitchFamily="34" charset="0"/>
                <a:cs typeface="Arial" panose="020B0604020202020204" pitchFamily="34" charset="0"/>
              </a:rPr>
              <a:t>, plotted to kill Queen Esther’s cousin Mordecai and every Jew in the Persian Empire</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342900" lvl="0" indent="-342900">
              <a:spcAft>
                <a:spcPts val="500"/>
              </a:spcAft>
              <a:buFont typeface="Arial" panose="020B0604020202020204" pitchFamily="34" charset="0"/>
              <a:buChar char="•"/>
            </a:pPr>
            <a:r>
              <a:rPr lang="en-US" sz="2200" dirty="0">
                <a:latin typeface="Arial" panose="020B0604020202020204" pitchFamily="34" charset="0"/>
                <a:cs typeface="Arial" panose="020B0604020202020204" pitchFamily="34" charset="0"/>
              </a:rPr>
              <a:t>God set up a situation in which King Xerxes decided to honor Mordecai for uncovering a plot to kill the </a:t>
            </a:r>
            <a:r>
              <a:rPr lang="en-US" sz="2200" dirty="0" smtClean="0">
                <a:latin typeface="Arial" panose="020B0604020202020204" pitchFamily="34" charset="0"/>
                <a:cs typeface="Arial" panose="020B0604020202020204" pitchFamily="34" charset="0"/>
              </a:rPr>
              <a:t>king, </a:t>
            </a:r>
            <a:r>
              <a:rPr lang="en-US" sz="2200" dirty="0">
                <a:latin typeface="Arial" panose="020B0604020202020204" pitchFamily="34" charset="0"/>
                <a:cs typeface="Arial" panose="020B0604020202020204" pitchFamily="34" charset="0"/>
              </a:rPr>
              <a:t>humiliating Haman in the process</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342900" lvl="0" indent="-342900">
              <a:spcAft>
                <a:spcPts val="500"/>
              </a:spcAft>
              <a:buFont typeface="Arial" panose="020B0604020202020204" pitchFamily="34" charset="0"/>
              <a:buChar char="•"/>
            </a:pPr>
            <a:r>
              <a:rPr lang="en-US" sz="2200" dirty="0">
                <a:latin typeface="Arial" panose="020B0604020202020204" pitchFamily="34" charset="0"/>
                <a:cs typeface="Arial" panose="020B0604020202020204" pitchFamily="34" charset="0"/>
              </a:rPr>
              <a:t>Esther </a:t>
            </a:r>
            <a:r>
              <a:rPr lang="en-US" sz="2200" dirty="0" smtClean="0">
                <a:latin typeface="Arial" panose="020B0604020202020204" pitchFamily="34" charset="0"/>
                <a:cs typeface="Arial" panose="020B0604020202020204" pitchFamily="34" charset="0"/>
              </a:rPr>
              <a:t>used </a:t>
            </a:r>
            <a:r>
              <a:rPr lang="en-US" sz="2200" dirty="0">
                <a:latin typeface="Arial" panose="020B0604020202020204" pitchFamily="34" charset="0"/>
                <a:cs typeface="Arial" panose="020B0604020202020204" pitchFamily="34" charset="0"/>
              </a:rPr>
              <a:t>her position as queen to expose Haman’s plan to kill Mordecai and all the Jews to the </a:t>
            </a:r>
            <a:r>
              <a:rPr lang="en-US" sz="2200" dirty="0" smtClean="0">
                <a:latin typeface="Arial" panose="020B0604020202020204" pitchFamily="34" charset="0"/>
                <a:cs typeface="Arial" panose="020B0604020202020204" pitchFamily="34" charset="0"/>
              </a:rPr>
              <a:t>king</a:t>
            </a:r>
            <a:r>
              <a:rPr lang="en-US" sz="2200" dirty="0">
                <a:latin typeface="Arial" panose="020B0604020202020204" pitchFamily="34" charset="0"/>
                <a:cs typeface="Arial" panose="020B0604020202020204" pitchFamily="34" charset="0"/>
              </a:rPr>
              <a:t>.</a:t>
            </a:r>
          </a:p>
        </p:txBody>
      </p:sp>
      <p:sp>
        <p:nvSpPr>
          <p:cNvPr id="7" name="Rectangle 6"/>
          <p:cNvSpPr/>
          <p:nvPr/>
        </p:nvSpPr>
        <p:spPr>
          <a:xfrm>
            <a:off x="4324731" y="5370722"/>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Sergey856/www.shutterstock.com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12-shutterstock_11986474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889" y="1547230"/>
            <a:ext cx="2557714" cy="3836570"/>
          </a:xfrm>
          <a:prstGeom prst="rect">
            <a:avLst/>
          </a:prstGeom>
        </p:spPr>
      </p:pic>
    </p:spTree>
    <p:extLst>
      <p:ext uri="{BB962C8B-B14F-4D97-AF65-F5344CB8AC3E}">
        <p14:creationId xmlns:p14="http://schemas.microsoft.com/office/powerpoint/2010/main" val="3784749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a:ln w="38100">
            <a:noFill/>
          </a:ln>
        </p:spPr>
        <p:txBody>
          <a:bodyPr/>
          <a:lstStyle/>
          <a:p>
            <a:r>
              <a:rPr lang="en-US" b="1" dirty="0" smtClean="0">
                <a:solidFill>
                  <a:srgbClr val="008000"/>
                </a:solidFill>
                <a:latin typeface="Arial" panose="020B0604020202020204" pitchFamily="34" charset="0"/>
                <a:cs typeface="Arial" panose="020B0604020202020204" pitchFamily="34" charset="0"/>
              </a:rPr>
              <a:t>Activity</a:t>
            </a:r>
            <a:endParaRPr lang="en-US" dirty="0">
              <a:ln w="0"/>
              <a:solidFill>
                <a:srgbClr val="008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57200" y="1235624"/>
            <a:ext cx="8229600" cy="4931229"/>
          </a:xfrm>
        </p:spPr>
        <p:txBody>
          <a:bodyPr>
            <a:normAutofit/>
          </a:bodyPr>
          <a:lstStyle/>
          <a:p>
            <a:pPr marL="457200" indent="-457200">
              <a:buAutoNum type="arabicPeriod"/>
            </a:pPr>
            <a:r>
              <a:rPr lang="en-US" sz="2200" b="1" dirty="0" smtClean="0">
                <a:latin typeface="Arial" pitchFamily="34" charset="0"/>
                <a:cs typeface="Arial" pitchFamily="34" charset="0"/>
              </a:rPr>
              <a:t>Reflect:</a:t>
            </a:r>
            <a:r>
              <a:rPr lang="en-US" sz="2200" dirty="0" smtClean="0">
                <a:latin typeface="Arial" pitchFamily="34" charset="0"/>
                <a:cs typeface="Arial" pitchFamily="34" charset="0"/>
              </a:rPr>
              <a:t> Which of the women in this presentation is your favorite? Why? </a:t>
            </a:r>
          </a:p>
          <a:p>
            <a:pPr marL="457200" indent="-457200">
              <a:buAutoNum type="arabicPeriod"/>
            </a:pPr>
            <a:r>
              <a:rPr lang="en-US" sz="2200" b="1" dirty="0" smtClean="0">
                <a:latin typeface="Arial" pitchFamily="34" charset="0"/>
                <a:cs typeface="Arial" pitchFamily="34" charset="0"/>
              </a:rPr>
              <a:t>Choose </a:t>
            </a:r>
            <a:r>
              <a:rPr lang="en-US" sz="2200" dirty="0" smtClean="0">
                <a:latin typeface="Arial" pitchFamily="34" charset="0"/>
                <a:cs typeface="Arial" pitchFamily="34" charset="0"/>
              </a:rPr>
              <a:t>one of the following ways to retell the story of your favorite woman from the Old Testament, and then share it with the class:</a:t>
            </a:r>
          </a:p>
          <a:p>
            <a:pPr lvl="1" indent="-342900">
              <a:buFont typeface="Arial"/>
              <a:buChar char="•"/>
            </a:pPr>
            <a:r>
              <a:rPr lang="en-US" sz="2200" b="1" dirty="0" smtClean="0">
                <a:latin typeface="Arial" pitchFamily="34" charset="0"/>
                <a:cs typeface="Arial" pitchFamily="34" charset="0"/>
              </a:rPr>
              <a:t>Make a poster </a:t>
            </a:r>
            <a:r>
              <a:rPr lang="en-US" sz="2200" dirty="0" smtClean="0">
                <a:latin typeface="Arial" pitchFamily="34" charset="0"/>
                <a:cs typeface="Arial" pitchFamily="34" charset="0"/>
              </a:rPr>
              <a:t>highlighting the key points of your character’s story. Be sure to include pictures!</a:t>
            </a:r>
          </a:p>
          <a:p>
            <a:pPr lvl="1" indent="-342900">
              <a:buFont typeface="Arial"/>
              <a:buChar char="•"/>
            </a:pPr>
            <a:r>
              <a:rPr lang="en-US" sz="2200" b="1" dirty="0" smtClean="0">
                <a:latin typeface="Arial" pitchFamily="34" charset="0"/>
                <a:cs typeface="Arial" pitchFamily="34" charset="0"/>
              </a:rPr>
              <a:t>Write a song or rap </a:t>
            </a:r>
            <a:r>
              <a:rPr lang="en-US" sz="2200" dirty="0" smtClean="0">
                <a:latin typeface="Arial" pitchFamily="34" charset="0"/>
                <a:cs typeface="Arial" pitchFamily="34" charset="0"/>
              </a:rPr>
              <a:t>about your character.</a:t>
            </a:r>
          </a:p>
          <a:p>
            <a:pPr lvl="1" indent="-342900">
              <a:buFont typeface="Arial"/>
              <a:buChar char="•"/>
            </a:pPr>
            <a:r>
              <a:rPr lang="en-US" sz="2200" dirty="0" smtClean="0">
                <a:latin typeface="Arial" pitchFamily="34" charset="0"/>
                <a:cs typeface="Arial" pitchFamily="34" charset="0"/>
              </a:rPr>
              <a:t>Find others who picked the same character as you and </a:t>
            </a:r>
            <a:r>
              <a:rPr lang="en-US" sz="2200" b="1" dirty="0" smtClean="0">
                <a:latin typeface="Arial" pitchFamily="34" charset="0"/>
                <a:cs typeface="Arial" pitchFamily="34" charset="0"/>
              </a:rPr>
              <a:t>perform a skit </a:t>
            </a:r>
            <a:r>
              <a:rPr lang="en-US" sz="2200" dirty="0" smtClean="0">
                <a:latin typeface="Arial" pitchFamily="34" charset="0"/>
                <a:cs typeface="Arial" pitchFamily="34" charset="0"/>
              </a:rPr>
              <a:t>to reenact her story.</a:t>
            </a:r>
          </a:p>
          <a:p>
            <a:pPr lvl="1" indent="-342900">
              <a:buFont typeface="Arial"/>
              <a:buChar char="•"/>
            </a:pPr>
            <a:r>
              <a:rPr lang="en-US" sz="2200" b="1" dirty="0" smtClean="0">
                <a:latin typeface="Arial" pitchFamily="34" charset="0"/>
                <a:cs typeface="Arial" pitchFamily="34" charset="0"/>
              </a:rPr>
              <a:t>Create an artistic representation </a:t>
            </a:r>
            <a:r>
              <a:rPr lang="en-US" sz="2200" dirty="0" smtClean="0">
                <a:latin typeface="Arial" pitchFamily="34" charset="0"/>
                <a:cs typeface="Arial" pitchFamily="34" charset="0"/>
              </a:rPr>
              <a:t>of your character and explain it to the class.</a:t>
            </a:r>
          </a:p>
          <a:p>
            <a:pPr marL="457200" indent="-457200">
              <a:buAutoNum type="arabicPeriod"/>
            </a:pPr>
            <a:endParaRPr lang="en-US" sz="2000" b="1" dirty="0" smtClean="0"/>
          </a:p>
          <a:p>
            <a:pPr marL="457200" indent="-457200">
              <a:buAutoNum type="arabicPeriod"/>
            </a:pPr>
            <a:endParaRPr lang="en-US" sz="2000" b="1" dirty="0"/>
          </a:p>
        </p:txBody>
      </p:sp>
    </p:spTree>
    <p:extLst>
      <p:ext uri="{BB962C8B-B14F-4D97-AF65-F5344CB8AC3E}">
        <p14:creationId xmlns:p14="http://schemas.microsoft.com/office/powerpoint/2010/main" val="3703794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latin typeface="Arial" panose="020B0604020202020204" pitchFamily="34" charset="0"/>
                <a:cs typeface="Arial" panose="020B0604020202020204" pitchFamily="34" charset="0"/>
              </a:rPr>
              <a:t>The</a:t>
            </a:r>
            <a:r>
              <a:rPr lang="en-US" sz="2400" dirty="0" smtClean="0">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Old Testament</a:t>
            </a:r>
            <a:endParaRPr lang="en-US" sz="6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3425506" y="1386838"/>
            <a:ext cx="4865471" cy="132343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the </a:t>
            </a:r>
            <a:r>
              <a:rPr lang="en-US" sz="8000" b="1" dirty="0" smtClean="0">
                <a:solidFill>
                  <a:srgbClr val="C30027"/>
                </a:solidFill>
                <a:latin typeface="Arial" panose="020B0604020202020204" pitchFamily="34" charset="0"/>
                <a:cs typeface="Arial" panose="020B0604020202020204" pitchFamily="34" charset="0"/>
              </a:rPr>
              <a:t>Trinity</a:t>
            </a:r>
            <a:endParaRPr lang="en-US" sz="8000" b="1" dirty="0">
              <a:solidFill>
                <a:srgbClr val="C30027"/>
              </a:solidFill>
            </a:endParaRPr>
          </a:p>
        </p:txBody>
      </p:sp>
      <p:sp>
        <p:nvSpPr>
          <p:cNvPr id="6" name="TextBox 5"/>
          <p:cNvSpPr txBox="1"/>
          <p:nvPr/>
        </p:nvSpPr>
        <p:spPr>
          <a:xfrm>
            <a:off x="948051" y="3516780"/>
            <a:ext cx="7342926" cy="2431435"/>
          </a:xfrm>
          <a:prstGeom prst="rect">
            <a:avLst/>
          </a:prstGeom>
          <a:noFill/>
        </p:spPr>
        <p:txBody>
          <a:bodyPr wrap="square" rtlCol="0">
            <a:spAutoFit/>
          </a:bodyPr>
          <a:lstStyle/>
          <a:p>
            <a:pPr algn="ctr"/>
            <a:r>
              <a:rPr lang="en-US" sz="2000" dirty="0" smtClean="0">
                <a:solidFill>
                  <a:srgbClr val="178D34"/>
                </a:solidFill>
                <a:latin typeface="Arial" panose="020B0604020202020204" pitchFamily="34" charset="0"/>
                <a:cs typeface="Arial" panose="020B0604020202020204" pitchFamily="34" charset="0"/>
              </a:rPr>
              <a:t>Chapter E</a:t>
            </a:r>
          </a:p>
          <a:p>
            <a:pPr algn="ctr"/>
            <a:r>
              <a:rPr lang="en-US" sz="3600" dirty="0">
                <a:solidFill>
                  <a:srgbClr val="178D34"/>
                </a:solidFill>
                <a:latin typeface="Arial"/>
                <a:cs typeface="Arial"/>
              </a:rPr>
              <a:t>The </a:t>
            </a:r>
            <a:r>
              <a:rPr lang="en-US" sz="3600" dirty="0" smtClean="0">
                <a:solidFill>
                  <a:srgbClr val="178D34"/>
                </a:solidFill>
                <a:latin typeface="Arial"/>
                <a:cs typeface="Arial"/>
              </a:rPr>
              <a:t>Bible:</a:t>
            </a:r>
            <a:br>
              <a:rPr lang="en-US" sz="3600" dirty="0" smtClean="0">
                <a:solidFill>
                  <a:srgbClr val="178D34"/>
                </a:solidFill>
                <a:latin typeface="Arial"/>
                <a:cs typeface="Arial"/>
              </a:rPr>
            </a:br>
            <a:r>
              <a:rPr lang="en-US" sz="3600" dirty="0" smtClean="0">
                <a:solidFill>
                  <a:srgbClr val="178D34"/>
                </a:solidFill>
                <a:latin typeface="Arial"/>
                <a:cs typeface="Arial"/>
              </a:rPr>
              <a:t>Women of the</a:t>
            </a:r>
          </a:p>
          <a:p>
            <a:pPr algn="ctr"/>
            <a:r>
              <a:rPr lang="en-US" sz="3600" dirty="0" smtClean="0">
                <a:solidFill>
                  <a:srgbClr val="178D34"/>
                </a:solidFill>
                <a:latin typeface="Arial"/>
                <a:cs typeface="Arial"/>
              </a:rPr>
              <a:t>Old Testament</a:t>
            </a:r>
            <a:endParaRPr lang="en-US" sz="3600" dirty="0">
              <a:solidFill>
                <a:srgbClr val="178D34"/>
              </a:solidFill>
              <a:latin typeface="Arial"/>
              <a:cs typeface="Arial"/>
            </a:endParaRPr>
          </a:p>
          <a:p>
            <a:endParaRPr lang="en-US" dirty="0"/>
          </a:p>
        </p:txBody>
      </p:sp>
    </p:spTree>
    <p:extLst>
      <p:ext uri="{BB962C8B-B14F-4D97-AF65-F5344CB8AC3E}">
        <p14:creationId xmlns:p14="http://schemas.microsoft.com/office/powerpoint/2010/main" val="2473602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a:ln>
            <a:noFill/>
          </a:ln>
        </p:spPr>
        <p:txBody>
          <a:bodyPr>
            <a:noAutofit/>
          </a:bodyPr>
          <a:lstStyle/>
          <a:p>
            <a:r>
              <a:rPr lang="en-US" sz="3800" b="1" dirty="0" smtClean="0">
                <a:latin typeface="Arial" panose="020B0604020202020204" pitchFamily="34" charset="0"/>
                <a:cs typeface="Arial" panose="020B0604020202020204" pitchFamily="34" charset="0"/>
              </a:rPr>
              <a:t>Chapter Summary</a:t>
            </a:r>
            <a:br>
              <a:rPr lang="en-US" sz="3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Women of the Old Testament</a:t>
            </a:r>
            <a:endParaRPr lang="en-US" sz="2800" b="1" dirty="0">
              <a:latin typeface="Arial" panose="020B0604020202020204" pitchFamily="34" charset="0"/>
              <a:cs typeface="Arial" panose="020B0604020202020204" pitchFamily="34" charset="0"/>
            </a:endParaRPr>
          </a:p>
        </p:txBody>
      </p:sp>
      <p:sp>
        <p:nvSpPr>
          <p:cNvPr id="5" name="TextBox 4"/>
          <p:cNvSpPr txBox="1"/>
          <p:nvPr/>
        </p:nvSpPr>
        <p:spPr>
          <a:xfrm>
            <a:off x="457200" y="1601855"/>
            <a:ext cx="4466960" cy="378565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In the </a:t>
            </a:r>
            <a:r>
              <a:rPr lang="en-US" dirty="0">
                <a:latin typeface="Arial" panose="020B0604020202020204" pitchFamily="34" charset="0"/>
                <a:cs typeface="Arial" panose="020B0604020202020204" pitchFamily="34" charset="0"/>
              </a:rPr>
              <a:t>Old </a:t>
            </a:r>
            <a:r>
              <a:rPr lang="en-US" dirty="0" smtClean="0">
                <a:latin typeface="Arial" panose="020B0604020202020204" pitchFamily="34" charset="0"/>
                <a:cs typeface="Arial" panose="020B0604020202020204" pitchFamily="34" charset="0"/>
              </a:rPr>
              <a:t>Testament, </a:t>
            </a:r>
            <a:r>
              <a:rPr lang="en-US" dirty="0">
                <a:latin typeface="Arial" panose="020B0604020202020204" pitchFamily="34" charset="0"/>
                <a:cs typeface="Arial" panose="020B0604020202020204" pitchFamily="34" charset="0"/>
              </a:rPr>
              <a:t>God called strong, courageous women to save his people, Israel. Women played, and continue to play, an important role in God’s unfolding plan of salvation. God has given women particular gifts to be used </a:t>
            </a:r>
            <a:r>
              <a:rPr lang="en-US" dirty="0" smtClean="0">
                <a:latin typeface="Arial" panose="020B0604020202020204" pitchFamily="34" charset="0"/>
                <a:cs typeface="Arial" panose="020B0604020202020204" pitchFamily="34" charset="0"/>
              </a:rPr>
              <a:t>in service </a:t>
            </a:r>
            <a:r>
              <a:rPr lang="en-US" dirty="0">
                <a:latin typeface="Arial" panose="020B0604020202020204" pitchFamily="34" charset="0"/>
                <a:cs typeface="Arial" panose="020B0604020202020204" pitchFamily="34" charset="0"/>
              </a:rPr>
              <a:t>of God and humanity.</a:t>
            </a:r>
          </a:p>
        </p:txBody>
      </p:sp>
      <p:sp>
        <p:nvSpPr>
          <p:cNvPr id="7" name="Rectangle 6"/>
          <p:cNvSpPr/>
          <p:nvPr/>
        </p:nvSpPr>
        <p:spPr>
          <a:xfrm>
            <a:off x="4572000" y="4961166"/>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BibleArtLibrary/www.istockphoto.com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3-iStock_000025932363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2300" y="1877802"/>
            <a:ext cx="4281700" cy="3057134"/>
          </a:xfrm>
          <a:prstGeom prst="rect">
            <a:avLst/>
          </a:prstGeom>
        </p:spPr>
      </p:pic>
    </p:spTree>
    <p:extLst>
      <p:ext uri="{BB962C8B-B14F-4D97-AF65-F5344CB8AC3E}">
        <p14:creationId xmlns:p14="http://schemas.microsoft.com/office/powerpoint/2010/main" val="2732630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sz="4700" b="1" dirty="0" smtClean="0">
                <a:solidFill>
                  <a:srgbClr val="0A5598"/>
                </a:solidFill>
                <a:latin typeface="Arial" panose="020B0604020202020204" pitchFamily="34" charset="0"/>
                <a:cs typeface="Arial" panose="020B0604020202020204" pitchFamily="34" charset="0"/>
              </a:rPr>
              <a:t>“Rebecca, the Planner”</a:t>
            </a:r>
            <a:br>
              <a:rPr lang="en-US" sz="47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(Genesis, Chapter 27)</a:t>
            </a:r>
            <a:r>
              <a:rPr lang="en-US" sz="2000" b="1" i="1" dirty="0" smtClean="0">
                <a:solidFill>
                  <a:schemeClr val="tx1">
                    <a:lumMod val="50000"/>
                    <a:lumOff val="50000"/>
                  </a:schemeClr>
                </a:solidFill>
                <a:latin typeface="Arial" panose="020B0604020202020204" pitchFamily="34" charset="0"/>
                <a:cs typeface="Arial" panose="020B0604020202020204" pitchFamily="34" charset="0"/>
              </a:rPr>
              <a:t/>
            </a:r>
            <a:br>
              <a:rPr lang="en-US" sz="2000" b="1" i="1" dirty="0" smtClean="0">
                <a:solidFill>
                  <a:schemeClr val="tx1">
                    <a:lumMod val="50000"/>
                    <a:lumOff val="50000"/>
                  </a:schemeClr>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
            </a:r>
            <a:br>
              <a:rPr lang="en-US" sz="2000"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634312" y="2060631"/>
            <a:ext cx="4104443" cy="3152051"/>
          </a:xfrm>
        </p:spPr>
        <p:txBody>
          <a:bodyPr/>
          <a:lstStyle/>
          <a:p>
            <a:pPr marL="0" indent="0">
              <a:buNone/>
            </a:pPr>
            <a:r>
              <a:rPr lang="en-US" sz="2800" dirty="0">
                <a:latin typeface="Arial" panose="020B0604020202020204" pitchFamily="34" charset="0"/>
                <a:cs typeface="Arial" panose="020B0604020202020204" pitchFamily="34" charset="0"/>
              </a:rPr>
              <a:t>Through Rebecca’s courage and confidence, she </a:t>
            </a:r>
            <a:r>
              <a:rPr lang="en-US" sz="2800" dirty="0" smtClean="0">
                <a:latin typeface="Arial" panose="020B0604020202020204" pitchFamily="34" charset="0"/>
                <a:cs typeface="Arial" panose="020B0604020202020204" pitchFamily="34" charset="0"/>
              </a:rPr>
              <a:t>orchestrated </a:t>
            </a:r>
            <a:r>
              <a:rPr lang="en-US" sz="2800" dirty="0">
                <a:latin typeface="Arial" panose="020B0604020202020204" pitchFamily="34" charset="0"/>
                <a:cs typeface="Arial" panose="020B0604020202020204" pitchFamily="34" charset="0"/>
              </a:rPr>
              <a:t>Isaac’s blessing of </a:t>
            </a:r>
            <a:r>
              <a:rPr lang="en-US" sz="2800" dirty="0" smtClean="0">
                <a:latin typeface="Arial" panose="020B0604020202020204" pitchFamily="34" charset="0"/>
                <a:cs typeface="Arial" panose="020B0604020202020204" pitchFamily="34" charset="0"/>
              </a:rPr>
              <a:t>Jacob </a:t>
            </a:r>
            <a:r>
              <a:rPr lang="en-US" sz="2800" dirty="0">
                <a:latin typeface="Arial" panose="020B0604020202020204" pitchFamily="34" charset="0"/>
                <a:cs typeface="Arial" panose="020B0604020202020204" pitchFamily="34" charset="0"/>
              </a:rPr>
              <a:t>and Jacob’s escape from his brother, Esau</a:t>
            </a:r>
            <a:r>
              <a:rPr lang="en-US" sz="2800" dirty="0" smtClean="0">
                <a:latin typeface="Arial" panose="020B0604020202020204" pitchFamily="34" charset="0"/>
                <a:cs typeface="Arial" panose="020B0604020202020204" pitchFamily="34" charset="0"/>
              </a:rPr>
              <a:t>.</a:t>
            </a:r>
          </a:p>
        </p:txBody>
      </p:sp>
      <p:sp>
        <p:nvSpPr>
          <p:cNvPr id="7" name="Rectangle 6"/>
          <p:cNvSpPr/>
          <p:nvPr/>
        </p:nvSpPr>
        <p:spPr>
          <a:xfrm>
            <a:off x="405245" y="5049875"/>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BibleArtLibrary/www.istockphoto.com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4-iStock_000025574894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223439"/>
            <a:ext cx="3861252" cy="2826436"/>
          </a:xfrm>
          <a:prstGeom prst="rect">
            <a:avLst/>
          </a:prstGeom>
        </p:spPr>
      </p:pic>
    </p:spTree>
    <p:extLst>
      <p:ext uri="{BB962C8B-B14F-4D97-AF65-F5344CB8AC3E}">
        <p14:creationId xmlns:p14="http://schemas.microsoft.com/office/powerpoint/2010/main" val="149593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sz="4700" b="1" dirty="0" smtClean="0">
                <a:solidFill>
                  <a:srgbClr val="0A5598"/>
                </a:solidFill>
                <a:latin typeface="Arial" panose="020B0604020202020204" pitchFamily="34" charset="0"/>
                <a:cs typeface="Arial" panose="020B0604020202020204" pitchFamily="34" charset="0"/>
              </a:rPr>
              <a:t>“Rebecca, the Planner”</a:t>
            </a:r>
            <a:br>
              <a:rPr lang="en-US" sz="47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(Genesis, Chapter 27)</a:t>
            </a:r>
            <a:r>
              <a:rPr lang="en-US" sz="2000" b="1" i="1" dirty="0" smtClean="0">
                <a:solidFill>
                  <a:schemeClr val="tx1">
                    <a:lumMod val="50000"/>
                    <a:lumOff val="50000"/>
                  </a:schemeClr>
                </a:solidFill>
                <a:latin typeface="Arial" panose="020B0604020202020204" pitchFamily="34" charset="0"/>
                <a:cs typeface="Arial" panose="020B0604020202020204" pitchFamily="34" charset="0"/>
              </a:rPr>
              <a:t/>
            </a:r>
            <a:br>
              <a:rPr lang="en-US" sz="2000" b="1" i="1" dirty="0" smtClean="0">
                <a:solidFill>
                  <a:schemeClr val="tx1">
                    <a:lumMod val="50000"/>
                    <a:lumOff val="50000"/>
                  </a:schemeClr>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
            </a:r>
            <a:br>
              <a:rPr lang="en-US" sz="2000"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823294"/>
            <a:ext cx="4523014" cy="3554311"/>
          </a:xfrm>
        </p:spPr>
        <p:txBody>
          <a:bodyPr>
            <a:noAutofit/>
          </a:bodyPr>
          <a:lstStyle/>
          <a:p>
            <a:pPr lvl="0">
              <a:spcBef>
                <a:spcPts val="0"/>
              </a:spcBef>
              <a:spcAft>
                <a:spcPts val="500"/>
              </a:spcAft>
            </a:pPr>
            <a:r>
              <a:rPr lang="en-US" sz="2000" dirty="0">
                <a:latin typeface="Arial" panose="020B0604020202020204" pitchFamily="34" charset="0"/>
                <a:cs typeface="Arial" panose="020B0604020202020204" pitchFamily="34" charset="0"/>
              </a:rPr>
              <a:t>Rebecca favored her younger son, </a:t>
            </a:r>
            <a:r>
              <a:rPr lang="en-US" sz="2000" dirty="0" smtClean="0">
                <a:latin typeface="Arial" panose="020B0604020202020204" pitchFamily="34" charset="0"/>
                <a:cs typeface="Arial" panose="020B0604020202020204" pitchFamily="34" charset="0"/>
              </a:rPr>
              <a:t>Jacob, </a:t>
            </a:r>
            <a:r>
              <a:rPr lang="en-US" sz="2000" dirty="0">
                <a:latin typeface="Arial" panose="020B0604020202020204" pitchFamily="34" charset="0"/>
                <a:cs typeface="Arial" panose="020B0604020202020204" pitchFamily="34" charset="0"/>
              </a:rPr>
              <a:t>and wanted him to receive the inheritance that would make him leader of the tribe</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lvl="0">
              <a:spcBef>
                <a:spcPts val="0"/>
              </a:spcBef>
              <a:spcAft>
                <a:spcPts val="500"/>
              </a:spcAft>
            </a:pPr>
            <a:r>
              <a:rPr lang="en-US" sz="2000" dirty="0">
                <a:latin typeface="Arial" panose="020B0604020202020204" pitchFamily="34" charset="0"/>
                <a:cs typeface="Arial" panose="020B0604020202020204" pitchFamily="34" charset="0"/>
              </a:rPr>
              <a:t>Rebecca helped Jacob </a:t>
            </a:r>
            <a:r>
              <a:rPr lang="en-US" sz="2000" dirty="0" smtClean="0">
                <a:latin typeface="Arial" panose="020B0604020202020204" pitchFamily="34" charset="0"/>
                <a:cs typeface="Arial" panose="020B0604020202020204" pitchFamily="34" charset="0"/>
              </a:rPr>
              <a:t>trick </a:t>
            </a:r>
            <a:r>
              <a:rPr lang="en-US" sz="2000" dirty="0">
                <a:latin typeface="Arial" panose="020B0604020202020204" pitchFamily="34" charset="0"/>
                <a:cs typeface="Arial" panose="020B0604020202020204" pitchFamily="34" charset="0"/>
              </a:rPr>
              <a:t>his father into giving away Esau’s inheritance to Jacob instead</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lvl="0">
              <a:spcBef>
                <a:spcPts val="0"/>
              </a:spcBef>
              <a:spcAft>
                <a:spcPts val="500"/>
              </a:spcAft>
            </a:pPr>
            <a:r>
              <a:rPr lang="en-US" sz="2000" dirty="0">
                <a:latin typeface="Arial" panose="020B0604020202020204" pitchFamily="34" charset="0"/>
                <a:cs typeface="Arial" panose="020B0604020202020204" pitchFamily="34" charset="0"/>
              </a:rPr>
              <a:t>Rebecca encouraged Jacob to leave his home to find a wife and to allow Esau’s anger to cool down in his </a:t>
            </a:r>
            <a:r>
              <a:rPr lang="en-US" sz="2000" dirty="0" smtClean="0">
                <a:latin typeface="Arial" panose="020B0604020202020204" pitchFamily="34" charset="0"/>
                <a:cs typeface="Arial" panose="020B0604020202020204" pitchFamily="34" charset="0"/>
              </a:rPr>
              <a:t>absence.</a:t>
            </a:r>
          </a:p>
        </p:txBody>
      </p:sp>
      <p:sp>
        <p:nvSpPr>
          <p:cNvPr id="7" name="Rectangle 6"/>
          <p:cNvSpPr/>
          <p:nvPr/>
        </p:nvSpPr>
        <p:spPr>
          <a:xfrm>
            <a:off x="4114800" y="4962124"/>
            <a:ext cx="4572000" cy="200055"/>
          </a:xfrm>
          <a:prstGeom prst="rect">
            <a:avLst/>
          </a:prstGeom>
        </p:spPr>
        <p:txBody>
          <a:bodyPr>
            <a:spAutoFit/>
          </a:bodyPr>
          <a:lstStyle/>
          <a:p>
            <a:pPr algn="r"/>
            <a:r>
              <a:rPr lang="en-US" sz="700" dirty="0" smtClean="0">
                <a:solidFill>
                  <a:srgbClr val="A6A6A6"/>
                </a:solidFill>
                <a:latin typeface="Arial" panose="020B0604020202020204" pitchFamily="34" charset="0"/>
                <a:cs typeface="Arial" panose="020B0604020202020204" pitchFamily="34" charset="0"/>
              </a:rPr>
              <a:t>© BibleArtLibrary/www.istockphoto.com</a:t>
            </a:r>
            <a:endParaRPr lang="en-US" sz="700" dirty="0">
              <a:solidFill>
                <a:srgbClr val="A6A6A6"/>
              </a:solidFill>
              <a:latin typeface="Arial" panose="020B0604020202020204" pitchFamily="34" charset="0"/>
              <a:cs typeface="Arial" panose="020B0604020202020204" pitchFamily="34" charset="0"/>
            </a:endParaRPr>
          </a:p>
        </p:txBody>
      </p:sp>
      <p:pic>
        <p:nvPicPr>
          <p:cNvPr id="9" name="Picture 8" descr="S5-iStock_000025574883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7300" y="2320649"/>
            <a:ext cx="3619500" cy="2633187"/>
          </a:xfrm>
          <a:prstGeom prst="rect">
            <a:avLst/>
          </a:prstGeom>
        </p:spPr>
      </p:pic>
    </p:spTree>
    <p:extLst>
      <p:ext uri="{BB962C8B-B14F-4D97-AF65-F5344CB8AC3E}">
        <p14:creationId xmlns:p14="http://schemas.microsoft.com/office/powerpoint/2010/main" val="258704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008000"/>
                </a:solidFill>
                <a:latin typeface="Arial" panose="020B0604020202020204" pitchFamily="34" charset="0"/>
                <a:cs typeface="Arial" panose="020B0604020202020204" pitchFamily="34" charset="0"/>
              </a:rPr>
              <a:t>“Ruth, the Faithful”</a:t>
            </a:r>
            <a:br>
              <a:rPr lang="en-US" sz="4200" b="1" dirty="0" smtClean="0">
                <a:solidFill>
                  <a:srgbClr val="008000"/>
                </a:solidFill>
                <a:latin typeface="Arial" panose="020B0604020202020204" pitchFamily="34" charset="0"/>
                <a:cs typeface="Arial" panose="020B0604020202020204" pitchFamily="34" charset="0"/>
              </a:rPr>
            </a:br>
            <a:r>
              <a:rPr lang="en-US" sz="2000" b="1" dirty="0" smtClean="0">
                <a:solidFill>
                  <a:srgbClr val="A6A6A6"/>
                </a:solidFill>
                <a:latin typeface="Arial" panose="020B0604020202020204" pitchFamily="34" charset="0"/>
                <a:cs typeface="Arial" panose="020B0604020202020204" pitchFamily="34" charset="0"/>
              </a:rPr>
              <a:t>(Ruth)</a:t>
            </a:r>
            <a:endParaRPr lang="en-US" sz="700" b="1" dirty="0">
              <a:solidFill>
                <a:srgbClr val="A6A6A6"/>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57200" y="1980176"/>
            <a:ext cx="3969328" cy="3202222"/>
          </a:xfrm>
        </p:spPr>
        <p:txBody>
          <a:bodyPr>
            <a:normAutofit/>
          </a:bodyPr>
          <a:lstStyle/>
          <a:p>
            <a:pPr marL="0" indent="0">
              <a:buNone/>
            </a:pPr>
            <a:r>
              <a:rPr lang="en-US" sz="2800" dirty="0">
                <a:latin typeface="Arial" panose="020B0604020202020204" pitchFamily="34" charset="0"/>
                <a:cs typeface="Arial" panose="020B0604020202020204" pitchFamily="34" charset="0"/>
              </a:rPr>
              <a:t>Ruth, faithful to her God and mother-in-law, </a:t>
            </a:r>
            <a:r>
              <a:rPr lang="en-US" sz="2800" dirty="0" smtClean="0">
                <a:latin typeface="Arial" panose="020B0604020202020204" pitchFamily="34" charset="0"/>
                <a:cs typeface="Arial" panose="020B0604020202020204" pitchFamily="34" charset="0"/>
              </a:rPr>
              <a:t>found happiness </a:t>
            </a:r>
            <a:r>
              <a:rPr lang="en-US" sz="2800" dirty="0">
                <a:latin typeface="Arial" panose="020B0604020202020204" pitchFamily="34" charset="0"/>
                <a:cs typeface="Arial" panose="020B0604020202020204" pitchFamily="34" charset="0"/>
              </a:rPr>
              <a:t>with Boaz and </a:t>
            </a:r>
            <a:r>
              <a:rPr lang="en-US" sz="2800" dirty="0" smtClean="0">
                <a:latin typeface="Arial" panose="020B0604020202020204" pitchFamily="34" charset="0"/>
                <a:cs typeface="Arial" panose="020B0604020202020204" pitchFamily="34" charset="0"/>
              </a:rPr>
              <a:t>became the </a:t>
            </a:r>
            <a:r>
              <a:rPr lang="en-US" sz="2800" dirty="0">
                <a:latin typeface="Arial" panose="020B0604020202020204" pitchFamily="34" charset="0"/>
                <a:cs typeface="Arial" panose="020B0604020202020204" pitchFamily="34" charset="0"/>
              </a:rPr>
              <a:t>mother of </a:t>
            </a:r>
            <a:r>
              <a:rPr lang="en-US" sz="2800" dirty="0" smtClean="0">
                <a:latin typeface="Arial" panose="020B0604020202020204" pitchFamily="34" charset="0"/>
                <a:cs typeface="Arial" panose="020B0604020202020204" pitchFamily="34" charset="0"/>
              </a:rPr>
              <a:t>Obed </a:t>
            </a:r>
            <a:r>
              <a:rPr lang="en-US" sz="2800" dirty="0">
                <a:latin typeface="Arial" panose="020B0604020202020204" pitchFamily="34" charset="0"/>
                <a:cs typeface="Arial" panose="020B0604020202020204" pitchFamily="34" charset="0"/>
              </a:rPr>
              <a:t>and the grandmother of King David.</a:t>
            </a:r>
          </a:p>
        </p:txBody>
      </p:sp>
      <p:sp>
        <p:nvSpPr>
          <p:cNvPr id="7" name="Rectangle 6"/>
          <p:cNvSpPr/>
          <p:nvPr/>
        </p:nvSpPr>
        <p:spPr>
          <a:xfrm>
            <a:off x="4114800" y="4853359"/>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BibleArtLibrary/www.istockphoto.com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6-iStock_000023648819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2649" y="1980176"/>
            <a:ext cx="3972425" cy="2869904"/>
          </a:xfrm>
          <a:prstGeom prst="rect">
            <a:avLst/>
          </a:prstGeom>
        </p:spPr>
      </p:pic>
    </p:spTree>
    <p:extLst>
      <p:ext uri="{BB962C8B-B14F-4D97-AF65-F5344CB8AC3E}">
        <p14:creationId xmlns:p14="http://schemas.microsoft.com/office/powerpoint/2010/main" val="103951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008000"/>
                </a:solidFill>
                <a:latin typeface="Arial" panose="020B0604020202020204" pitchFamily="34" charset="0"/>
                <a:cs typeface="Arial" panose="020B0604020202020204" pitchFamily="34" charset="0"/>
              </a:rPr>
              <a:t>“Ruth, the Faithful”</a:t>
            </a:r>
            <a:br>
              <a:rPr lang="en-US" sz="4200" b="1" dirty="0" smtClean="0">
                <a:solidFill>
                  <a:srgbClr val="008000"/>
                </a:solidFill>
                <a:latin typeface="Arial" panose="020B0604020202020204" pitchFamily="34" charset="0"/>
                <a:cs typeface="Arial" panose="020B0604020202020204" pitchFamily="34" charset="0"/>
              </a:rPr>
            </a:br>
            <a:r>
              <a:rPr lang="en-US" sz="2000" b="1" dirty="0" smtClean="0">
                <a:solidFill>
                  <a:srgbClr val="A6A6A6"/>
                </a:solidFill>
                <a:latin typeface="Arial" panose="020B0604020202020204" pitchFamily="34" charset="0"/>
                <a:cs typeface="Arial" panose="020B0604020202020204" pitchFamily="34" charset="0"/>
              </a:rPr>
              <a:t>(Ruth)</a:t>
            </a:r>
            <a:endParaRPr lang="en-US" sz="700" b="1" dirty="0">
              <a:solidFill>
                <a:srgbClr val="A6A6A6"/>
              </a:solidFill>
              <a:latin typeface="Arial" panose="020B0604020202020204" pitchFamily="34" charset="0"/>
              <a:cs typeface="Arial" panose="020B0604020202020204" pitchFamily="34" charset="0"/>
            </a:endParaRPr>
          </a:p>
        </p:txBody>
      </p:sp>
      <p:sp>
        <p:nvSpPr>
          <p:cNvPr id="7" name="TextBox 6"/>
          <p:cNvSpPr txBox="1"/>
          <p:nvPr/>
        </p:nvSpPr>
        <p:spPr>
          <a:xfrm>
            <a:off x="457200" y="1814995"/>
            <a:ext cx="4831773" cy="3670236"/>
          </a:xfrm>
          <a:prstGeom prst="rect">
            <a:avLst/>
          </a:prstGeom>
          <a:noFill/>
        </p:spPr>
        <p:txBody>
          <a:bodyPr wrap="square" rtlCol="0">
            <a:spAutoFit/>
          </a:bodyPr>
          <a:lstStyle/>
          <a:p>
            <a:pPr marL="342900" lvl="0" indent="-342900">
              <a:spcAft>
                <a:spcPts val="500"/>
              </a:spcAft>
              <a:buFont typeface="Arial" panose="020B0604020202020204" pitchFamily="34" charset="0"/>
              <a:buChar char="•"/>
            </a:pPr>
            <a:r>
              <a:rPr lang="en-US" sz="2000" dirty="0" smtClean="0">
                <a:latin typeface="Arial" pitchFamily="34" charset="0"/>
                <a:cs typeface="Arial" pitchFamily="34" charset="0"/>
              </a:rPr>
              <a:t>Ruth stayed with her mother-in-law, Naomi, to be her help after Naomi’s sons and husband died.</a:t>
            </a:r>
          </a:p>
          <a:p>
            <a:pPr marL="342900" lvl="0" indent="-342900">
              <a:spcAft>
                <a:spcPts val="500"/>
              </a:spcAft>
              <a:buFont typeface="Arial" panose="020B0604020202020204" pitchFamily="34" charset="0"/>
              <a:buChar char="•"/>
            </a:pPr>
            <a:r>
              <a:rPr lang="en-US" sz="2000" dirty="0" smtClean="0">
                <a:latin typeface="Arial" pitchFamily="34" charset="0"/>
                <a:cs typeface="Arial" pitchFamily="34" charset="0"/>
              </a:rPr>
              <a:t>Naomi and Ruth moved back to live with Naomi’s family in Bethlehem.</a:t>
            </a:r>
          </a:p>
          <a:p>
            <a:pPr marL="342900" lvl="0" indent="-342900">
              <a:spcAft>
                <a:spcPts val="500"/>
              </a:spcAft>
              <a:buFont typeface="Arial" panose="020B0604020202020204" pitchFamily="34" charset="0"/>
              <a:buChar char="•"/>
            </a:pPr>
            <a:r>
              <a:rPr lang="en-US" sz="2000" dirty="0" smtClean="0">
                <a:latin typeface="Arial" pitchFamily="34" charset="0"/>
                <a:cs typeface="Arial" pitchFamily="34" charset="0"/>
              </a:rPr>
              <a:t>Naomi instructed Ruth how to gather food from the grain left in the field after harvesting.</a:t>
            </a:r>
          </a:p>
          <a:p>
            <a:pPr marL="342900" lvl="0" indent="-342900">
              <a:spcAft>
                <a:spcPts val="500"/>
              </a:spcAft>
              <a:buFont typeface="Arial" panose="020B0604020202020204" pitchFamily="34" charset="0"/>
              <a:buChar char="•"/>
            </a:pPr>
            <a:r>
              <a:rPr lang="en-US" sz="2000" dirty="0" smtClean="0">
                <a:latin typeface="Arial" pitchFamily="34" charset="0"/>
                <a:cs typeface="Arial" pitchFamily="34" charset="0"/>
              </a:rPr>
              <a:t>Ruth married Boaz, and one of Ruth’s great-grandchildren is David, the great king of Israel.</a:t>
            </a:r>
            <a:endParaRPr lang="en-US" sz="2000" dirty="0">
              <a:latin typeface="Arial" pitchFamily="34" charset="0"/>
              <a:cs typeface="Arial" pitchFamily="34" charset="0"/>
            </a:endParaRPr>
          </a:p>
        </p:txBody>
      </p:sp>
      <p:pic>
        <p:nvPicPr>
          <p:cNvPr id="9" name="Picture 8" descr="S7-iStock_000025932388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0740" y="1814995"/>
            <a:ext cx="3296059" cy="2373163"/>
          </a:xfrm>
          <a:prstGeom prst="rect">
            <a:avLst/>
          </a:prstGeom>
        </p:spPr>
      </p:pic>
      <p:sp>
        <p:nvSpPr>
          <p:cNvPr id="12" name="Rectangle 11"/>
          <p:cNvSpPr/>
          <p:nvPr/>
        </p:nvSpPr>
        <p:spPr>
          <a:xfrm>
            <a:off x="4197926" y="4188158"/>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BibleArtLibrary/www.istockphoto.com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694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4700" b="1" dirty="0" smtClean="0">
                <a:solidFill>
                  <a:srgbClr val="CC0000"/>
                </a:solidFill>
                <a:latin typeface="Arial" panose="020B0604020202020204" pitchFamily="34" charset="0"/>
                <a:cs typeface="Arial" panose="020B0604020202020204" pitchFamily="34" charset="0"/>
              </a:rPr>
              <a:t>“Judith, the Brave”</a:t>
            </a:r>
            <a:br>
              <a:rPr lang="en-US" sz="4700" b="1" dirty="0" smtClean="0">
                <a:solidFill>
                  <a:srgbClr val="CC0000"/>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(Judith, Chapters 10, 12</a:t>
            </a:r>
            <a:r>
              <a:rPr lang="en-US" sz="2000" b="1" dirty="0" smtClean="0">
                <a:solidFill>
                  <a:schemeClr val="tx1">
                    <a:lumMod val="50000"/>
                    <a:lumOff val="50000"/>
                  </a:schemeClr>
                </a:solidFill>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13)</a:t>
            </a:r>
            <a:br>
              <a:rPr lang="en-US" sz="2000"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620716" y="2124755"/>
            <a:ext cx="4174177" cy="3639293"/>
          </a:xfrm>
        </p:spPr>
        <p:txBody>
          <a:bodyPr>
            <a:normAutofit/>
          </a:bodyPr>
          <a:lstStyle/>
          <a:p>
            <a:pPr marL="0" indent="0">
              <a:buNone/>
            </a:pPr>
            <a:r>
              <a:rPr lang="en-US" sz="2400" dirty="0">
                <a:latin typeface="Arial" panose="020B0604020202020204" pitchFamily="34" charset="0"/>
                <a:cs typeface="Arial" panose="020B0604020202020204" pitchFamily="34" charset="0"/>
              </a:rPr>
              <a:t>Judith courageously </a:t>
            </a:r>
            <a:r>
              <a:rPr lang="en-US" sz="2400" dirty="0" smtClean="0">
                <a:latin typeface="Arial" panose="020B0604020202020204" pitchFamily="34" charset="0"/>
                <a:cs typeface="Arial" panose="020B0604020202020204" pitchFamily="34" charset="0"/>
              </a:rPr>
              <a:t>used </a:t>
            </a:r>
            <a:r>
              <a:rPr lang="en-US" sz="2400" dirty="0">
                <a:latin typeface="Arial" panose="020B0604020202020204" pitchFamily="34" charset="0"/>
                <a:cs typeface="Arial" panose="020B0604020202020204" pitchFamily="34" charset="0"/>
              </a:rPr>
              <a:t>her gifts of courage, cleverness, and beauty to infiltrate the Assyrian stronghold and kill their general, Holofernes, thereby saving her people, Israel.</a:t>
            </a:r>
          </a:p>
        </p:txBody>
      </p:sp>
      <p:sp>
        <p:nvSpPr>
          <p:cNvPr id="7" name="Rectangle 6"/>
          <p:cNvSpPr/>
          <p:nvPr/>
        </p:nvSpPr>
        <p:spPr>
          <a:xfrm>
            <a:off x="78294" y="5331479"/>
            <a:ext cx="1462260"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ZU_09 </a:t>
            </a:r>
            <a:r>
              <a:rPr lang="en-US" sz="700" dirty="0">
                <a:solidFill>
                  <a:schemeClr val="bg1">
                    <a:lumMod val="65000"/>
                  </a:schemeClr>
                </a:solidFill>
                <a:latin typeface="Arial" panose="020B0604020202020204" pitchFamily="34" charset="0"/>
                <a:cs typeface="Arial" panose="020B0604020202020204" pitchFamily="34" charset="0"/>
              </a:rPr>
              <a:t>/www.istockphoto.com</a:t>
            </a:r>
          </a:p>
        </p:txBody>
      </p:sp>
      <p:pic>
        <p:nvPicPr>
          <p:cNvPr id="8" name="Picture 7" descr="S8-iStock_000037437442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60778"/>
            <a:ext cx="4447534" cy="3270701"/>
          </a:xfrm>
          <a:prstGeom prst="rect">
            <a:avLst/>
          </a:prstGeom>
        </p:spPr>
      </p:pic>
    </p:spTree>
    <p:extLst>
      <p:ext uri="{BB962C8B-B14F-4D97-AF65-F5344CB8AC3E}">
        <p14:creationId xmlns:p14="http://schemas.microsoft.com/office/powerpoint/2010/main" val="559890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4700" b="1" dirty="0" smtClean="0">
                <a:solidFill>
                  <a:srgbClr val="CC0000"/>
                </a:solidFill>
                <a:latin typeface="Arial" panose="020B0604020202020204" pitchFamily="34" charset="0"/>
                <a:cs typeface="Arial" panose="020B0604020202020204" pitchFamily="34" charset="0"/>
              </a:rPr>
              <a:t>“Judith, the Brave”</a:t>
            </a:r>
            <a:br>
              <a:rPr lang="en-US" sz="4700" b="1" dirty="0" smtClean="0">
                <a:solidFill>
                  <a:srgbClr val="CC0000"/>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(Judith, Chapters 10, 12</a:t>
            </a:r>
            <a:r>
              <a:rPr lang="en-US" sz="2000" b="1" dirty="0" smtClean="0">
                <a:solidFill>
                  <a:schemeClr val="tx1">
                    <a:lumMod val="50000"/>
                    <a:lumOff val="50000"/>
                  </a:schemeClr>
                </a:solidFill>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13)</a:t>
            </a:r>
            <a:br>
              <a:rPr lang="en-US" sz="2000"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457200" y="1837356"/>
            <a:ext cx="4205061" cy="3541995"/>
          </a:xfrm>
          <a:prstGeom prst="rect">
            <a:avLst/>
          </a:prstGeom>
          <a:noFill/>
        </p:spPr>
        <p:txBody>
          <a:bodyPr wrap="square" rtlCol="0">
            <a:spAutoFit/>
          </a:bodyPr>
          <a:lstStyle/>
          <a:p>
            <a:pPr marL="342900" lvl="0" indent="-342900">
              <a:spcAft>
                <a:spcPts val="500"/>
              </a:spcAft>
              <a:buFont typeface="Arial" panose="020B0604020202020204" pitchFamily="34" charset="0"/>
              <a:buChar char="•"/>
            </a:pPr>
            <a:r>
              <a:rPr lang="en-US" sz="2200" dirty="0">
                <a:latin typeface="Arial" panose="020B0604020202020204" pitchFamily="34" charset="0"/>
                <a:cs typeface="Arial" panose="020B0604020202020204" pitchFamily="34" charset="0"/>
              </a:rPr>
              <a:t>The Assyrians were attacking the city that Judith lived </a:t>
            </a:r>
            <a:r>
              <a:rPr lang="en-US" sz="2200" dirty="0" smtClean="0">
                <a:latin typeface="Arial" panose="020B0604020202020204" pitchFamily="34" charset="0"/>
                <a:cs typeface="Arial" panose="020B0604020202020204" pitchFamily="34" charset="0"/>
              </a:rPr>
              <a:t>in, </a:t>
            </a:r>
            <a:r>
              <a:rPr lang="en-US" sz="2200" dirty="0">
                <a:latin typeface="Arial" panose="020B0604020202020204" pitchFamily="34" charset="0"/>
                <a:cs typeface="Arial" panose="020B0604020202020204" pitchFamily="34" charset="0"/>
              </a:rPr>
              <a:t>and the men of the city were too afraid to do anything</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342900" lvl="0" indent="-342900">
              <a:spcAft>
                <a:spcPts val="500"/>
              </a:spcAft>
              <a:buFont typeface="Arial" panose="020B0604020202020204" pitchFamily="34" charset="0"/>
              <a:buChar char="•"/>
            </a:pPr>
            <a:r>
              <a:rPr lang="en-US" sz="2200" dirty="0">
                <a:latin typeface="Arial" panose="020B0604020202020204" pitchFamily="34" charset="0"/>
                <a:cs typeface="Arial" panose="020B0604020202020204" pitchFamily="34" charset="0"/>
              </a:rPr>
              <a:t>Judith made herself so beautiful that she was sure to attract the attention of any man who saw her—especially, Holofernes, the Assyrian general.</a:t>
            </a:r>
          </a:p>
        </p:txBody>
      </p:sp>
      <p:sp>
        <p:nvSpPr>
          <p:cNvPr id="7" name="Rectangle 6"/>
          <p:cNvSpPr/>
          <p:nvPr/>
        </p:nvSpPr>
        <p:spPr>
          <a:xfrm>
            <a:off x="4208318" y="4810548"/>
            <a:ext cx="4572000" cy="200055"/>
          </a:xfrm>
          <a:prstGeom prst="rect">
            <a:avLst/>
          </a:prstGeom>
        </p:spPr>
        <p:txBody>
          <a:bodyPr>
            <a:spAutoFit/>
          </a:bodyPr>
          <a:lstStyle/>
          <a:p>
            <a:pPr algn="r"/>
            <a:r>
              <a:rPr lang="en-US" sz="700" dirty="0" smtClean="0">
                <a:solidFill>
                  <a:srgbClr val="A6A6A6"/>
                </a:solidFill>
                <a:latin typeface="Arial" panose="020B0604020202020204" pitchFamily="34" charset="0"/>
                <a:cs typeface="Arial" panose="020B0604020202020204" pitchFamily="34" charset="0"/>
              </a:rPr>
              <a:t>© WEKWEK/www.istockphoto.com </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9-iStock_000017834400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2726" y="2202126"/>
            <a:ext cx="3914074" cy="2608422"/>
          </a:xfrm>
          <a:prstGeom prst="rect">
            <a:avLst/>
          </a:prstGeom>
        </p:spPr>
      </p:pic>
    </p:spTree>
    <p:extLst>
      <p:ext uri="{BB962C8B-B14F-4D97-AF65-F5344CB8AC3E}">
        <p14:creationId xmlns:p14="http://schemas.microsoft.com/office/powerpoint/2010/main" val="31495762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4279</TotalTime>
  <Words>651</Words>
  <Application>Microsoft Macintosh PowerPoint</Application>
  <PresentationFormat>On-screen Show (4:3)</PresentationFormat>
  <Paragraphs>51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CorpPowerpoint</vt:lpstr>
      <vt:lpstr>PowerPoint Presentation</vt:lpstr>
      <vt:lpstr>PowerPoint Presentation</vt:lpstr>
      <vt:lpstr>Chapter Summary Women of the Old Testament</vt:lpstr>
      <vt:lpstr> “Rebecca, the Planner” (Genesis, Chapter 27)  </vt:lpstr>
      <vt:lpstr> “Rebecca, the Planner” (Genesis, Chapter 27)  </vt:lpstr>
      <vt:lpstr>“Ruth, the Faithful” (Ruth)</vt:lpstr>
      <vt:lpstr>“Ruth, the Faithful” (Ruth)</vt:lpstr>
      <vt:lpstr> “Judith, the Brave” (Judith, Chapters 10, 12–13) </vt:lpstr>
      <vt:lpstr> “Judith, the Brave” (Judith, Chapters 10, 12–13) </vt:lpstr>
      <vt:lpstr> “Judith, the Brave” (Judith, Chapters 10, 12–13) </vt:lpstr>
      <vt:lpstr>“Esther, Savior of Her People” (Esther, Chapters 5–7)</vt:lpstr>
      <vt:lpstr>“Esther, Savior of Her People” (Esther, Chapters 5–7)</vt:lpstr>
      <vt:lpstr>Activity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sysadmin</cp:lastModifiedBy>
  <cp:revision>258</cp:revision>
  <dcterms:created xsi:type="dcterms:W3CDTF">2012-11-07T17:11:11Z</dcterms:created>
  <dcterms:modified xsi:type="dcterms:W3CDTF">2015-05-01T16:18:14Z</dcterms:modified>
</cp:coreProperties>
</file>