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88" r:id="rId3"/>
    <p:sldId id="289" r:id="rId4"/>
    <p:sldId id="282" r:id="rId5"/>
    <p:sldId id="290" r:id="rId6"/>
    <p:sldId id="291" r:id="rId7"/>
    <p:sldId id="29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5"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p:scale>
          <a:sx n="90" d="100"/>
          <a:sy n="90" d="100"/>
        </p:scale>
        <p:origin x="-1842"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effectLst/>
                <a:latin typeface="+mn-lt"/>
                <a:ea typeface="+mn-ea"/>
                <a:cs typeface="+mn-cs"/>
              </a:rPr>
              <a:t>Intended Use</a:t>
            </a:r>
            <a:r>
              <a:rPr lang="en-US" sz="1200" b="1" kern="1200" dirty="0" smtClean="0">
                <a:solidFill>
                  <a:schemeClr val="tx1"/>
                </a:solidFill>
                <a:effectLst/>
                <a:latin typeface="+mn-lt"/>
                <a:ea typeface="+mn-ea"/>
                <a:cs typeface="+mn-cs"/>
              </a:rPr>
              <a:t>:  The instructor will present the PowerPoint and students will take notes using the mind mapping technique.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Social Teaching in the </a:t>
            </a:r>
            <a:r>
              <a:rPr lang="en-US" dirty="0" smtClean="0"/>
              <a:t>New </a:t>
            </a:r>
            <a:r>
              <a:rPr lang="en-US" dirty="0"/>
              <a:t>Testament</a:t>
            </a:r>
          </a:p>
        </p:txBody>
      </p:sp>
      <p:sp>
        <p:nvSpPr>
          <p:cNvPr id="3" name="Subtitle 2"/>
          <p:cNvSpPr>
            <a:spLocks noGrp="1"/>
          </p:cNvSpPr>
          <p:nvPr>
            <p:ph type="subTitle" idx="1"/>
          </p:nvPr>
        </p:nvSpPr>
        <p:spPr/>
        <p:txBody>
          <a:bodyPr/>
          <a:lstStyle/>
          <a:p>
            <a:r>
              <a:rPr lang="en-US" i="1" dirty="0" smtClean="0"/>
              <a:t>Catholic </a:t>
            </a:r>
            <a:r>
              <a:rPr lang="en-US" i="1" smtClean="0"/>
              <a:t>Social </a:t>
            </a:r>
            <a:r>
              <a:rPr lang="en-US" i="1" smtClean="0"/>
              <a:t>Teaching</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TX001946</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48200"/>
            <a:ext cx="8458200" cy="1371600"/>
          </a:xfrm>
        </p:spPr>
        <p:txBody>
          <a:bodyPr>
            <a:noAutofit/>
          </a:bodyPr>
          <a:lstStyle/>
          <a:p>
            <a:pPr algn="ctr"/>
            <a:r>
              <a:rPr lang="en-US" sz="2400" b="0" dirty="0"/>
              <a:t>The New Law reveals the Old Law’s true meaning because Jesus fulfilled the Old Law perfectly. He took upon himself all the sins against the Old Law and redeemed them, making salvation possible for all people.</a:t>
            </a:r>
            <a:br>
              <a:rPr lang="en-US" sz="2400" b="0" dirty="0"/>
            </a:br>
            <a:r>
              <a:rPr lang="en-US" b="0" dirty="0"/>
              <a:t/>
            </a:r>
            <a:br>
              <a:rPr lang="en-US" b="0" dirty="0"/>
            </a:br>
            <a:endParaRPr lang="en-US" b="0" dirty="0"/>
          </a:p>
        </p:txBody>
      </p:sp>
      <p:sp>
        <p:nvSpPr>
          <p:cNvPr id="5" name="TextBox 5"/>
          <p:cNvSpPr txBox="1">
            <a:spLocks noChangeArrowheads="1"/>
          </p:cNvSpPr>
          <p:nvPr/>
        </p:nvSpPr>
        <p:spPr bwMode="auto">
          <a:xfrm>
            <a:off x="3242733" y="3869323"/>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4102" y="789947"/>
            <a:ext cx="2999232" cy="30480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12725309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14800"/>
            <a:ext cx="8458200" cy="1371600"/>
          </a:xfrm>
        </p:spPr>
        <p:txBody>
          <a:bodyPr>
            <a:noAutofit/>
          </a:bodyPr>
          <a:lstStyle/>
          <a:p>
            <a:pPr algn="ctr"/>
            <a:r>
              <a:rPr lang="en-US" sz="2400" dirty="0"/>
              <a:t>The new life we receive from Christ calls us to put love into practice by performing acts of charity and building just social structures.</a:t>
            </a:r>
            <a:br>
              <a:rPr lang="en-US" sz="2400" dirty="0"/>
            </a:br>
            <a:r>
              <a:rPr lang="en-US" sz="2400" b="0" dirty="0"/>
              <a:t/>
            </a:r>
            <a:br>
              <a:rPr lang="en-US" sz="2400" b="0" dirty="0"/>
            </a:br>
            <a:r>
              <a:rPr lang="en-US" b="0" dirty="0"/>
              <a:t/>
            </a:r>
            <a:br>
              <a:rPr lang="en-US" b="0" dirty="0"/>
            </a:br>
            <a:endParaRPr lang="en-US" b="0" dirty="0"/>
          </a:p>
        </p:txBody>
      </p:sp>
      <p:sp>
        <p:nvSpPr>
          <p:cNvPr id="5" name="TextBox 5"/>
          <p:cNvSpPr txBox="1">
            <a:spLocks noChangeArrowheads="1"/>
          </p:cNvSpPr>
          <p:nvPr/>
        </p:nvSpPr>
        <p:spPr bwMode="auto">
          <a:xfrm>
            <a:off x="2590800" y="3412123"/>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651104" y="795527"/>
            <a:ext cx="3825896" cy="2540395"/>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849727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188323" y="1143000"/>
            <a:ext cx="4840877" cy="1752600"/>
          </a:xfrm>
          <a:prstGeom prst="rect">
            <a:avLst/>
          </a:prstGeom>
        </p:spPr>
        <p:txBody>
          <a:bodyPr>
            <a:noAutofit/>
          </a:bodyPr>
          <a:lstStyle/>
          <a:p>
            <a:pPr algn="ctr"/>
            <a:r>
              <a:rPr lang="en-US" sz="1600" dirty="0">
                <a:latin typeface="Arial" pitchFamily="34" charset="0"/>
                <a:cs typeface="Arial" pitchFamily="34" charset="0"/>
              </a:rPr>
              <a:t>One of the most foundational social justice principles is that we must see the image of God in every person, as did Jesus, our role model.</a:t>
            </a:r>
          </a:p>
        </p:txBody>
      </p:sp>
      <p:sp>
        <p:nvSpPr>
          <p:cNvPr id="11" name="TextBox 5"/>
          <p:cNvSpPr txBox="1">
            <a:spLocks noChangeArrowheads="1"/>
          </p:cNvSpPr>
          <p:nvPr/>
        </p:nvSpPr>
        <p:spPr bwMode="auto">
          <a:xfrm>
            <a:off x="5105400" y="5257800"/>
            <a:ext cx="1600200" cy="169277"/>
          </a:xfrm>
          <a:prstGeom prst="rect">
            <a:avLst/>
          </a:prstGeom>
          <a:noFill/>
          <a:ln w="9525">
            <a:noFill/>
            <a:miter lim="800000"/>
            <a:headEnd/>
            <a:tailEnd/>
          </a:ln>
        </p:spPr>
        <p:txBody>
          <a:bodyPr wrap="square">
            <a:spAutoFit/>
          </a:bodyPr>
          <a:lstStyle/>
          <a:p>
            <a:r>
              <a:rPr lang="en-US" sz="500" dirty="0" err="1" smtClean="0">
                <a:latin typeface="Arial" pitchFamily="34" charset="0"/>
                <a:cs typeface="Arial" pitchFamily="34" charset="0"/>
              </a:rPr>
              <a:t>WikiMediaComons</a:t>
            </a:r>
            <a:endParaRPr lang="en-US" sz="500" dirty="0">
              <a:latin typeface="Arial" pitchFamily="34" charset="0"/>
              <a:cs typeface="Arial" pitchFamily="34" charset="0"/>
            </a:endParaRPr>
          </a:p>
        </p:txBody>
      </p:sp>
      <p:sp>
        <p:nvSpPr>
          <p:cNvPr id="16" name="Content Placeholder 6"/>
          <p:cNvSpPr txBox="1">
            <a:spLocks/>
          </p:cNvSpPr>
          <p:nvPr/>
        </p:nvSpPr>
        <p:spPr>
          <a:xfrm>
            <a:off x="912223" y="2514600"/>
            <a:ext cx="3657600" cy="1752600"/>
          </a:xfrm>
          <a:prstGeom prst="rect">
            <a:avLst/>
          </a:prstGeom>
        </p:spPr>
        <p:txBody>
          <a:bodyPr>
            <a:noAutofit/>
          </a:bodyPr>
          <a:lstStyle/>
          <a:p>
            <a:pPr algn="ctr"/>
            <a:r>
              <a:rPr lang="en-US" sz="1600" dirty="0">
                <a:latin typeface="Arial" pitchFamily="34" charset="0"/>
                <a:cs typeface="Arial" pitchFamily="34" charset="0"/>
              </a:rPr>
              <a:t>Jesus welcomed the societal outcasts, and he calls us to do the same.</a:t>
            </a: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r="28140"/>
          <a:stretch/>
        </p:blipFill>
        <p:spPr>
          <a:xfrm>
            <a:off x="0" y="3386451"/>
            <a:ext cx="2590800" cy="2404749"/>
          </a:xfrm>
          <a:prstGeom prst="rect">
            <a:avLst/>
          </a:prstGeom>
        </p:spPr>
      </p:pic>
      <p:sp>
        <p:nvSpPr>
          <p:cNvPr id="17" name="TextBox 5"/>
          <p:cNvSpPr txBox="1">
            <a:spLocks noChangeArrowheads="1"/>
          </p:cNvSpPr>
          <p:nvPr/>
        </p:nvSpPr>
        <p:spPr bwMode="auto">
          <a:xfrm>
            <a:off x="990600" y="5662143"/>
            <a:ext cx="1600200" cy="169277"/>
          </a:xfrm>
          <a:prstGeom prst="rect">
            <a:avLst/>
          </a:prstGeom>
          <a:noFill/>
          <a:ln w="9525">
            <a:noFill/>
            <a:miter lim="800000"/>
            <a:headEnd/>
            <a:tailEnd/>
          </a:ln>
        </p:spPr>
        <p:txBody>
          <a:bodyPr wrap="square">
            <a:spAutoFit/>
          </a:bodyPr>
          <a:lstStyle/>
          <a:p>
            <a:r>
              <a:rPr lang="en-US" sz="500" dirty="0">
                <a:latin typeface="Arial" pitchFamily="34" charset="0"/>
                <a:cs typeface="Arial" pitchFamily="34" charset="0"/>
              </a:rPr>
              <a:t>Image in </a:t>
            </a:r>
            <a:r>
              <a:rPr lang="en-US" sz="500" dirty="0" err="1" smtClean="0">
                <a:latin typeface="Arial" pitchFamily="34" charset="0"/>
                <a:cs typeface="Arial" pitchFamily="34" charset="0"/>
              </a:rPr>
              <a:t>shutterstock</a:t>
            </a:r>
            <a:endParaRPr lang="en-US" sz="500" dirty="0">
              <a:latin typeface="Arial" pitchFamily="34" charset="0"/>
              <a:cs typeface="Arial" pitchFamily="34" charset="0"/>
            </a:endParaRPr>
          </a:p>
        </p:txBody>
      </p:sp>
      <p:pic>
        <p:nvPicPr>
          <p:cNvPr id="5" name="Content Placeholder 4"/>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5143500" y="1141915"/>
            <a:ext cx="3620552" cy="4051465"/>
          </a:xfrm>
          <a:effectLst>
            <a:reflection blurRad="6350" stA="50000" endA="300" endPos="25000" dist="50800" dir="5400000" sy="-100000" algn="bl" rotWithShape="0"/>
          </a:effectLst>
        </p:spPr>
      </p:pic>
    </p:spTree>
    <p:extLst>
      <p:ext uri="{BB962C8B-B14F-4D97-AF65-F5344CB8AC3E}">
        <p14:creationId xmlns:p14="http://schemas.microsoft.com/office/powerpoint/2010/main" val="65728335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800" y="1524000"/>
            <a:ext cx="4068726" cy="2286000"/>
          </a:xfrm>
        </p:spPr>
        <p:txBody>
          <a:bodyPr>
            <a:noAutofit/>
          </a:bodyPr>
          <a:lstStyle/>
          <a:p>
            <a:r>
              <a:rPr lang="en-US" sz="2400" dirty="0"/>
              <a:t>Jesus taught that mercy and forgiveness are an essential part of God’s justice.</a:t>
            </a:r>
            <a:br>
              <a:rPr lang="en-US" sz="2400" dirty="0"/>
            </a:br>
            <a:r>
              <a:rPr lang="en-US" sz="2400" dirty="0"/>
              <a:t/>
            </a:r>
            <a:br>
              <a:rPr lang="en-US" sz="2400" dirty="0"/>
            </a:br>
            <a:r>
              <a:rPr lang="en-US" sz="2400" b="0" dirty="0"/>
              <a:t/>
            </a:r>
            <a:br>
              <a:rPr lang="en-US" sz="2400" b="0" dirty="0"/>
            </a:br>
            <a:r>
              <a:rPr lang="en-US" b="0" dirty="0"/>
              <a:t/>
            </a:r>
            <a:br>
              <a:rPr lang="en-US" b="0" dirty="0"/>
            </a:br>
            <a:endParaRPr lang="en-US" b="0" dirty="0"/>
          </a:p>
        </p:txBody>
      </p:sp>
      <p:sp>
        <p:nvSpPr>
          <p:cNvPr id="5" name="TextBox 5"/>
          <p:cNvSpPr txBox="1">
            <a:spLocks noChangeArrowheads="1"/>
          </p:cNvSpPr>
          <p:nvPr/>
        </p:nvSpPr>
        <p:spPr bwMode="auto">
          <a:xfrm>
            <a:off x="152400" y="5562600"/>
            <a:ext cx="2971800" cy="246221"/>
          </a:xfrm>
          <a:prstGeom prst="rect">
            <a:avLst/>
          </a:prstGeom>
          <a:noFill/>
          <a:ln w="9525">
            <a:noFill/>
            <a:miter lim="800000"/>
            <a:headEnd/>
            <a:tailEnd/>
          </a:ln>
        </p:spPr>
        <p:txBody>
          <a:bodyPr wrap="square">
            <a:spAutoFit/>
          </a:bodyPr>
          <a:lstStyle/>
          <a:p>
            <a:r>
              <a:rPr lang="en-US" sz="500" dirty="0"/>
              <a:t>By Louise </a:t>
            </a:r>
            <a:r>
              <a:rPr lang="en-US" sz="500" dirty="0" err="1"/>
              <a:t>Docker</a:t>
            </a:r>
            <a:r>
              <a:rPr lang="en-US" sz="500" dirty="0"/>
              <a:t> from </a:t>
            </a:r>
            <a:r>
              <a:rPr lang="en-US" sz="500" dirty="0" err="1"/>
              <a:t>sydney</a:t>
            </a:r>
            <a:r>
              <a:rPr lang="en-US" sz="500" dirty="0"/>
              <a:t>, Australia [CC-BY-2.0 (www.creativecommons.org/licenses/by/2.0)], via Wikimedia Commons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9140" y="685800"/>
            <a:ext cx="3340916" cy="4810919"/>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6" name="Content Placeholder 6"/>
          <p:cNvSpPr txBox="1">
            <a:spLocks/>
          </p:cNvSpPr>
          <p:nvPr/>
        </p:nvSpPr>
        <p:spPr>
          <a:xfrm>
            <a:off x="4114800" y="2819400"/>
            <a:ext cx="4114800" cy="1752600"/>
          </a:xfrm>
          <a:prstGeom prst="rect">
            <a:avLst/>
          </a:prstGeom>
        </p:spPr>
        <p:txBody>
          <a:bodyPr>
            <a:noAutofit/>
          </a:bodyPr>
          <a:lstStyle/>
          <a:p>
            <a:r>
              <a:rPr lang="en-US" sz="1600" dirty="0">
                <a:latin typeface="Arial" pitchFamily="34" charset="0"/>
                <a:cs typeface="Arial" pitchFamily="34" charset="0"/>
              </a:rPr>
              <a:t>In the Sermon on the </a:t>
            </a:r>
            <a:r>
              <a:rPr lang="en-US" sz="1600" dirty="0" smtClean="0">
                <a:latin typeface="Arial" pitchFamily="34" charset="0"/>
                <a:cs typeface="Arial" pitchFamily="34" charset="0"/>
              </a:rPr>
              <a:t>Mount, Jesus </a:t>
            </a:r>
            <a:r>
              <a:rPr lang="en-US" sz="1600" dirty="0">
                <a:latin typeface="Arial" pitchFamily="34" charset="0"/>
                <a:cs typeface="Arial" pitchFamily="34" charset="0"/>
              </a:rPr>
              <a:t>instructs us to forgive others and not to respond to transgressions by means of violence.</a:t>
            </a:r>
          </a:p>
        </p:txBody>
      </p:sp>
    </p:spTree>
    <p:extLst>
      <p:ext uri="{BB962C8B-B14F-4D97-AF65-F5344CB8AC3E}">
        <p14:creationId xmlns:p14="http://schemas.microsoft.com/office/powerpoint/2010/main" val="9344028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52800"/>
            <a:ext cx="3615267" cy="1371600"/>
          </a:xfrm>
        </p:spPr>
        <p:txBody>
          <a:bodyPr>
            <a:noAutofit/>
          </a:bodyPr>
          <a:lstStyle/>
          <a:p>
            <a:r>
              <a:rPr lang="en-US" sz="2400" dirty="0"/>
              <a:t>Jesus taught that detachment from wealth is necessary for entering the Kingdom of God. Jesus also asked some of his wealthy followers to share their wealth with those who are poor.</a:t>
            </a:r>
            <a:br>
              <a:rPr lang="en-US" sz="2400" dirty="0"/>
            </a:br>
            <a:r>
              <a:rPr lang="en-US" sz="2400" dirty="0"/>
              <a:t/>
            </a:r>
            <a:br>
              <a:rPr lang="en-US" sz="2400" dirty="0"/>
            </a:br>
            <a:r>
              <a:rPr lang="en-US" sz="2400" dirty="0"/>
              <a:t/>
            </a:r>
            <a:br>
              <a:rPr lang="en-US" sz="2400" dirty="0"/>
            </a:br>
            <a:r>
              <a:rPr lang="en-US" sz="2400" b="0" dirty="0"/>
              <a:t/>
            </a:r>
            <a:br>
              <a:rPr lang="en-US" sz="2400" b="0" dirty="0"/>
            </a:br>
            <a:r>
              <a:rPr lang="en-US" b="0" dirty="0"/>
              <a:t/>
            </a:r>
            <a:br>
              <a:rPr lang="en-US" b="0" dirty="0"/>
            </a:br>
            <a:endParaRPr lang="en-US" b="0" dirty="0"/>
          </a:p>
        </p:txBody>
      </p:sp>
      <p:sp>
        <p:nvSpPr>
          <p:cNvPr id="5" name="TextBox 5"/>
          <p:cNvSpPr txBox="1">
            <a:spLocks noChangeArrowheads="1"/>
          </p:cNvSpPr>
          <p:nvPr/>
        </p:nvSpPr>
        <p:spPr bwMode="auto">
          <a:xfrm>
            <a:off x="7010400" y="4631323"/>
            <a:ext cx="1981200" cy="169277"/>
          </a:xfrm>
          <a:prstGeom prst="rect">
            <a:avLst/>
          </a:prstGeom>
          <a:noFill/>
          <a:ln w="9525">
            <a:noFill/>
            <a:miter lim="800000"/>
            <a:headEnd/>
            <a:tailEnd/>
          </a:ln>
        </p:spPr>
        <p:txBody>
          <a:bodyPr wrap="square">
            <a:spAutoFit/>
          </a:bodyPr>
          <a:lstStyle/>
          <a:p>
            <a:pPr algn="r"/>
            <a:r>
              <a:rPr lang="en-US" sz="500" dirty="0"/>
              <a:t>Image in </a:t>
            </a:r>
            <a:r>
              <a:rPr lang="en-US" sz="500" dirty="0" err="1" smtClean="0"/>
              <a:t>shutterstock</a:t>
            </a:r>
            <a:endParaRPr lang="en-US" sz="500" dirty="0"/>
          </a:p>
        </p:txBody>
      </p:sp>
      <p:pic>
        <p:nvPicPr>
          <p:cNvPr id="4" name="Content Placeholder 3"/>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l="30000" t="26461"/>
          <a:stretch/>
        </p:blipFill>
        <p:spPr>
          <a:xfrm>
            <a:off x="4546524" y="1371600"/>
            <a:ext cx="4597476" cy="3221567"/>
          </a:xfrm>
        </p:spPr>
      </p:pic>
    </p:spTree>
    <p:extLst>
      <p:ext uri="{BB962C8B-B14F-4D97-AF65-F5344CB8AC3E}">
        <p14:creationId xmlns:p14="http://schemas.microsoft.com/office/powerpoint/2010/main" val="211805392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67200"/>
            <a:ext cx="7620000" cy="2057400"/>
          </a:xfrm>
        </p:spPr>
        <p:txBody>
          <a:bodyPr>
            <a:noAutofit/>
          </a:bodyPr>
          <a:lstStyle/>
          <a:p>
            <a:pPr algn="ctr"/>
            <a:r>
              <a:rPr lang="en-US" sz="2400" dirty="0"/>
              <a:t>Jesus taught that </a:t>
            </a:r>
            <a:r>
              <a:rPr lang="en-US" sz="2400" dirty="0" smtClean="0"/>
              <a:t>people who </a:t>
            </a:r>
            <a:r>
              <a:rPr lang="en-US" sz="2400" dirty="0"/>
              <a:t>care for </a:t>
            </a:r>
            <a:r>
              <a:rPr lang="en-US" sz="2400" dirty="0" smtClean="0"/>
              <a:t>those who </a:t>
            </a:r>
            <a:r>
              <a:rPr lang="en-US" sz="2400" dirty="0"/>
              <a:t>are poor and </a:t>
            </a:r>
            <a:r>
              <a:rPr lang="en-US" sz="2400" dirty="0" smtClean="0"/>
              <a:t>vulnerable (the </a:t>
            </a:r>
            <a:r>
              <a:rPr lang="en-US" sz="2400" dirty="0"/>
              <a:t>corporal works of </a:t>
            </a:r>
            <a:r>
              <a:rPr lang="en-US" sz="2400" dirty="0" smtClean="0"/>
              <a:t>mercy) </a:t>
            </a:r>
            <a:r>
              <a:rPr lang="en-US" sz="2400" dirty="0"/>
              <a:t>are placed at God’s right hand and receive the gift of eternal life.</a:t>
            </a:r>
          </a:p>
        </p:txBody>
      </p:sp>
      <p:sp>
        <p:nvSpPr>
          <p:cNvPr id="5" name="TextBox 5"/>
          <p:cNvSpPr txBox="1">
            <a:spLocks noChangeArrowheads="1"/>
          </p:cNvSpPr>
          <p:nvPr/>
        </p:nvSpPr>
        <p:spPr bwMode="auto">
          <a:xfrm>
            <a:off x="1981200" y="4250323"/>
            <a:ext cx="1600200" cy="169277"/>
          </a:xfrm>
          <a:prstGeom prst="rect">
            <a:avLst/>
          </a:prstGeom>
          <a:noFill/>
          <a:ln w="9525">
            <a:noFill/>
            <a:miter lim="800000"/>
            <a:headEnd/>
            <a:tailEnd/>
          </a:ln>
        </p:spPr>
        <p:txBody>
          <a:bodyPr wrap="square">
            <a:spAutoFit/>
          </a:bodyPr>
          <a:lstStyle/>
          <a:p>
            <a:r>
              <a:rPr lang="en-US" sz="500" dirty="0" err="1" smtClean="0"/>
              <a:t>WikiMediaCommons</a:t>
            </a:r>
            <a:endParaRPr lang="en-US" sz="500"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67463" y="843752"/>
            <a:ext cx="5042937" cy="3347248"/>
          </a:xfrm>
          <a:effectLst>
            <a:reflection blurRad="6350" stA="50000" endA="300" endPos="24000" dist="50800" dir="5400000" sy="-100000" algn="bl" rotWithShape="0"/>
          </a:effectLst>
        </p:spPr>
      </p:pic>
    </p:spTree>
    <p:extLst>
      <p:ext uri="{BB962C8B-B14F-4D97-AF65-F5344CB8AC3E}">
        <p14:creationId xmlns:p14="http://schemas.microsoft.com/office/powerpoint/2010/main" val="14604262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406</TotalTime>
  <Words>281</Words>
  <Application>Microsoft Office PowerPoint</Application>
  <PresentationFormat>On-screen Show (4:3)</PresentationFormat>
  <Paragraphs>26</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LIC Presentation template-New</vt:lpstr>
      <vt:lpstr>Social Teaching in the New Testament</vt:lpstr>
      <vt:lpstr>The New Law reveals the Old Law’s true meaning because Jesus fulfilled the Old Law perfectly. He took upon himself all the sins against the Old Law and redeemed them, making salvation possible for all people.  </vt:lpstr>
      <vt:lpstr>The new life we receive from Christ calls us to put love into practice by performing acts of charity and building just social structures.   </vt:lpstr>
      <vt:lpstr>PowerPoint Presentation</vt:lpstr>
      <vt:lpstr>Jesus taught that mercy and forgiveness are an essential part of God’s justice.    </vt:lpstr>
      <vt:lpstr>Jesus taught that detachment from wealth is necessary for entering the Kingdom of God. Jesus also asked some of his wealthy followers to share their wealth with those who are poor.     </vt:lpstr>
      <vt:lpstr>Jesus taught that people who care for those who are poor and vulnerable (the corporal works of mercy) are placed at God’s right hand and receive the gift of eternal life.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68</cp:revision>
  <dcterms:created xsi:type="dcterms:W3CDTF">2011-06-08T19:56:13Z</dcterms:created>
  <dcterms:modified xsi:type="dcterms:W3CDTF">2012-02-15T17:21:29Z</dcterms:modified>
</cp:coreProperties>
</file>