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3" r:id="rId7"/>
    <p:sldId id="264" r:id="rId8"/>
    <p:sldId id="265" r:id="rId9"/>
    <p:sldId id="267" r:id="rId10"/>
    <p:sldId id="268" r:id="rId11"/>
    <p:sldId id="270" r:id="rId12"/>
    <p:sldId id="272" r:id="rId13"/>
    <p:sldId id="275" r:id="rId14"/>
    <p:sldId id="276" r:id="rId15"/>
    <p:sldId id="278"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91755" autoAdjust="0"/>
  </p:normalViewPr>
  <p:slideViewPr>
    <p:cSldViewPr>
      <p:cViewPr>
        <p:scale>
          <a:sx n="143" d="100"/>
          <a:sy n="143" d="100"/>
        </p:scale>
        <p:origin x="276"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82A91-6B96-4B25-8859-4EB746E1E282}" type="doc">
      <dgm:prSet loTypeId="urn:microsoft.com/office/officeart/2005/8/layout/default#1" loCatId="list" qsTypeId="urn:microsoft.com/office/officeart/2005/8/quickstyle/simple5" qsCatId="simple" csTypeId="urn:microsoft.com/office/officeart/2005/8/colors/colorful1#1" csCatId="colorful" phldr="1"/>
      <dgm:spPr/>
      <dgm:t>
        <a:bodyPr/>
        <a:lstStyle/>
        <a:p>
          <a:endParaRPr lang="en-US"/>
        </a:p>
      </dgm:t>
    </dgm:pt>
    <dgm:pt modelId="{8EF8E205-EAE0-4B58-A174-BDF7713CBE4E}">
      <dgm:prSet/>
      <dgm:spPr/>
      <dgm:t>
        <a:bodyPr/>
        <a:lstStyle/>
        <a:p>
          <a:pPr rtl="0"/>
          <a:r>
            <a:rPr lang="en-US" dirty="0" smtClean="0"/>
            <a:t>What are the five models of the Church?</a:t>
          </a:r>
          <a:endParaRPr lang="en-US" dirty="0"/>
        </a:p>
      </dgm:t>
    </dgm:pt>
    <dgm:pt modelId="{484D7F12-A204-4445-82E0-299FDABD4A51}" type="parTrans" cxnId="{23F1DCC6-8C36-4D66-AEEF-8A6561E03956}">
      <dgm:prSet/>
      <dgm:spPr/>
      <dgm:t>
        <a:bodyPr/>
        <a:lstStyle/>
        <a:p>
          <a:endParaRPr lang="en-US"/>
        </a:p>
      </dgm:t>
    </dgm:pt>
    <dgm:pt modelId="{654289D1-4106-4039-8881-73B9D9F544D7}" type="sibTrans" cxnId="{23F1DCC6-8C36-4D66-AEEF-8A6561E03956}">
      <dgm:prSet/>
      <dgm:spPr/>
      <dgm:t>
        <a:bodyPr/>
        <a:lstStyle/>
        <a:p>
          <a:endParaRPr lang="en-US"/>
        </a:p>
      </dgm:t>
    </dgm:pt>
    <dgm:pt modelId="{F8935F8D-C817-44BA-9E3E-AF34223D98D2}">
      <dgm:prSet/>
      <dgm:spPr/>
      <dgm:t>
        <a:bodyPr/>
        <a:lstStyle/>
        <a:p>
          <a:pPr rtl="0"/>
          <a:r>
            <a:rPr lang="en-US" dirty="0" smtClean="0"/>
            <a:t>Institution</a:t>
          </a:r>
          <a:endParaRPr lang="en-US" dirty="0"/>
        </a:p>
      </dgm:t>
    </dgm:pt>
    <dgm:pt modelId="{4DD7E2F3-0CA3-464D-9777-CB1D871922A1}" type="parTrans" cxnId="{58ACD779-49BB-4A97-9909-92352183BDC0}">
      <dgm:prSet/>
      <dgm:spPr/>
      <dgm:t>
        <a:bodyPr/>
        <a:lstStyle/>
        <a:p>
          <a:endParaRPr lang="en-US"/>
        </a:p>
      </dgm:t>
    </dgm:pt>
    <dgm:pt modelId="{9D3A66A8-763D-4F63-B075-48506FF5FCE4}" type="sibTrans" cxnId="{58ACD779-49BB-4A97-9909-92352183BDC0}">
      <dgm:prSet/>
      <dgm:spPr/>
      <dgm:t>
        <a:bodyPr/>
        <a:lstStyle/>
        <a:p>
          <a:endParaRPr lang="en-US"/>
        </a:p>
      </dgm:t>
    </dgm:pt>
    <dgm:pt modelId="{A67A71D1-98B0-4AB6-89B6-E41AF2460872}">
      <dgm:prSet/>
      <dgm:spPr/>
      <dgm:t>
        <a:bodyPr/>
        <a:lstStyle/>
        <a:p>
          <a:pPr rtl="0"/>
          <a:r>
            <a:rPr lang="en-US" dirty="0" smtClean="0"/>
            <a:t>Mystical Body / Communion</a:t>
          </a:r>
          <a:endParaRPr lang="en-US" dirty="0"/>
        </a:p>
      </dgm:t>
    </dgm:pt>
    <dgm:pt modelId="{22E5C7D0-5F2E-4818-A83F-5C01769168A8}" type="parTrans" cxnId="{4CBC5A4B-02C1-46F9-A166-196711672F71}">
      <dgm:prSet/>
      <dgm:spPr/>
      <dgm:t>
        <a:bodyPr/>
        <a:lstStyle/>
        <a:p>
          <a:endParaRPr lang="en-US"/>
        </a:p>
      </dgm:t>
    </dgm:pt>
    <dgm:pt modelId="{C341BE3C-88EE-48D7-ABDF-4354B0B6967A}" type="sibTrans" cxnId="{4CBC5A4B-02C1-46F9-A166-196711672F71}">
      <dgm:prSet/>
      <dgm:spPr/>
      <dgm:t>
        <a:bodyPr/>
        <a:lstStyle/>
        <a:p>
          <a:endParaRPr lang="en-US"/>
        </a:p>
      </dgm:t>
    </dgm:pt>
    <dgm:pt modelId="{4A3EBA25-7D9B-43B4-AEB3-6AD163D8F8C2}">
      <dgm:prSet/>
      <dgm:spPr/>
      <dgm:t>
        <a:bodyPr/>
        <a:lstStyle/>
        <a:p>
          <a:pPr rtl="0"/>
          <a:r>
            <a:rPr lang="en-US" dirty="0" smtClean="0"/>
            <a:t>Herald</a:t>
          </a:r>
          <a:endParaRPr lang="en-US" dirty="0"/>
        </a:p>
      </dgm:t>
    </dgm:pt>
    <dgm:pt modelId="{FF1EBAA1-6935-4E36-A054-BB6B3E5B8220}" type="parTrans" cxnId="{F8692CA1-91A8-4723-A9C1-0BA1028D68D7}">
      <dgm:prSet/>
      <dgm:spPr/>
      <dgm:t>
        <a:bodyPr/>
        <a:lstStyle/>
        <a:p>
          <a:endParaRPr lang="en-US"/>
        </a:p>
      </dgm:t>
    </dgm:pt>
    <dgm:pt modelId="{90BE146D-4810-46A9-97FB-1C0F0051D58E}" type="sibTrans" cxnId="{F8692CA1-91A8-4723-A9C1-0BA1028D68D7}">
      <dgm:prSet/>
      <dgm:spPr/>
      <dgm:t>
        <a:bodyPr/>
        <a:lstStyle/>
        <a:p>
          <a:endParaRPr lang="en-US"/>
        </a:p>
      </dgm:t>
    </dgm:pt>
    <dgm:pt modelId="{D2F92B01-8C5D-44DD-B8B9-8F43CC622048}">
      <dgm:prSet/>
      <dgm:spPr/>
      <dgm:t>
        <a:bodyPr/>
        <a:lstStyle/>
        <a:p>
          <a:pPr rtl="0"/>
          <a:r>
            <a:rPr lang="en-US" dirty="0" smtClean="0"/>
            <a:t>Servant</a:t>
          </a:r>
          <a:endParaRPr lang="en-US" dirty="0"/>
        </a:p>
      </dgm:t>
    </dgm:pt>
    <dgm:pt modelId="{A42610AE-F310-4036-A74E-BBDF9341B7EF}" type="parTrans" cxnId="{E6203F8A-915D-4A81-80DF-B35A8C7D490F}">
      <dgm:prSet/>
      <dgm:spPr/>
      <dgm:t>
        <a:bodyPr/>
        <a:lstStyle/>
        <a:p>
          <a:endParaRPr lang="en-US"/>
        </a:p>
      </dgm:t>
    </dgm:pt>
    <dgm:pt modelId="{5980AE83-EB0E-4ABD-B6E4-315C5DBD5159}" type="sibTrans" cxnId="{E6203F8A-915D-4A81-80DF-B35A8C7D490F}">
      <dgm:prSet/>
      <dgm:spPr/>
      <dgm:t>
        <a:bodyPr/>
        <a:lstStyle/>
        <a:p>
          <a:endParaRPr lang="en-US"/>
        </a:p>
      </dgm:t>
    </dgm:pt>
    <dgm:pt modelId="{BB30B3AB-CC85-4EB2-A321-FEDDF6380325}">
      <dgm:prSet/>
      <dgm:spPr>
        <a:solidFill>
          <a:srgbClr val="00B050"/>
        </a:solidFill>
      </dgm:spPr>
      <dgm:t>
        <a:bodyPr/>
        <a:lstStyle/>
        <a:p>
          <a:pPr rtl="0"/>
          <a:r>
            <a:rPr lang="en-US" dirty="0" smtClean="0"/>
            <a:t>Sacrament</a:t>
          </a:r>
          <a:endParaRPr lang="en-US" dirty="0"/>
        </a:p>
      </dgm:t>
    </dgm:pt>
    <dgm:pt modelId="{2F926892-43E0-4A9D-8A35-F391193A05A2}" type="parTrans" cxnId="{B7988796-7072-4B6E-BB8D-EC6D88B66662}">
      <dgm:prSet/>
      <dgm:spPr/>
      <dgm:t>
        <a:bodyPr/>
        <a:lstStyle/>
        <a:p>
          <a:endParaRPr lang="en-US"/>
        </a:p>
      </dgm:t>
    </dgm:pt>
    <dgm:pt modelId="{3DA6BEC2-F426-49C5-9075-0F7A793A4D10}" type="sibTrans" cxnId="{B7988796-7072-4B6E-BB8D-EC6D88B66662}">
      <dgm:prSet/>
      <dgm:spPr/>
      <dgm:t>
        <a:bodyPr/>
        <a:lstStyle/>
        <a:p>
          <a:endParaRPr lang="en-US"/>
        </a:p>
      </dgm:t>
    </dgm:pt>
    <dgm:pt modelId="{6CE53852-EC94-4B3A-8259-C8C4470B87F4}" type="pres">
      <dgm:prSet presAssocID="{3FB82A91-6B96-4B25-8859-4EB746E1E282}" presName="diagram" presStyleCnt="0">
        <dgm:presLayoutVars>
          <dgm:dir val="rev"/>
          <dgm:resizeHandles val="exact"/>
        </dgm:presLayoutVars>
      </dgm:prSet>
      <dgm:spPr/>
      <dgm:t>
        <a:bodyPr/>
        <a:lstStyle/>
        <a:p>
          <a:endParaRPr lang="en-US"/>
        </a:p>
      </dgm:t>
    </dgm:pt>
    <dgm:pt modelId="{F4591C11-4BCF-4C43-BC53-3C4C9721D877}" type="pres">
      <dgm:prSet presAssocID="{8EF8E205-EAE0-4B58-A174-BDF7713CBE4E}" presName="node" presStyleLbl="node1" presStyleIdx="0" presStyleCnt="6" custScaleX="400000">
        <dgm:presLayoutVars>
          <dgm:bulletEnabled val="1"/>
        </dgm:presLayoutVars>
      </dgm:prSet>
      <dgm:spPr/>
      <dgm:t>
        <a:bodyPr/>
        <a:lstStyle/>
        <a:p>
          <a:endParaRPr lang="en-US"/>
        </a:p>
      </dgm:t>
    </dgm:pt>
    <dgm:pt modelId="{7329F8D7-68A0-4736-93B1-72FAB4F82DA1}" type="pres">
      <dgm:prSet presAssocID="{654289D1-4106-4039-8881-73B9D9F544D7}" presName="sibTrans" presStyleCnt="0"/>
      <dgm:spPr/>
    </dgm:pt>
    <dgm:pt modelId="{904763D1-ADF6-4088-8B30-D6335337A439}" type="pres">
      <dgm:prSet presAssocID="{F8935F8D-C817-44BA-9E3E-AF34223D98D2}" presName="node" presStyleLbl="node1" presStyleIdx="1" presStyleCnt="6">
        <dgm:presLayoutVars>
          <dgm:bulletEnabled val="1"/>
        </dgm:presLayoutVars>
      </dgm:prSet>
      <dgm:spPr/>
      <dgm:t>
        <a:bodyPr/>
        <a:lstStyle/>
        <a:p>
          <a:endParaRPr lang="en-US"/>
        </a:p>
      </dgm:t>
    </dgm:pt>
    <dgm:pt modelId="{D2FADA79-8818-480E-A125-C66A846CF35B}" type="pres">
      <dgm:prSet presAssocID="{9D3A66A8-763D-4F63-B075-48506FF5FCE4}" presName="sibTrans" presStyleCnt="0"/>
      <dgm:spPr/>
    </dgm:pt>
    <dgm:pt modelId="{97F00B72-B832-4CD9-B553-5FDBC6BC60F9}" type="pres">
      <dgm:prSet presAssocID="{A67A71D1-98B0-4AB6-89B6-E41AF2460872}" presName="node" presStyleLbl="node1" presStyleIdx="2" presStyleCnt="6">
        <dgm:presLayoutVars>
          <dgm:bulletEnabled val="1"/>
        </dgm:presLayoutVars>
      </dgm:prSet>
      <dgm:spPr/>
      <dgm:t>
        <a:bodyPr/>
        <a:lstStyle/>
        <a:p>
          <a:endParaRPr lang="en-US"/>
        </a:p>
      </dgm:t>
    </dgm:pt>
    <dgm:pt modelId="{75C35FA9-ACB7-44BD-98E4-64103EB922B6}" type="pres">
      <dgm:prSet presAssocID="{C341BE3C-88EE-48D7-ABDF-4354B0B6967A}" presName="sibTrans" presStyleCnt="0"/>
      <dgm:spPr/>
    </dgm:pt>
    <dgm:pt modelId="{4D70EC28-9859-45B6-9969-E0EDEDDA6DEC}" type="pres">
      <dgm:prSet presAssocID="{4A3EBA25-7D9B-43B4-AEB3-6AD163D8F8C2}" presName="node" presStyleLbl="node1" presStyleIdx="3" presStyleCnt="6">
        <dgm:presLayoutVars>
          <dgm:bulletEnabled val="1"/>
        </dgm:presLayoutVars>
      </dgm:prSet>
      <dgm:spPr/>
      <dgm:t>
        <a:bodyPr/>
        <a:lstStyle/>
        <a:p>
          <a:endParaRPr lang="en-US"/>
        </a:p>
      </dgm:t>
    </dgm:pt>
    <dgm:pt modelId="{7BE40F31-3F81-419D-A913-3BCE7DEC6DAE}" type="pres">
      <dgm:prSet presAssocID="{90BE146D-4810-46A9-97FB-1C0F0051D58E}" presName="sibTrans" presStyleCnt="0"/>
      <dgm:spPr/>
    </dgm:pt>
    <dgm:pt modelId="{95D34732-1823-47A4-BB58-DCE61D4A5C6F}" type="pres">
      <dgm:prSet presAssocID="{D2F92B01-8C5D-44DD-B8B9-8F43CC622048}" presName="node" presStyleLbl="node1" presStyleIdx="4" presStyleCnt="6">
        <dgm:presLayoutVars>
          <dgm:bulletEnabled val="1"/>
        </dgm:presLayoutVars>
      </dgm:prSet>
      <dgm:spPr/>
      <dgm:t>
        <a:bodyPr/>
        <a:lstStyle/>
        <a:p>
          <a:endParaRPr lang="en-US"/>
        </a:p>
      </dgm:t>
    </dgm:pt>
    <dgm:pt modelId="{44198748-A731-48E0-BF9D-E012AC13BAE9}" type="pres">
      <dgm:prSet presAssocID="{5980AE83-EB0E-4ABD-B6E4-315C5DBD5159}" presName="sibTrans" presStyleCnt="0"/>
      <dgm:spPr/>
    </dgm:pt>
    <dgm:pt modelId="{460C7419-9F0C-4088-BB28-E2CA4DF1F58C}" type="pres">
      <dgm:prSet presAssocID="{BB30B3AB-CC85-4EB2-A321-FEDDF6380325}" presName="node" presStyleLbl="node1" presStyleIdx="5" presStyleCnt="6">
        <dgm:presLayoutVars>
          <dgm:bulletEnabled val="1"/>
        </dgm:presLayoutVars>
      </dgm:prSet>
      <dgm:spPr/>
      <dgm:t>
        <a:bodyPr/>
        <a:lstStyle/>
        <a:p>
          <a:endParaRPr lang="en-US"/>
        </a:p>
      </dgm:t>
    </dgm:pt>
  </dgm:ptLst>
  <dgm:cxnLst>
    <dgm:cxn modelId="{22DAEAAD-2F66-4DDC-BB6A-3276831D802B}" type="presOf" srcId="{D2F92B01-8C5D-44DD-B8B9-8F43CC622048}" destId="{95D34732-1823-47A4-BB58-DCE61D4A5C6F}" srcOrd="0" destOrd="0" presId="urn:microsoft.com/office/officeart/2005/8/layout/default#1"/>
    <dgm:cxn modelId="{5019516D-C39C-429A-8906-B26D8BB0C2E3}" type="presOf" srcId="{A67A71D1-98B0-4AB6-89B6-E41AF2460872}" destId="{97F00B72-B832-4CD9-B553-5FDBC6BC60F9}" srcOrd="0" destOrd="0" presId="urn:microsoft.com/office/officeart/2005/8/layout/default#1"/>
    <dgm:cxn modelId="{31A31534-1E22-4DA8-97C4-B9ECCFA5D8FD}" type="presOf" srcId="{3FB82A91-6B96-4B25-8859-4EB746E1E282}" destId="{6CE53852-EC94-4B3A-8259-C8C4470B87F4}" srcOrd="0" destOrd="0" presId="urn:microsoft.com/office/officeart/2005/8/layout/default#1"/>
    <dgm:cxn modelId="{23F1DCC6-8C36-4D66-AEEF-8A6561E03956}" srcId="{3FB82A91-6B96-4B25-8859-4EB746E1E282}" destId="{8EF8E205-EAE0-4B58-A174-BDF7713CBE4E}" srcOrd="0" destOrd="0" parTransId="{484D7F12-A204-4445-82E0-299FDABD4A51}" sibTransId="{654289D1-4106-4039-8881-73B9D9F544D7}"/>
    <dgm:cxn modelId="{B7988796-7072-4B6E-BB8D-EC6D88B66662}" srcId="{3FB82A91-6B96-4B25-8859-4EB746E1E282}" destId="{BB30B3AB-CC85-4EB2-A321-FEDDF6380325}" srcOrd="5" destOrd="0" parTransId="{2F926892-43E0-4A9D-8A35-F391193A05A2}" sibTransId="{3DA6BEC2-F426-49C5-9075-0F7A793A4D10}"/>
    <dgm:cxn modelId="{F8692CA1-91A8-4723-A9C1-0BA1028D68D7}" srcId="{3FB82A91-6B96-4B25-8859-4EB746E1E282}" destId="{4A3EBA25-7D9B-43B4-AEB3-6AD163D8F8C2}" srcOrd="3" destOrd="0" parTransId="{FF1EBAA1-6935-4E36-A054-BB6B3E5B8220}" sibTransId="{90BE146D-4810-46A9-97FB-1C0F0051D58E}"/>
    <dgm:cxn modelId="{601199CF-953C-4DE0-91F8-FD953A6BA5B8}" type="presOf" srcId="{8EF8E205-EAE0-4B58-A174-BDF7713CBE4E}" destId="{F4591C11-4BCF-4C43-BC53-3C4C9721D877}" srcOrd="0" destOrd="0" presId="urn:microsoft.com/office/officeart/2005/8/layout/default#1"/>
    <dgm:cxn modelId="{58ACD779-49BB-4A97-9909-92352183BDC0}" srcId="{3FB82A91-6B96-4B25-8859-4EB746E1E282}" destId="{F8935F8D-C817-44BA-9E3E-AF34223D98D2}" srcOrd="1" destOrd="0" parTransId="{4DD7E2F3-0CA3-464D-9777-CB1D871922A1}" sibTransId="{9D3A66A8-763D-4F63-B075-48506FF5FCE4}"/>
    <dgm:cxn modelId="{E6203F8A-915D-4A81-80DF-B35A8C7D490F}" srcId="{3FB82A91-6B96-4B25-8859-4EB746E1E282}" destId="{D2F92B01-8C5D-44DD-B8B9-8F43CC622048}" srcOrd="4" destOrd="0" parTransId="{A42610AE-F310-4036-A74E-BBDF9341B7EF}" sibTransId="{5980AE83-EB0E-4ABD-B6E4-315C5DBD5159}"/>
    <dgm:cxn modelId="{390EB083-E990-4D82-9FE4-F3B502D3809A}" type="presOf" srcId="{F8935F8D-C817-44BA-9E3E-AF34223D98D2}" destId="{904763D1-ADF6-4088-8B30-D6335337A439}" srcOrd="0" destOrd="0" presId="urn:microsoft.com/office/officeart/2005/8/layout/default#1"/>
    <dgm:cxn modelId="{9FF6D697-A3EA-4A95-AC73-E0C8C94DB292}" type="presOf" srcId="{4A3EBA25-7D9B-43B4-AEB3-6AD163D8F8C2}" destId="{4D70EC28-9859-45B6-9969-E0EDEDDA6DEC}" srcOrd="0" destOrd="0" presId="urn:microsoft.com/office/officeart/2005/8/layout/default#1"/>
    <dgm:cxn modelId="{4CBC5A4B-02C1-46F9-A166-196711672F71}" srcId="{3FB82A91-6B96-4B25-8859-4EB746E1E282}" destId="{A67A71D1-98B0-4AB6-89B6-E41AF2460872}" srcOrd="2" destOrd="0" parTransId="{22E5C7D0-5F2E-4818-A83F-5C01769168A8}" sibTransId="{C341BE3C-88EE-48D7-ABDF-4354B0B6967A}"/>
    <dgm:cxn modelId="{CBF2CDF8-CBF4-4D0A-B436-F8D44A1BE924}" type="presOf" srcId="{BB30B3AB-CC85-4EB2-A321-FEDDF6380325}" destId="{460C7419-9F0C-4088-BB28-E2CA4DF1F58C}" srcOrd="0" destOrd="0" presId="urn:microsoft.com/office/officeart/2005/8/layout/default#1"/>
    <dgm:cxn modelId="{69EF507F-2DC0-4D68-9262-50B687FDDB4F}" type="presParOf" srcId="{6CE53852-EC94-4B3A-8259-C8C4470B87F4}" destId="{F4591C11-4BCF-4C43-BC53-3C4C9721D877}" srcOrd="0" destOrd="0" presId="urn:microsoft.com/office/officeart/2005/8/layout/default#1"/>
    <dgm:cxn modelId="{2B102007-FADC-4449-8A07-5BA756BD4D7D}" type="presParOf" srcId="{6CE53852-EC94-4B3A-8259-C8C4470B87F4}" destId="{7329F8D7-68A0-4736-93B1-72FAB4F82DA1}" srcOrd="1" destOrd="0" presId="urn:microsoft.com/office/officeart/2005/8/layout/default#1"/>
    <dgm:cxn modelId="{2E331BA1-7B8A-40F1-B54B-2AC6AF209EA7}" type="presParOf" srcId="{6CE53852-EC94-4B3A-8259-C8C4470B87F4}" destId="{904763D1-ADF6-4088-8B30-D6335337A439}" srcOrd="2" destOrd="0" presId="urn:microsoft.com/office/officeart/2005/8/layout/default#1"/>
    <dgm:cxn modelId="{10BB7666-7077-4B36-9FDE-C3DCD2011C45}" type="presParOf" srcId="{6CE53852-EC94-4B3A-8259-C8C4470B87F4}" destId="{D2FADA79-8818-480E-A125-C66A846CF35B}" srcOrd="3" destOrd="0" presId="urn:microsoft.com/office/officeart/2005/8/layout/default#1"/>
    <dgm:cxn modelId="{D01FC3E1-780F-442F-A24A-5375A0B30135}" type="presParOf" srcId="{6CE53852-EC94-4B3A-8259-C8C4470B87F4}" destId="{97F00B72-B832-4CD9-B553-5FDBC6BC60F9}" srcOrd="4" destOrd="0" presId="urn:microsoft.com/office/officeart/2005/8/layout/default#1"/>
    <dgm:cxn modelId="{51532F3F-BEAF-4294-A23D-60831A8DBAD4}" type="presParOf" srcId="{6CE53852-EC94-4B3A-8259-C8C4470B87F4}" destId="{75C35FA9-ACB7-44BD-98E4-64103EB922B6}" srcOrd="5" destOrd="0" presId="urn:microsoft.com/office/officeart/2005/8/layout/default#1"/>
    <dgm:cxn modelId="{9159DFC1-03B8-46DE-9A3E-5B82F8E7EDAF}" type="presParOf" srcId="{6CE53852-EC94-4B3A-8259-C8C4470B87F4}" destId="{4D70EC28-9859-45B6-9969-E0EDEDDA6DEC}" srcOrd="6" destOrd="0" presId="urn:microsoft.com/office/officeart/2005/8/layout/default#1"/>
    <dgm:cxn modelId="{0A3FE6CF-7FE3-4FDB-B2BC-0468BC9FA6A0}" type="presParOf" srcId="{6CE53852-EC94-4B3A-8259-C8C4470B87F4}" destId="{7BE40F31-3F81-419D-A913-3BCE7DEC6DAE}" srcOrd="7" destOrd="0" presId="urn:microsoft.com/office/officeart/2005/8/layout/default#1"/>
    <dgm:cxn modelId="{E1BC149E-D021-4F69-8211-91371312F914}" type="presParOf" srcId="{6CE53852-EC94-4B3A-8259-C8C4470B87F4}" destId="{95D34732-1823-47A4-BB58-DCE61D4A5C6F}" srcOrd="8" destOrd="0" presId="urn:microsoft.com/office/officeart/2005/8/layout/default#1"/>
    <dgm:cxn modelId="{DBB028D6-C5DF-4979-80D5-CC344593F062}" type="presParOf" srcId="{6CE53852-EC94-4B3A-8259-C8C4470B87F4}" destId="{44198748-A731-48E0-BF9D-E012AC13BAE9}" srcOrd="9" destOrd="0" presId="urn:microsoft.com/office/officeart/2005/8/layout/default#1"/>
    <dgm:cxn modelId="{1CD3D679-1B70-45FB-821B-DD19561B79EB}" type="presParOf" srcId="{6CE53852-EC94-4B3A-8259-C8C4470B87F4}" destId="{460C7419-9F0C-4088-BB28-E2CA4DF1F58C}"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45986-1A6B-4272-8F8B-4E6C9CD4915B}"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58435-1216-4905-88B0-7679DE82D596}" type="slidenum">
              <a:rPr lang="en-US" smtClean="0"/>
              <a:pPr/>
              <a:t>‹#›</a:t>
            </a:fld>
            <a:endParaRPr lang="en-US"/>
          </a:p>
        </p:txBody>
      </p:sp>
    </p:spTree>
    <p:extLst>
      <p:ext uri="{BB962C8B-B14F-4D97-AF65-F5344CB8AC3E}">
        <p14:creationId xmlns:p14="http://schemas.microsoft.com/office/powerpoint/2010/main" val="268942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a:t>
            </a:fld>
            <a:endParaRPr lang="en-US"/>
          </a:p>
        </p:txBody>
      </p:sp>
    </p:spTree>
    <p:extLst>
      <p:ext uri="{BB962C8B-B14F-4D97-AF65-F5344CB8AC3E}">
        <p14:creationId xmlns:p14="http://schemas.microsoft.com/office/powerpoint/2010/main" val="222069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10</a:t>
            </a:fld>
            <a:endParaRPr lang="en-US"/>
          </a:p>
        </p:txBody>
      </p:sp>
    </p:spTree>
    <p:extLst>
      <p:ext uri="{BB962C8B-B14F-4D97-AF65-F5344CB8AC3E}">
        <p14:creationId xmlns:p14="http://schemas.microsoft.com/office/powerpoint/2010/main" val="321593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11</a:t>
            </a:fld>
            <a:endParaRPr lang="en-US"/>
          </a:p>
        </p:txBody>
      </p:sp>
    </p:spTree>
    <p:extLst>
      <p:ext uri="{BB962C8B-B14F-4D97-AF65-F5344CB8AC3E}">
        <p14:creationId xmlns:p14="http://schemas.microsoft.com/office/powerpoint/2010/main" val="314802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Interpreted in the light of the Gospel, the Kingdom of God cannot be properly identified with abstract values such as peace, justice, reconciliation, and affluence. The New Testament personalizes the Kingdom. It identifies the Kingdom of God with the Gospel, and both of them with Jesus.</a:t>
            </a:r>
          </a:p>
          <a:p>
            <a:endParaRPr lang="en-US" dirty="0" smtClean="0"/>
          </a:p>
        </p:txBody>
      </p:sp>
      <p:sp>
        <p:nvSpPr>
          <p:cNvPr id="4" name="Slide Number Placeholder 3"/>
          <p:cNvSpPr>
            <a:spLocks noGrp="1"/>
          </p:cNvSpPr>
          <p:nvPr>
            <p:ph type="sldNum" sz="quarter" idx="10"/>
          </p:nvPr>
        </p:nvSpPr>
        <p:spPr/>
        <p:txBody>
          <a:bodyPr/>
          <a:lstStyle/>
          <a:p>
            <a:fld id="{A6E58435-1216-4905-88B0-7679DE82D596}" type="slidenum">
              <a:rPr lang="en-US" smtClean="0"/>
              <a:pPr/>
              <a:t>12</a:t>
            </a:fld>
            <a:endParaRPr lang="en-US"/>
          </a:p>
        </p:txBody>
      </p:sp>
    </p:spTree>
    <p:extLst>
      <p:ext uri="{BB962C8B-B14F-4D97-AF65-F5344CB8AC3E}">
        <p14:creationId xmlns:p14="http://schemas.microsoft.com/office/powerpoint/2010/main" val="388052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13</a:t>
            </a:fld>
            <a:endParaRPr lang="en-US"/>
          </a:p>
        </p:txBody>
      </p:sp>
    </p:spTree>
    <p:extLst>
      <p:ext uri="{BB962C8B-B14F-4D97-AF65-F5344CB8AC3E}">
        <p14:creationId xmlns:p14="http://schemas.microsoft.com/office/powerpoint/2010/main" val="2499852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discuss the first bullet before you click for the second bullet.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photo shows the blessing of the New Fire on</a:t>
            </a:r>
            <a:r>
              <a:rPr lang="en-US" sz="1200" kern="1200" baseline="0" dirty="0" smtClean="0">
                <a:solidFill>
                  <a:schemeClr val="tx1"/>
                </a:solidFill>
                <a:latin typeface="+mn-lt"/>
                <a:ea typeface="+mn-ea"/>
                <a:cs typeface="+mn-cs"/>
              </a:rPr>
              <a:t> Holy Saturday, as part of the celebration of the Triduum. During the Triduum we celebrate the Paschal Mystery, the death and Resurrection of Christ. It is from the presence of the Risen Christ in every sacrament that the sacraments receive their power.</a:t>
            </a:r>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14</a:t>
            </a:fld>
            <a:endParaRPr lang="en-US"/>
          </a:p>
        </p:txBody>
      </p:sp>
    </p:spTree>
    <p:extLst>
      <p:ext uri="{BB962C8B-B14F-4D97-AF65-F5344CB8AC3E}">
        <p14:creationId xmlns:p14="http://schemas.microsoft.com/office/powerpoint/2010/main" val="248445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15</a:t>
            </a:fld>
            <a:endParaRPr lang="en-US"/>
          </a:p>
        </p:txBody>
      </p:sp>
    </p:spTree>
    <p:extLst>
      <p:ext uri="{BB962C8B-B14F-4D97-AF65-F5344CB8AC3E}">
        <p14:creationId xmlns:p14="http://schemas.microsoft.com/office/powerpoint/2010/main" val="220032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16</a:t>
            </a:fld>
            <a:endParaRPr lang="en-US"/>
          </a:p>
        </p:txBody>
      </p:sp>
    </p:spTree>
    <p:extLst>
      <p:ext uri="{BB962C8B-B14F-4D97-AF65-F5344CB8AC3E}">
        <p14:creationId xmlns:p14="http://schemas.microsoft.com/office/powerpoint/2010/main" val="297965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Before you begin, you might explain that Cardinal Avery Dulles wrote about the Church and developed five (later six) models to explain the role of the Church in the world today.</a:t>
            </a:r>
          </a:p>
          <a:p>
            <a:endParaRPr lang="en-US" dirty="0" smtClean="0"/>
          </a:p>
        </p:txBody>
      </p:sp>
      <p:sp>
        <p:nvSpPr>
          <p:cNvPr id="4" name="Slide Number Placeholder 3"/>
          <p:cNvSpPr>
            <a:spLocks noGrp="1"/>
          </p:cNvSpPr>
          <p:nvPr>
            <p:ph type="sldNum" sz="quarter" idx="10"/>
          </p:nvPr>
        </p:nvSpPr>
        <p:spPr/>
        <p:txBody>
          <a:bodyPr/>
          <a:lstStyle/>
          <a:p>
            <a:fld id="{A6E58435-1216-4905-88B0-7679DE82D596}" type="slidenum">
              <a:rPr lang="en-US" smtClean="0"/>
              <a:pPr/>
              <a:t>2</a:t>
            </a:fld>
            <a:endParaRPr lang="en-US"/>
          </a:p>
        </p:txBody>
      </p:sp>
    </p:spTree>
    <p:extLst>
      <p:ext uri="{BB962C8B-B14F-4D97-AF65-F5344CB8AC3E}">
        <p14:creationId xmlns:p14="http://schemas.microsoft.com/office/powerpoint/2010/main" val="300280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3</a:t>
            </a:fld>
            <a:endParaRPr lang="en-US"/>
          </a:p>
        </p:txBody>
      </p:sp>
    </p:spTree>
    <p:extLst>
      <p:ext uri="{BB962C8B-B14F-4D97-AF65-F5344CB8AC3E}">
        <p14:creationId xmlns:p14="http://schemas.microsoft.com/office/powerpoint/2010/main" val="52683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Emphasize that this hierarchy is based on Christ’s commissioning of the Apostles.</a:t>
            </a:r>
          </a:p>
        </p:txBody>
      </p:sp>
      <p:sp>
        <p:nvSpPr>
          <p:cNvPr id="4" name="Slide Number Placeholder 3"/>
          <p:cNvSpPr>
            <a:spLocks noGrp="1"/>
          </p:cNvSpPr>
          <p:nvPr>
            <p:ph type="sldNum" sz="quarter" idx="10"/>
          </p:nvPr>
        </p:nvSpPr>
        <p:spPr/>
        <p:txBody>
          <a:bodyPr/>
          <a:lstStyle/>
          <a:p>
            <a:fld id="{A6E58435-1216-4905-88B0-7679DE82D596}" type="slidenum">
              <a:rPr lang="en-US" smtClean="0"/>
              <a:pPr/>
              <a:t>4</a:t>
            </a:fld>
            <a:endParaRPr lang="en-US"/>
          </a:p>
        </p:txBody>
      </p:sp>
    </p:spTree>
    <p:extLst>
      <p:ext uri="{BB962C8B-B14F-4D97-AF65-F5344CB8AC3E}">
        <p14:creationId xmlns:p14="http://schemas.microsoft.com/office/powerpoint/2010/main" val="190314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5</a:t>
            </a:fld>
            <a:endParaRPr lang="en-US"/>
          </a:p>
        </p:txBody>
      </p:sp>
    </p:spTree>
    <p:extLst>
      <p:ext uri="{BB962C8B-B14F-4D97-AF65-F5344CB8AC3E}">
        <p14:creationId xmlns:p14="http://schemas.microsoft.com/office/powerpoint/2010/main" val="429439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6</a:t>
            </a:fld>
            <a:endParaRPr lang="en-US"/>
          </a:p>
        </p:txBody>
      </p:sp>
    </p:spTree>
    <p:extLst>
      <p:ext uri="{BB962C8B-B14F-4D97-AF65-F5344CB8AC3E}">
        <p14:creationId xmlns:p14="http://schemas.microsoft.com/office/powerpoint/2010/main" val="204799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we, as the People of God, are the Mystical Body of Christ, in communion with Christ and one another.</a:t>
            </a:r>
          </a:p>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7</a:t>
            </a:fld>
            <a:endParaRPr lang="en-US"/>
          </a:p>
        </p:txBody>
      </p:sp>
    </p:spTree>
    <p:extLst>
      <p:ext uri="{BB962C8B-B14F-4D97-AF65-F5344CB8AC3E}">
        <p14:creationId xmlns:p14="http://schemas.microsoft.com/office/powerpoint/2010/main" val="393679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Community life is vital for growth in the faith.</a:t>
            </a:r>
          </a:p>
        </p:txBody>
      </p:sp>
      <p:sp>
        <p:nvSpPr>
          <p:cNvPr id="4" name="Slide Number Placeholder 3"/>
          <p:cNvSpPr>
            <a:spLocks noGrp="1"/>
          </p:cNvSpPr>
          <p:nvPr>
            <p:ph type="sldNum" sz="quarter" idx="10"/>
          </p:nvPr>
        </p:nvSpPr>
        <p:spPr/>
        <p:txBody>
          <a:bodyPr/>
          <a:lstStyle/>
          <a:p>
            <a:fld id="{A6E58435-1216-4905-88B0-7679DE82D596}" type="slidenum">
              <a:rPr lang="en-US" smtClean="0"/>
              <a:pPr/>
              <a:t>8</a:t>
            </a:fld>
            <a:endParaRPr lang="en-US"/>
          </a:p>
        </p:txBody>
      </p:sp>
    </p:spTree>
    <p:extLst>
      <p:ext uri="{BB962C8B-B14F-4D97-AF65-F5344CB8AC3E}">
        <p14:creationId xmlns:p14="http://schemas.microsoft.com/office/powerpoint/2010/main" val="9976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Notes:</a:t>
            </a:r>
            <a:r>
              <a:rPr lang="en-US" b="0" dirty="0" smtClean="0"/>
              <a:t> A trumpet is an ancient symbol</a:t>
            </a:r>
            <a:r>
              <a:rPr lang="en-US" b="0" baseline="0" dirty="0" smtClean="0"/>
              <a:t> of proclamation. Angels, the messengers of God, are often pictured with trumpets.</a:t>
            </a:r>
            <a:endParaRPr lang="en-US" b="0"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9</a:t>
            </a:fld>
            <a:endParaRPr lang="en-US"/>
          </a:p>
        </p:txBody>
      </p:sp>
    </p:spTree>
    <p:extLst>
      <p:ext uri="{BB962C8B-B14F-4D97-AF65-F5344CB8AC3E}">
        <p14:creationId xmlns:p14="http://schemas.microsoft.com/office/powerpoint/2010/main" val="4245576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981200" y="3962400"/>
            <a:ext cx="6400800" cy="990600"/>
          </a:xfrm>
        </p:spPr>
        <p:txBody>
          <a:bodyPr>
            <a:normAutofit/>
          </a:bodyPr>
          <a:lstStyle>
            <a:lvl1pPr marL="0" indent="0" algn="ctr">
              <a:buNone/>
              <a:defRPr sz="25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Models of Church</a:t>
            </a:r>
            <a:endParaRPr lang="en-US" dirty="0"/>
          </a:p>
        </p:txBody>
      </p:sp>
      <p:sp>
        <p:nvSpPr>
          <p:cNvPr id="3" name="Subtitle 2"/>
          <p:cNvSpPr>
            <a:spLocks noGrp="1"/>
          </p:cNvSpPr>
          <p:nvPr>
            <p:ph type="subTitle" idx="1"/>
          </p:nvPr>
        </p:nvSpPr>
        <p:spPr/>
        <p:txBody>
          <a:bodyPr/>
          <a:lstStyle/>
          <a:p>
            <a:r>
              <a:rPr lang="en-US" dirty="0" smtClean="0"/>
              <a:t>The Church</a:t>
            </a:r>
          </a:p>
          <a:p>
            <a:r>
              <a:rPr lang="en-US" dirty="0" smtClean="0"/>
              <a:t>Unit 4</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a:t>
            </a:r>
            <a:r>
              <a:rPr lang="en-US" dirty="0" smtClean="0"/>
              <a:t>#: TX005572</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533400"/>
          </a:xfrm>
        </p:spPr>
        <p:txBody>
          <a:bodyPr/>
          <a:lstStyle/>
          <a:p>
            <a:r>
              <a:rPr lang="en-US" dirty="0" smtClean="0"/>
              <a:t>Strength of This Model</a:t>
            </a:r>
            <a:endParaRPr lang="en-US" dirty="0"/>
          </a:p>
        </p:txBody>
      </p:sp>
      <p:sp>
        <p:nvSpPr>
          <p:cNvPr id="3" name="Content Placeholder 2"/>
          <p:cNvSpPr>
            <a:spLocks noGrp="1"/>
          </p:cNvSpPr>
          <p:nvPr>
            <p:ph idx="1"/>
          </p:nvPr>
        </p:nvSpPr>
        <p:spPr>
          <a:xfrm>
            <a:off x="926236" y="1524000"/>
            <a:ext cx="7722463" cy="4373563"/>
          </a:xfrm>
        </p:spPr>
        <p:txBody>
          <a:bodyPr/>
          <a:lstStyle/>
          <a:p>
            <a:pPr lvl="0"/>
            <a:r>
              <a:rPr lang="en-US" dirty="0" smtClean="0"/>
              <a:t>The strength of this </a:t>
            </a:r>
            <a:br>
              <a:rPr lang="en-US" dirty="0" smtClean="0"/>
            </a:br>
            <a:r>
              <a:rPr lang="en-US" dirty="0" smtClean="0"/>
              <a:t>model lies in its </a:t>
            </a:r>
            <a:br>
              <a:rPr lang="en-US" dirty="0" smtClean="0"/>
            </a:br>
            <a:r>
              <a:rPr lang="en-US" dirty="0" smtClean="0"/>
              <a:t>emphasis on the </a:t>
            </a:r>
            <a:br>
              <a:rPr lang="en-US" dirty="0" smtClean="0"/>
            </a:br>
            <a:r>
              <a:rPr lang="en-US" dirty="0" smtClean="0"/>
              <a:t>message of the Gospel.</a:t>
            </a:r>
          </a:p>
          <a:p>
            <a:pPr lvl="0"/>
            <a:r>
              <a:rPr lang="en-US" dirty="0" smtClean="0"/>
              <a:t>Sometimes the spoken </a:t>
            </a:r>
            <a:br>
              <a:rPr lang="en-US" dirty="0" smtClean="0"/>
            </a:br>
            <a:r>
              <a:rPr lang="en-US" dirty="0" smtClean="0"/>
              <a:t>word eclipses the </a:t>
            </a:r>
            <a:br>
              <a:rPr lang="en-US" dirty="0" smtClean="0"/>
            </a:br>
            <a:r>
              <a:rPr lang="en-US" dirty="0" smtClean="0"/>
              <a:t>true Word of God, </a:t>
            </a:r>
            <a:br>
              <a:rPr lang="en-US" dirty="0" smtClean="0"/>
            </a:br>
            <a:r>
              <a:rPr lang="en-US" dirty="0" smtClean="0"/>
              <a:t>the Word Made Flesh.</a:t>
            </a:r>
          </a:p>
          <a:p>
            <a:pPr lvl="0"/>
            <a:r>
              <a:rPr lang="en-US" dirty="0" smtClean="0"/>
              <a:t>We must not only proclaim and witness but also act.</a:t>
            </a:r>
          </a:p>
        </p:txBody>
      </p:sp>
      <p:sp>
        <p:nvSpPr>
          <p:cNvPr id="4" name="TextBox 3"/>
          <p:cNvSpPr txBox="1"/>
          <p:nvPr/>
        </p:nvSpPr>
        <p:spPr bwMode="auto">
          <a:xfrm>
            <a:off x="8001000" y="3733800"/>
            <a:ext cx="1600200" cy="169277"/>
          </a:xfrm>
          <a:prstGeom prst="rect">
            <a:avLst/>
          </a:prstGeom>
          <a:noFill/>
          <a:ln w="9525">
            <a:noFill/>
            <a:miter lim="800000"/>
            <a:headEnd/>
            <a:tailEnd/>
          </a:ln>
        </p:spPr>
        <p:txBody>
          <a:bodyPr wrap="square" rtlCol="0">
            <a:spAutoFit/>
          </a:bodyPr>
          <a:lstStyle/>
          <a:p>
            <a:r>
              <a:rPr lang="en-US" sz="500" dirty="0">
                <a:solidFill>
                  <a:srgbClr val="A6A6A6"/>
                </a:solidFill>
              </a:rPr>
              <a:t>©</a:t>
            </a:r>
            <a:r>
              <a:rPr lang="en-US" sz="500" dirty="0" err="1">
                <a:solidFill>
                  <a:srgbClr val="A6A6A6"/>
                </a:solidFill>
              </a:rPr>
              <a:t>deepspacedave</a:t>
            </a:r>
            <a:r>
              <a:rPr lang="en-US" sz="500" dirty="0">
                <a:solidFill>
                  <a:srgbClr val="A6A6A6"/>
                </a:solidFill>
              </a:rPr>
              <a:t> / </a:t>
            </a:r>
            <a:r>
              <a:rPr lang="en-US" sz="500" dirty="0" err="1">
                <a:solidFill>
                  <a:srgbClr val="A6A6A6"/>
                </a:solidFill>
              </a:rPr>
              <a:t>Shutterstock.com</a:t>
            </a:r>
            <a:r>
              <a:rPr lang="en-US" sz="500" dirty="0">
                <a:solidFill>
                  <a:srgbClr val="A6A6A6"/>
                </a:solidFill>
              </a:rPr>
              <a:t> </a:t>
            </a:r>
          </a:p>
        </p:txBody>
      </p:sp>
      <p:pic>
        <p:nvPicPr>
          <p:cNvPr id="6" name="Picture 5" descr="U4S10-Models Church-shutterstock_6364276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113" y="1066800"/>
            <a:ext cx="4000501" cy="2667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2819400" cy="533400"/>
          </a:xfrm>
        </p:spPr>
        <p:txBody>
          <a:bodyPr/>
          <a:lstStyle/>
          <a:p>
            <a:r>
              <a:rPr lang="en-US" dirty="0" smtClean="0"/>
              <a:t>Servant</a:t>
            </a:r>
            <a:endParaRPr lang="en-US" dirty="0"/>
          </a:p>
        </p:txBody>
      </p:sp>
      <p:sp>
        <p:nvSpPr>
          <p:cNvPr id="3" name="Content Placeholder 2"/>
          <p:cNvSpPr>
            <a:spLocks noGrp="1"/>
          </p:cNvSpPr>
          <p:nvPr>
            <p:ph idx="1"/>
          </p:nvPr>
        </p:nvSpPr>
        <p:spPr>
          <a:xfrm>
            <a:off x="4419600" y="1295400"/>
            <a:ext cx="4114800" cy="4830763"/>
          </a:xfrm>
        </p:spPr>
        <p:txBody>
          <a:bodyPr>
            <a:normAutofit/>
          </a:bodyPr>
          <a:lstStyle/>
          <a:p>
            <a:r>
              <a:rPr lang="en-US" dirty="0" smtClean="0"/>
              <a:t>The servant model shows that the Church is part of the total human family, sharing the same concerns as the rest of humankind.</a:t>
            </a:r>
          </a:p>
          <a:p>
            <a:r>
              <a:rPr lang="en-US" dirty="0"/>
              <a:t>Just as Christ came into the world not to be served but to serve, so the Church, carrying on the mission of Christ, seeks </a:t>
            </a:r>
            <a:r>
              <a:rPr lang="en-US" dirty="0" smtClean="0"/>
              <a:t/>
            </a:r>
            <a:br>
              <a:rPr lang="en-US" dirty="0" smtClean="0"/>
            </a:br>
            <a:r>
              <a:rPr lang="en-US" dirty="0" smtClean="0"/>
              <a:t>to </a:t>
            </a:r>
            <a:r>
              <a:rPr lang="en-US" dirty="0"/>
              <a:t>serve the world.</a:t>
            </a:r>
          </a:p>
          <a:p>
            <a:pPr marL="0" indent="0">
              <a:buNone/>
            </a:pPr>
            <a:endParaRPr lang="en-US" dirty="0" smtClean="0"/>
          </a:p>
          <a:p>
            <a:endParaRPr lang="en-US" dirty="0"/>
          </a:p>
        </p:txBody>
      </p:sp>
      <p:pic>
        <p:nvPicPr>
          <p:cNvPr id="4" name="Picture 3" descr="Slide15-MotherTeresa-wikimedia.jpg"/>
          <p:cNvPicPr>
            <a:picLocks noChangeAspect="1"/>
          </p:cNvPicPr>
          <p:nvPr/>
        </p:nvPicPr>
        <p:blipFill>
          <a:blip r:embed="rId3" cstate="print"/>
          <a:stretch>
            <a:fillRect/>
          </a:stretch>
        </p:blipFill>
        <p:spPr>
          <a:xfrm>
            <a:off x="990600" y="1676400"/>
            <a:ext cx="3124200" cy="3826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69322">
            <a:off x="1217059" y="5627405"/>
            <a:ext cx="2590800"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Image in 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533400"/>
          </a:xfrm>
        </p:spPr>
        <p:txBody>
          <a:bodyPr/>
          <a:lstStyle/>
          <a:p>
            <a:r>
              <a:rPr lang="en-US" dirty="0" smtClean="0"/>
              <a:t>Strength of This Model</a:t>
            </a:r>
            <a:endParaRPr lang="en-US" dirty="0"/>
          </a:p>
        </p:txBody>
      </p:sp>
      <p:sp>
        <p:nvSpPr>
          <p:cNvPr id="3" name="Content Placeholder 2"/>
          <p:cNvSpPr>
            <a:spLocks noGrp="1"/>
          </p:cNvSpPr>
          <p:nvPr>
            <p:ph idx="1"/>
          </p:nvPr>
        </p:nvSpPr>
        <p:spPr>
          <a:xfrm>
            <a:off x="914400" y="1426075"/>
            <a:ext cx="6477000" cy="4373563"/>
          </a:xfrm>
        </p:spPr>
        <p:txBody>
          <a:bodyPr/>
          <a:lstStyle/>
          <a:p>
            <a:pPr lvl="0"/>
            <a:r>
              <a:rPr lang="en-US" dirty="0" smtClean="0"/>
              <a:t>The strength of this model lies in its emphasis on serving others, and not simply serving the Church’s self-interests.</a:t>
            </a:r>
          </a:p>
          <a:p>
            <a:pPr lvl="0"/>
            <a:r>
              <a:rPr lang="en-US" dirty="0" smtClean="0"/>
              <a:t>Authentic service </a:t>
            </a:r>
            <a:br>
              <a:rPr lang="en-US" dirty="0" smtClean="0"/>
            </a:br>
            <a:r>
              <a:rPr lang="en-US" dirty="0" smtClean="0"/>
              <a:t>includes the ministry </a:t>
            </a:r>
            <a:br>
              <a:rPr lang="en-US" dirty="0" smtClean="0"/>
            </a:br>
            <a:r>
              <a:rPr lang="en-US" dirty="0" smtClean="0"/>
              <a:t>of the Word and </a:t>
            </a:r>
            <a:br>
              <a:rPr lang="en-US" dirty="0" smtClean="0"/>
            </a:br>
            <a:r>
              <a:rPr lang="en-US" dirty="0" smtClean="0"/>
              <a:t>Sacrament.</a:t>
            </a:r>
          </a:p>
          <a:p>
            <a:pPr lvl="0"/>
            <a:r>
              <a:rPr lang="en-US" dirty="0" smtClean="0"/>
              <a:t>The concept of service </a:t>
            </a:r>
            <a:br>
              <a:rPr lang="en-US" dirty="0" smtClean="0"/>
            </a:br>
            <a:r>
              <a:rPr lang="en-US" dirty="0" smtClean="0"/>
              <a:t>must keep alive the </a:t>
            </a:r>
            <a:br>
              <a:rPr lang="en-US" dirty="0" smtClean="0"/>
            </a:br>
            <a:r>
              <a:rPr lang="en-US" dirty="0" smtClean="0"/>
              <a:t>distinctive mission and </a:t>
            </a:r>
            <a:br>
              <a:rPr lang="en-US" dirty="0" smtClean="0"/>
            </a:br>
            <a:r>
              <a:rPr lang="en-US" dirty="0" smtClean="0"/>
              <a:t>identity of the Church.</a:t>
            </a:r>
          </a:p>
        </p:txBody>
      </p:sp>
      <p:sp>
        <p:nvSpPr>
          <p:cNvPr id="4" name="TextBox 3"/>
          <p:cNvSpPr txBox="1"/>
          <p:nvPr/>
        </p:nvSpPr>
        <p:spPr bwMode="auto">
          <a:xfrm>
            <a:off x="7543800" y="5926723"/>
            <a:ext cx="2057400" cy="169277"/>
          </a:xfrm>
          <a:prstGeom prst="rect">
            <a:avLst/>
          </a:prstGeom>
          <a:noFill/>
          <a:ln w="9525">
            <a:noFill/>
            <a:miter lim="800000"/>
            <a:headEnd/>
            <a:tailEnd/>
          </a:ln>
        </p:spPr>
        <p:txBody>
          <a:bodyPr wrap="square" rtlCol="0">
            <a:spAutoFit/>
          </a:bodyPr>
          <a:lstStyle/>
          <a:p>
            <a:r>
              <a:rPr lang="en-US" sz="500" dirty="0">
                <a:solidFill>
                  <a:srgbClr val="A6A6A6"/>
                </a:solidFill>
              </a:rPr>
              <a:t>©Joseph </a:t>
            </a:r>
            <a:r>
              <a:rPr lang="en-US" sz="500" dirty="0" err="1">
                <a:solidFill>
                  <a:srgbClr val="A6A6A6"/>
                </a:solidFill>
              </a:rPr>
              <a:t>Sohm</a:t>
            </a:r>
            <a:r>
              <a:rPr lang="en-US" sz="500" dirty="0">
                <a:solidFill>
                  <a:srgbClr val="A6A6A6"/>
                </a:solidFill>
              </a:rPr>
              <a:t>  / </a:t>
            </a:r>
            <a:r>
              <a:rPr lang="en-US" sz="500" dirty="0" err="1">
                <a:solidFill>
                  <a:srgbClr val="A6A6A6"/>
                </a:solidFill>
              </a:rPr>
              <a:t>Shutterstock.com</a:t>
            </a:r>
            <a:r>
              <a:rPr lang="en-US" sz="500" dirty="0">
                <a:solidFill>
                  <a:srgbClr val="A6A6A6"/>
                </a:solidFill>
              </a:rPr>
              <a:t> </a:t>
            </a:r>
          </a:p>
        </p:txBody>
      </p:sp>
      <p:pic>
        <p:nvPicPr>
          <p:cNvPr id="6" name="Picture 5" descr="U4S12-Models Church-shutterstock_1079914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362200"/>
            <a:ext cx="2385228" cy="35822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533400"/>
          </a:xfrm>
        </p:spPr>
        <p:txBody>
          <a:bodyPr/>
          <a:lstStyle/>
          <a:p>
            <a:r>
              <a:rPr lang="en-US" dirty="0" smtClean="0"/>
              <a:t>Sacrament</a:t>
            </a:r>
            <a:endParaRPr lang="en-US" dirty="0"/>
          </a:p>
        </p:txBody>
      </p:sp>
      <p:sp>
        <p:nvSpPr>
          <p:cNvPr id="3" name="Content Placeholder 2"/>
          <p:cNvSpPr>
            <a:spLocks noGrp="1"/>
          </p:cNvSpPr>
          <p:nvPr>
            <p:ph idx="1"/>
          </p:nvPr>
        </p:nvSpPr>
        <p:spPr>
          <a:xfrm>
            <a:off x="4572000" y="1524000"/>
            <a:ext cx="3505200" cy="4373563"/>
          </a:xfrm>
        </p:spPr>
        <p:txBody>
          <a:bodyPr/>
          <a:lstStyle/>
          <a:p>
            <a:pPr marL="0" indent="0">
              <a:buNone/>
            </a:pPr>
            <a:r>
              <a:rPr lang="en-US" dirty="0" smtClean="0"/>
              <a:t>In this model the Church is a sacrament, a sign and transmitter of God’s grace in the world.</a:t>
            </a:r>
          </a:p>
          <a:p>
            <a:endParaRPr lang="en-US" dirty="0"/>
          </a:p>
        </p:txBody>
      </p:sp>
      <p:sp>
        <p:nvSpPr>
          <p:cNvPr id="5" name="TextBox 4"/>
          <p:cNvSpPr txBox="1"/>
          <p:nvPr/>
        </p:nvSpPr>
        <p:spPr bwMode="auto">
          <a:xfrm>
            <a:off x="1485900" y="5812924"/>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Pears2295/iStock.com</a:t>
            </a:r>
          </a:p>
        </p:txBody>
      </p:sp>
      <p:pic>
        <p:nvPicPr>
          <p:cNvPr id="4" name="Picture 3" descr="U4S13-Models Church-iStock_000007607310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595417"/>
            <a:ext cx="2819400" cy="42252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896542"/>
            <a:ext cx="8216283" cy="533400"/>
          </a:xfrm>
        </p:spPr>
        <p:txBody>
          <a:bodyPr/>
          <a:lstStyle/>
          <a:p>
            <a:r>
              <a:rPr lang="en-US" dirty="0" smtClean="0"/>
              <a:t>Visible Sign</a:t>
            </a:r>
            <a:endParaRPr lang="en-US" dirty="0"/>
          </a:p>
        </p:txBody>
      </p:sp>
      <p:sp>
        <p:nvSpPr>
          <p:cNvPr id="3" name="Content Placeholder 2"/>
          <p:cNvSpPr>
            <a:spLocks noGrp="1"/>
          </p:cNvSpPr>
          <p:nvPr>
            <p:ph idx="1"/>
          </p:nvPr>
        </p:nvSpPr>
        <p:spPr>
          <a:xfrm>
            <a:off x="1066800" y="1429942"/>
            <a:ext cx="4572000" cy="4373563"/>
          </a:xfrm>
        </p:spPr>
        <p:txBody>
          <a:bodyPr/>
          <a:lstStyle/>
          <a:p>
            <a:pPr lvl="0"/>
            <a:r>
              <a:rPr lang="en-US" dirty="0" smtClean="0"/>
              <a:t>A sacrament is a “visible sign of an invisible grace.”</a:t>
            </a:r>
          </a:p>
          <a:p>
            <a:pPr lvl="0"/>
            <a:r>
              <a:rPr lang="en-US" dirty="0" smtClean="0"/>
              <a:t>The Church truly transmits grace—the favorable presence of God.</a:t>
            </a:r>
          </a:p>
          <a:p>
            <a:r>
              <a:rPr lang="en-US" dirty="0"/>
              <a:t>Sacraments are never merely individual transactions. Nobody baptizes, absolves, or anoints themselves, and the Eucharist is not to be celebrated in solitude.</a:t>
            </a:r>
          </a:p>
          <a:p>
            <a:pPr lvl="0"/>
            <a:endParaRPr lang="en-US" dirty="0" smtClean="0"/>
          </a:p>
          <a:p>
            <a:pPr>
              <a:buNone/>
            </a:pPr>
            <a:endParaRPr lang="en-US" dirty="0"/>
          </a:p>
        </p:txBody>
      </p:sp>
      <p:sp>
        <p:nvSpPr>
          <p:cNvPr id="5" name="TextBox 4"/>
          <p:cNvSpPr txBox="1"/>
          <p:nvPr/>
        </p:nvSpPr>
        <p:spPr bwMode="auto">
          <a:xfrm>
            <a:off x="8077200" y="3640723"/>
            <a:ext cx="1981200" cy="169277"/>
          </a:xfrm>
          <a:prstGeom prst="rect">
            <a:avLst/>
          </a:prstGeom>
          <a:noFill/>
          <a:ln w="9525">
            <a:noFill/>
            <a:miter lim="800000"/>
            <a:headEnd/>
            <a:tailEnd/>
          </a:ln>
        </p:spPr>
        <p:txBody>
          <a:bodyPr wrap="square" rtlCol="0">
            <a:spAutoFit/>
          </a:bodyPr>
          <a:lstStyle/>
          <a:p>
            <a:r>
              <a:rPr lang="en-US" sz="500" dirty="0">
                <a:solidFill>
                  <a:srgbClr val="A6A6A6"/>
                </a:solidFill>
              </a:rPr>
              <a:t>©</a:t>
            </a:r>
            <a:r>
              <a:rPr lang="en-US" sz="500" dirty="0" err="1">
                <a:solidFill>
                  <a:srgbClr val="A6A6A6"/>
                </a:solidFill>
              </a:rPr>
              <a:t>ThamKC</a:t>
            </a:r>
            <a:r>
              <a:rPr lang="en-US" sz="500" dirty="0">
                <a:solidFill>
                  <a:srgbClr val="A6A6A6"/>
                </a:solidFill>
              </a:rPr>
              <a:t> / </a:t>
            </a:r>
            <a:r>
              <a:rPr lang="en-US" sz="500" dirty="0" err="1">
                <a:solidFill>
                  <a:srgbClr val="A6A6A6"/>
                </a:solidFill>
              </a:rPr>
              <a:t>Shutterstock.com</a:t>
            </a:r>
            <a:r>
              <a:rPr lang="en-US" sz="500" dirty="0">
                <a:solidFill>
                  <a:srgbClr val="A6A6A6"/>
                </a:solidFill>
              </a:rPr>
              <a:t> </a:t>
            </a:r>
          </a:p>
        </p:txBody>
      </p:sp>
      <p:pic>
        <p:nvPicPr>
          <p:cNvPr id="6" name="Picture 5" descr="U4S14-Models Church-shutterstock_25962048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300" y="1447800"/>
            <a:ext cx="3314700"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4S15-Models Church-shutterstock_25188262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743199"/>
            <a:ext cx="5105400" cy="3398075"/>
          </a:xfrm>
          <a:prstGeom prst="rect">
            <a:avLst/>
          </a:prstGeom>
        </p:spPr>
      </p:pic>
      <p:sp>
        <p:nvSpPr>
          <p:cNvPr id="2" name="Title 1"/>
          <p:cNvSpPr>
            <a:spLocks noGrp="1"/>
          </p:cNvSpPr>
          <p:nvPr>
            <p:ph type="title"/>
          </p:nvPr>
        </p:nvSpPr>
        <p:spPr>
          <a:xfrm>
            <a:off x="1524000" y="910701"/>
            <a:ext cx="8229600" cy="533400"/>
          </a:xfrm>
        </p:spPr>
        <p:txBody>
          <a:bodyPr>
            <a:normAutofit/>
          </a:bodyPr>
          <a:lstStyle/>
          <a:p>
            <a:r>
              <a:rPr lang="en-US" dirty="0" smtClean="0"/>
              <a:t>Strength of This Model</a:t>
            </a:r>
            <a:endParaRPr lang="en-US" dirty="0"/>
          </a:p>
        </p:txBody>
      </p:sp>
      <p:sp>
        <p:nvSpPr>
          <p:cNvPr id="3" name="Content Placeholder 2"/>
          <p:cNvSpPr>
            <a:spLocks noGrp="1"/>
          </p:cNvSpPr>
          <p:nvPr>
            <p:ph idx="1"/>
          </p:nvPr>
        </p:nvSpPr>
        <p:spPr>
          <a:xfrm>
            <a:off x="1524000" y="1447800"/>
            <a:ext cx="6477000" cy="4373563"/>
          </a:xfrm>
        </p:spPr>
        <p:txBody>
          <a:bodyPr/>
          <a:lstStyle/>
          <a:p>
            <a:pPr marL="0" indent="0">
              <a:buNone/>
            </a:pPr>
            <a:r>
              <a:rPr lang="en-US" dirty="0" smtClean="0"/>
              <a:t>The strength of this model is that the Church is truly a sign and an instrument of grace to its members and to the world.</a:t>
            </a:r>
          </a:p>
          <a:p>
            <a:endParaRPr lang="en-US" dirty="0"/>
          </a:p>
        </p:txBody>
      </p:sp>
      <p:sp>
        <p:nvSpPr>
          <p:cNvPr id="5" name="TextBox 4"/>
          <p:cNvSpPr txBox="1"/>
          <p:nvPr/>
        </p:nvSpPr>
        <p:spPr bwMode="auto">
          <a:xfrm>
            <a:off x="5562600" y="6096000"/>
            <a:ext cx="2590800" cy="169277"/>
          </a:xfrm>
          <a:prstGeom prst="rect">
            <a:avLst/>
          </a:prstGeom>
          <a:noFill/>
          <a:ln w="9525">
            <a:noFill/>
            <a:miter lim="800000"/>
            <a:headEnd/>
            <a:tailEnd/>
          </a:ln>
        </p:spPr>
        <p:txBody>
          <a:bodyPr wrap="square" rtlCol="0">
            <a:spAutoFit/>
          </a:bodyPr>
          <a:lstStyle/>
          <a:p>
            <a:r>
              <a:rPr lang="en-US" sz="500" dirty="0">
                <a:solidFill>
                  <a:srgbClr val="A6A6A6"/>
                </a:solidFill>
              </a:rPr>
              <a:t>©</a:t>
            </a:r>
            <a:r>
              <a:rPr lang="en-US" sz="500" dirty="0" err="1">
                <a:solidFill>
                  <a:srgbClr val="A6A6A6"/>
                </a:solidFill>
              </a:rPr>
              <a:t>R.Gino</a:t>
            </a:r>
            <a:r>
              <a:rPr lang="en-US" sz="500" dirty="0">
                <a:solidFill>
                  <a:srgbClr val="A6A6A6"/>
                </a:solidFill>
              </a:rPr>
              <a:t> Santa Maria / </a:t>
            </a:r>
            <a:r>
              <a:rPr lang="en-US" sz="500" dirty="0" err="1">
                <a:solidFill>
                  <a:srgbClr val="A6A6A6"/>
                </a:solidFill>
              </a:rPr>
              <a:t>Shutterstock.com</a:t>
            </a:r>
            <a:r>
              <a:rPr lang="en-US" sz="5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4500"/>
            <a:ext cx="8153400" cy="533400"/>
          </a:xfrm>
        </p:spPr>
        <p:txBody>
          <a:bodyPr>
            <a:normAutofit/>
          </a:bodyPr>
          <a:lstStyle/>
          <a:p>
            <a:r>
              <a:rPr lang="en-US" dirty="0" smtClean="0"/>
              <a:t>Integrating the Models</a:t>
            </a:r>
            <a:endParaRPr lang="en-US" dirty="0"/>
          </a:p>
        </p:txBody>
      </p:sp>
      <p:sp>
        <p:nvSpPr>
          <p:cNvPr id="3" name="Content Placeholder 2"/>
          <p:cNvSpPr>
            <a:spLocks noGrp="1"/>
          </p:cNvSpPr>
          <p:nvPr>
            <p:ph idx="1"/>
          </p:nvPr>
        </p:nvSpPr>
        <p:spPr>
          <a:xfrm>
            <a:off x="685800" y="1417637"/>
            <a:ext cx="4114800" cy="4373563"/>
          </a:xfrm>
        </p:spPr>
        <p:txBody>
          <a:bodyPr/>
          <a:lstStyle/>
          <a:p>
            <a:pPr lvl="0"/>
            <a:r>
              <a:rPr lang="en-US" dirty="0" smtClean="0"/>
              <a:t>Each model of Church offers helpful insights and positive contributions to understanding the role of the Church in the world.</a:t>
            </a:r>
          </a:p>
          <a:p>
            <a:pPr lvl="0"/>
            <a:r>
              <a:rPr lang="en-US" dirty="0" smtClean="0"/>
              <a:t>If the best insights are preserved from each model and integrated into one, a stronger vision of the Church is achieved.</a:t>
            </a:r>
          </a:p>
        </p:txBody>
      </p:sp>
      <p:sp>
        <p:nvSpPr>
          <p:cNvPr id="5" name="TextBox 4"/>
          <p:cNvSpPr txBox="1"/>
          <p:nvPr/>
        </p:nvSpPr>
        <p:spPr bwMode="auto">
          <a:xfrm>
            <a:off x="7543800" y="4648200"/>
            <a:ext cx="1828800" cy="169277"/>
          </a:xfrm>
          <a:prstGeom prst="rect">
            <a:avLst/>
          </a:prstGeom>
          <a:noFill/>
          <a:ln w="9525">
            <a:noFill/>
            <a:miter lim="800000"/>
            <a:headEnd/>
            <a:tailEnd/>
          </a:ln>
        </p:spPr>
        <p:txBody>
          <a:bodyPr wrap="square" rtlCol="0">
            <a:spAutoFit/>
          </a:bodyPr>
          <a:lstStyle/>
          <a:p>
            <a:r>
              <a:rPr lang="en-US" sz="500" dirty="0">
                <a:solidFill>
                  <a:srgbClr val="A6A6A6"/>
                </a:solidFill>
              </a:rPr>
              <a:t>©Arcady / </a:t>
            </a:r>
            <a:r>
              <a:rPr lang="en-US" sz="500" dirty="0" err="1">
                <a:solidFill>
                  <a:srgbClr val="A6A6A6"/>
                </a:solidFill>
              </a:rPr>
              <a:t>Shutterstock.com</a:t>
            </a:r>
            <a:r>
              <a:rPr lang="en-US" sz="500" dirty="0">
                <a:solidFill>
                  <a:srgbClr val="A6A6A6"/>
                </a:solidFill>
              </a:rPr>
              <a:t> </a:t>
            </a:r>
          </a:p>
        </p:txBody>
      </p:sp>
      <p:pic>
        <p:nvPicPr>
          <p:cNvPr id="6" name="Picture 5" descr="U4S16-Models Church-shutterstock_28701829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838200"/>
            <a:ext cx="381000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5638800" cy="533400"/>
          </a:xfrm>
        </p:spPr>
        <p:txBody>
          <a:bodyPr/>
          <a:lstStyle/>
          <a:p>
            <a:r>
              <a:rPr lang="en-US" dirty="0" smtClean="0"/>
              <a:t>No Model Is Complete</a:t>
            </a:r>
            <a:endParaRPr lang="en-US" dirty="0"/>
          </a:p>
        </p:txBody>
      </p:sp>
      <p:sp>
        <p:nvSpPr>
          <p:cNvPr id="3" name="Content Placeholder 2"/>
          <p:cNvSpPr>
            <a:spLocks noGrp="1"/>
          </p:cNvSpPr>
          <p:nvPr>
            <p:ph idx="1"/>
          </p:nvPr>
        </p:nvSpPr>
        <p:spPr>
          <a:xfrm>
            <a:off x="533400" y="1295400"/>
            <a:ext cx="7010400" cy="4373563"/>
          </a:xfrm>
        </p:spPr>
        <p:txBody>
          <a:bodyPr/>
          <a:lstStyle/>
          <a:p>
            <a:r>
              <a:rPr lang="en-US" dirty="0" smtClean="0"/>
              <a:t>In the end, none of the models is sufficient to address the fullness of God’s call to the Church.</a:t>
            </a:r>
          </a:p>
          <a:p>
            <a:pPr lvl="0"/>
            <a:r>
              <a:rPr lang="en-US" dirty="0" smtClean="0"/>
              <a:t>Each model truly highlights and underscores </a:t>
            </a:r>
            <a:br>
              <a:rPr lang="en-US" dirty="0" smtClean="0"/>
            </a:br>
            <a:r>
              <a:rPr lang="en-US" dirty="0" smtClean="0"/>
              <a:t>a vital aspect of the Church.</a:t>
            </a:r>
          </a:p>
          <a:p>
            <a:pPr marL="682625" lvl="1" indent="-341313">
              <a:buNone/>
              <a:tabLst>
                <a:tab pos="682625" algn="l"/>
              </a:tabLst>
            </a:pPr>
            <a:r>
              <a:rPr lang="en-US" dirty="0" smtClean="0"/>
              <a:t>◦	Institution</a:t>
            </a:r>
          </a:p>
          <a:p>
            <a:pPr marL="682625" lvl="1" indent="-341313">
              <a:buNone/>
              <a:tabLst>
                <a:tab pos="682625" algn="l"/>
              </a:tabLst>
            </a:pPr>
            <a:r>
              <a:rPr lang="en-US" dirty="0" smtClean="0"/>
              <a:t>◦	Mystical Body / Communion</a:t>
            </a:r>
          </a:p>
          <a:p>
            <a:pPr marL="682625" lvl="1" indent="-341313">
              <a:buNone/>
              <a:tabLst>
                <a:tab pos="682625" algn="l"/>
              </a:tabLst>
            </a:pPr>
            <a:r>
              <a:rPr lang="en-US" dirty="0" smtClean="0"/>
              <a:t>◦	Herald</a:t>
            </a:r>
          </a:p>
          <a:p>
            <a:pPr marL="682625" lvl="1" indent="-341313">
              <a:buNone/>
              <a:tabLst>
                <a:tab pos="682625" algn="l"/>
              </a:tabLst>
            </a:pPr>
            <a:r>
              <a:rPr lang="en-US" dirty="0" smtClean="0"/>
              <a:t>◦	Servant</a:t>
            </a:r>
          </a:p>
          <a:p>
            <a:pPr marL="682625" lvl="1" indent="-341313">
              <a:buNone/>
              <a:tabLst>
                <a:tab pos="682625" algn="l"/>
              </a:tabLst>
            </a:pPr>
            <a:r>
              <a:rPr lang="en-US" dirty="0" smtClean="0"/>
              <a:t>◦	Sacrament</a:t>
            </a:r>
          </a:p>
          <a:p>
            <a:pPr marL="0" indent="0">
              <a:buNone/>
            </a:pPr>
            <a:endParaRPr lang="en-US" dirty="0"/>
          </a:p>
        </p:txBody>
      </p:sp>
      <p:sp>
        <p:nvSpPr>
          <p:cNvPr id="5" name="TextBox 4"/>
          <p:cNvSpPr txBox="1"/>
          <p:nvPr/>
        </p:nvSpPr>
        <p:spPr bwMode="auto">
          <a:xfrm>
            <a:off x="5562600" y="5088523"/>
            <a:ext cx="2057400" cy="169277"/>
          </a:xfrm>
          <a:prstGeom prst="rect">
            <a:avLst/>
          </a:prstGeom>
          <a:noFill/>
          <a:ln w="9525">
            <a:noFill/>
            <a:miter lim="800000"/>
            <a:headEnd/>
            <a:tailEnd/>
          </a:ln>
        </p:spPr>
        <p:txBody>
          <a:bodyPr wrap="square" rtlCol="0">
            <a:spAutoFit/>
          </a:bodyPr>
          <a:lstStyle/>
          <a:p>
            <a:r>
              <a:rPr lang="en-US" sz="500" dirty="0">
                <a:solidFill>
                  <a:srgbClr val="A6A6A6"/>
                </a:solidFill>
              </a:rPr>
              <a:t>© Nancy Bauer/ </a:t>
            </a:r>
            <a:r>
              <a:rPr lang="en-US" sz="500" dirty="0" err="1">
                <a:solidFill>
                  <a:srgbClr val="A6A6A6"/>
                </a:solidFill>
              </a:rPr>
              <a:t>Shutterstock.com</a:t>
            </a:r>
            <a:r>
              <a:rPr lang="en-US" sz="500" dirty="0">
                <a:solidFill>
                  <a:srgbClr val="A6A6A6"/>
                </a:solidFill>
              </a:rPr>
              <a:t> </a:t>
            </a:r>
          </a:p>
        </p:txBody>
      </p:sp>
      <p:pic>
        <p:nvPicPr>
          <p:cNvPr id="6" name="Picture 5" descr="U4S17-Models Church-shutterstock_12063229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641" y="2743200"/>
            <a:ext cx="3477359" cy="2362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Five Models of the Church</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29811752"/>
              </p:ext>
            </p:extLst>
          </p:nvPr>
        </p:nvGraphicFramePr>
        <p:xfrm>
          <a:off x="1371600" y="1676400"/>
          <a:ext cx="64770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748881"/>
            <a:ext cx="5867400" cy="1143000"/>
          </a:xfrm>
        </p:spPr>
        <p:txBody>
          <a:bodyPr/>
          <a:lstStyle/>
          <a:p>
            <a:r>
              <a:rPr lang="en-US" dirty="0" smtClean="0"/>
              <a:t>The Church: </a:t>
            </a:r>
            <a:br>
              <a:rPr lang="en-US" dirty="0" smtClean="0"/>
            </a:br>
            <a:r>
              <a:rPr lang="en-US" dirty="0" smtClean="0"/>
              <a:t>A Great Mystery and a Divine Gift</a:t>
            </a:r>
            <a:endParaRPr lang="en-US" dirty="0"/>
          </a:p>
        </p:txBody>
      </p:sp>
      <p:sp>
        <p:nvSpPr>
          <p:cNvPr id="6" name="Content Placeholder 5"/>
          <p:cNvSpPr>
            <a:spLocks noGrp="1"/>
          </p:cNvSpPr>
          <p:nvPr>
            <p:ph idx="1"/>
          </p:nvPr>
        </p:nvSpPr>
        <p:spPr>
          <a:xfrm>
            <a:off x="1371600" y="1899657"/>
            <a:ext cx="6858000" cy="4373563"/>
          </a:xfrm>
        </p:spPr>
        <p:txBody>
          <a:bodyPr/>
          <a:lstStyle/>
          <a:p>
            <a:pPr lvl="0"/>
            <a:r>
              <a:rPr lang="en-US" dirty="0" smtClean="0"/>
              <a:t>We can only begin to understand the Church as mystery through analogy—through models.</a:t>
            </a:r>
          </a:p>
          <a:p>
            <a:pPr lvl="0"/>
            <a:r>
              <a:rPr lang="en-US" dirty="0" smtClean="0"/>
              <a:t>No matter what model—or combination of models—we choose, our models will fall short.</a:t>
            </a:r>
          </a:p>
          <a:p>
            <a:endParaRPr lang="en-US" dirty="0"/>
          </a:p>
        </p:txBody>
      </p:sp>
      <p:sp>
        <p:nvSpPr>
          <p:cNvPr id="8" name="TextBox 7"/>
          <p:cNvSpPr txBox="1"/>
          <p:nvPr/>
        </p:nvSpPr>
        <p:spPr bwMode="auto">
          <a:xfrm>
            <a:off x="2667000" y="6396446"/>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a:t>
            </a:r>
            <a:r>
              <a:rPr lang="en-US" sz="500" dirty="0" err="1">
                <a:solidFill>
                  <a:schemeClr val="bg1">
                    <a:lumMod val="50000"/>
                  </a:schemeClr>
                </a:solidFill>
              </a:rPr>
              <a:t>Rafa</a:t>
            </a:r>
            <a:r>
              <a:rPr lang="en-US" sz="500" dirty="0">
                <a:solidFill>
                  <a:schemeClr val="bg1">
                    <a:lumMod val="50000"/>
                  </a:schemeClr>
                </a:solidFill>
              </a:rPr>
              <a:t> Irusta/Shutterstock.com</a:t>
            </a:r>
          </a:p>
        </p:txBody>
      </p:sp>
      <p:pic>
        <p:nvPicPr>
          <p:cNvPr id="2" name="Picture 1" descr="U4S3-Models Church-shutterstock_639966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581400"/>
            <a:ext cx="4229100" cy="2819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91382"/>
            <a:ext cx="8229600" cy="533400"/>
          </a:xfrm>
        </p:spPr>
        <p:txBody>
          <a:bodyPr/>
          <a:lstStyle/>
          <a:p>
            <a:r>
              <a:rPr lang="en-US" dirty="0" smtClean="0"/>
              <a:t>Institution</a:t>
            </a:r>
            <a:endParaRPr lang="en-US" dirty="0"/>
          </a:p>
        </p:txBody>
      </p:sp>
      <p:sp>
        <p:nvSpPr>
          <p:cNvPr id="3" name="Content Placeholder 2"/>
          <p:cNvSpPr>
            <a:spLocks noGrp="1"/>
          </p:cNvSpPr>
          <p:nvPr>
            <p:ph idx="1"/>
          </p:nvPr>
        </p:nvSpPr>
        <p:spPr>
          <a:xfrm>
            <a:off x="1524000" y="1447800"/>
            <a:ext cx="6477000" cy="4373563"/>
          </a:xfrm>
        </p:spPr>
        <p:txBody>
          <a:bodyPr/>
          <a:lstStyle/>
          <a:p>
            <a:pPr lvl="0"/>
            <a:r>
              <a:rPr lang="en-US" dirty="0" smtClean="0"/>
              <a:t>The Church is defined primarily in terms of its visible structures, especially the rights and powers of its hierarchy.</a:t>
            </a:r>
          </a:p>
          <a:p>
            <a:r>
              <a:rPr lang="en-US" dirty="0" smtClean="0"/>
              <a:t>The authority </a:t>
            </a:r>
            <a:r>
              <a:rPr lang="en-US" dirty="0"/>
              <a:t>of the Church leadership is understood as God-given, and should be accepted by the faithful wholeheartedly.</a:t>
            </a:r>
          </a:p>
          <a:p>
            <a:pPr lvl="0"/>
            <a:endParaRPr lang="en-US" dirty="0" smtClean="0"/>
          </a:p>
          <a:p>
            <a:pPr>
              <a:buNone/>
            </a:pPr>
            <a:endParaRPr lang="en-US" dirty="0"/>
          </a:p>
        </p:txBody>
      </p:sp>
      <p:pic>
        <p:nvPicPr>
          <p:cNvPr id="4" name="Picture 3" descr="504-convocation-MAX ROSSIReutersCorbis.jpg"/>
          <p:cNvPicPr>
            <a:picLocks noChangeAspect="1"/>
          </p:cNvPicPr>
          <p:nvPr/>
        </p:nvPicPr>
        <p:blipFill>
          <a:blip r:embed="rId3" cstate="print"/>
          <a:stretch>
            <a:fillRect/>
          </a:stretch>
        </p:blipFill>
        <p:spPr>
          <a:xfrm>
            <a:off x="2507274" y="3962400"/>
            <a:ext cx="4002154" cy="245465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438400" y="6400800"/>
            <a:ext cx="1048685" cy="169277"/>
          </a:xfrm>
          <a:prstGeom prst="rect">
            <a:avLst/>
          </a:prstGeom>
        </p:spPr>
        <p:txBody>
          <a:bodyPr wrap="none">
            <a:spAutoFit/>
          </a:bodyPr>
          <a:lstStyle/>
          <a:p>
            <a:r>
              <a:rPr lang="en-US" sz="500" dirty="0" smtClean="0">
                <a:solidFill>
                  <a:schemeClr val="bg1">
                    <a:lumMod val="50000"/>
                  </a:schemeClr>
                </a:solidFill>
                <a:latin typeface="Arial" pitchFamily="34" charset="0"/>
                <a:cs typeface="Arial" pitchFamily="34" charset="0"/>
              </a:rPr>
              <a:t>© MAX ROSSI/Reuters/Corbis</a:t>
            </a:r>
            <a:endParaRPr lang="en-US" sz="500" dirty="0">
              <a:solidFill>
                <a:schemeClr val="bg1">
                  <a:lumMod val="50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8947"/>
            <a:ext cx="8229600" cy="533400"/>
          </a:xfrm>
        </p:spPr>
        <p:txBody>
          <a:bodyPr/>
          <a:lstStyle/>
          <a:p>
            <a:r>
              <a:rPr lang="en-US" dirty="0" smtClean="0"/>
              <a:t>Structure</a:t>
            </a:r>
            <a:endParaRPr lang="en-US" dirty="0"/>
          </a:p>
        </p:txBody>
      </p:sp>
      <p:sp>
        <p:nvSpPr>
          <p:cNvPr id="3" name="Content Placeholder 2"/>
          <p:cNvSpPr>
            <a:spLocks noGrp="1"/>
          </p:cNvSpPr>
          <p:nvPr>
            <p:ph idx="1"/>
          </p:nvPr>
        </p:nvSpPr>
        <p:spPr>
          <a:xfrm>
            <a:off x="685800" y="1409698"/>
            <a:ext cx="4038600" cy="4838702"/>
          </a:xfrm>
        </p:spPr>
        <p:txBody>
          <a:bodyPr>
            <a:normAutofit/>
          </a:bodyPr>
          <a:lstStyle/>
          <a:p>
            <a:pPr lvl="0"/>
            <a:r>
              <a:rPr lang="en-US" dirty="0" smtClean="0"/>
              <a:t>This model reflects a need for order, unity, and consistency of teaching.</a:t>
            </a:r>
          </a:p>
          <a:p>
            <a:r>
              <a:rPr lang="en-US" dirty="0" smtClean="0"/>
              <a:t>Members are considered all </a:t>
            </a:r>
            <a:r>
              <a:rPr lang="en-US" dirty="0"/>
              <a:t>those who formally recognize </a:t>
            </a:r>
            <a:r>
              <a:rPr lang="en-US" dirty="0" smtClean="0"/>
              <a:t>themselves</a:t>
            </a:r>
            <a:br>
              <a:rPr lang="en-US" dirty="0" smtClean="0"/>
            </a:br>
            <a:r>
              <a:rPr lang="en-US" dirty="0" smtClean="0"/>
              <a:t>in </a:t>
            </a:r>
            <a:r>
              <a:rPr lang="en-US" dirty="0"/>
              <a:t>relationship to an </a:t>
            </a:r>
            <a:r>
              <a:rPr lang="en-US" dirty="0" smtClean="0"/>
              <a:t/>
            </a:r>
            <a:br>
              <a:rPr lang="en-US" dirty="0" smtClean="0"/>
            </a:br>
            <a:r>
              <a:rPr lang="en-US" dirty="0" smtClean="0"/>
              <a:t>official </a:t>
            </a:r>
            <a:r>
              <a:rPr lang="en-US" dirty="0"/>
              <a:t>Church </a:t>
            </a:r>
            <a:r>
              <a:rPr lang="en-US" dirty="0" smtClean="0"/>
              <a:t>community </a:t>
            </a:r>
            <a:r>
              <a:rPr lang="en-US" dirty="0"/>
              <a:t>and </a:t>
            </a:r>
            <a:r>
              <a:rPr lang="en-US" dirty="0" smtClean="0"/>
              <a:t>Church </a:t>
            </a:r>
            <a:r>
              <a:rPr lang="en-US" dirty="0"/>
              <a:t>teachings.</a:t>
            </a:r>
          </a:p>
          <a:p>
            <a:pPr lvl="0"/>
            <a:endParaRPr lang="en-US" dirty="0" smtClean="0"/>
          </a:p>
          <a:p>
            <a:pPr>
              <a:buNone/>
            </a:pPr>
            <a:endParaRPr lang="en-US" dirty="0"/>
          </a:p>
        </p:txBody>
      </p:sp>
      <p:sp>
        <p:nvSpPr>
          <p:cNvPr id="7" name="TextBox 6"/>
          <p:cNvSpPr txBox="1"/>
          <p:nvPr/>
        </p:nvSpPr>
        <p:spPr bwMode="auto">
          <a:xfrm>
            <a:off x="4770304" y="5429249"/>
            <a:ext cx="25908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a:t>
            </a:r>
            <a:r>
              <a:rPr lang="en-US" sz="500" dirty="0" err="1">
                <a:solidFill>
                  <a:schemeClr val="bg1">
                    <a:lumMod val="50000"/>
                  </a:schemeClr>
                </a:solidFill>
              </a:rPr>
              <a:t>Neftali</a:t>
            </a:r>
            <a:r>
              <a:rPr lang="en-US" sz="500" dirty="0">
                <a:solidFill>
                  <a:schemeClr val="bg1">
                    <a:lumMod val="50000"/>
                  </a:schemeClr>
                </a:solidFill>
              </a:rPr>
              <a:t> / Shutterstock.com </a:t>
            </a:r>
          </a:p>
        </p:txBody>
      </p:sp>
      <p:pic>
        <p:nvPicPr>
          <p:cNvPr id="5" name="Picture 4" descr="U4S5-Models Church-shutterstock_1615263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219" y="2228849"/>
            <a:ext cx="4061181" cy="32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8153400" cy="533400"/>
          </a:xfrm>
        </p:spPr>
        <p:txBody>
          <a:bodyPr/>
          <a:lstStyle/>
          <a:p>
            <a:r>
              <a:rPr lang="en-US" dirty="0" smtClean="0"/>
              <a:t>Strength of This Model</a:t>
            </a:r>
            <a:endParaRPr lang="en-US" dirty="0"/>
          </a:p>
        </p:txBody>
      </p:sp>
      <p:sp>
        <p:nvSpPr>
          <p:cNvPr id="3" name="Content Placeholder 2"/>
          <p:cNvSpPr>
            <a:spLocks noGrp="1"/>
          </p:cNvSpPr>
          <p:nvPr>
            <p:ph idx="1"/>
          </p:nvPr>
        </p:nvSpPr>
        <p:spPr>
          <a:xfrm>
            <a:off x="990600" y="1447800"/>
            <a:ext cx="6553200" cy="4373563"/>
          </a:xfrm>
        </p:spPr>
        <p:txBody>
          <a:bodyPr/>
          <a:lstStyle/>
          <a:p>
            <a:pPr lvl="0"/>
            <a:r>
              <a:rPr lang="en-US" dirty="0" smtClean="0"/>
              <a:t>The strength of this model lies in its visible manifestation of unity.</a:t>
            </a:r>
          </a:p>
          <a:p>
            <a:pPr lvl="0"/>
            <a:r>
              <a:rPr lang="en-US" dirty="0" smtClean="0"/>
              <a:t>Unlike any of the following models, all tests of membership are clearly visible.</a:t>
            </a:r>
          </a:p>
          <a:p>
            <a:pPr lvl="0"/>
            <a:r>
              <a:rPr lang="en-US" dirty="0" smtClean="0"/>
              <a:t>This is the only model that must not be paramount. The institution must serve other ends besides its own preservation.</a:t>
            </a:r>
          </a:p>
        </p:txBody>
      </p:sp>
      <p:sp>
        <p:nvSpPr>
          <p:cNvPr id="4" name="TextBox 3"/>
          <p:cNvSpPr txBox="1"/>
          <p:nvPr/>
        </p:nvSpPr>
        <p:spPr bwMode="auto">
          <a:xfrm>
            <a:off x="3352800" y="6477000"/>
            <a:ext cx="2590800" cy="169277"/>
          </a:xfrm>
          <a:prstGeom prst="rect">
            <a:avLst/>
          </a:prstGeom>
          <a:noFill/>
          <a:ln w="9525">
            <a:noFill/>
            <a:miter lim="800000"/>
            <a:headEnd/>
            <a:tailEnd/>
          </a:ln>
        </p:spPr>
        <p:txBody>
          <a:bodyPr wrap="square" rtlCol="0">
            <a:spAutoFit/>
          </a:bodyPr>
          <a:lstStyle/>
          <a:p>
            <a:r>
              <a:rPr lang="en-US" sz="500" dirty="0">
                <a:solidFill>
                  <a:srgbClr val="A6A6A6"/>
                </a:solidFill>
              </a:rPr>
              <a:t>©</a:t>
            </a:r>
            <a:r>
              <a:rPr lang="en-US" sz="500" dirty="0" err="1">
                <a:solidFill>
                  <a:srgbClr val="A6A6A6"/>
                </a:solidFill>
              </a:rPr>
              <a:t>mejnak</a:t>
            </a:r>
            <a:r>
              <a:rPr lang="en-US" sz="500" dirty="0">
                <a:solidFill>
                  <a:srgbClr val="A6A6A6"/>
                </a:solidFill>
              </a:rPr>
              <a:t> / </a:t>
            </a:r>
            <a:r>
              <a:rPr lang="en-US" sz="500" dirty="0" err="1">
                <a:solidFill>
                  <a:srgbClr val="A6A6A6"/>
                </a:solidFill>
              </a:rPr>
              <a:t>Shutterstock.com</a:t>
            </a:r>
            <a:r>
              <a:rPr lang="en-US" sz="500" dirty="0">
                <a:solidFill>
                  <a:srgbClr val="A6A6A6"/>
                </a:solidFill>
              </a:rPr>
              <a:t> </a:t>
            </a:r>
          </a:p>
        </p:txBody>
      </p:sp>
      <p:pic>
        <p:nvPicPr>
          <p:cNvPr id="6" name="Picture 5" descr="U4S6-Models Church-shutterstock_14748744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343400"/>
            <a:ext cx="2167173" cy="21671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4S7-Models Church-shutterstock_2041486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700" y="2057400"/>
            <a:ext cx="3909111" cy="4114800"/>
          </a:xfrm>
          <a:prstGeom prst="rect">
            <a:avLst/>
          </a:prstGeom>
        </p:spPr>
      </p:pic>
      <p:sp>
        <p:nvSpPr>
          <p:cNvPr id="2" name="Title 1"/>
          <p:cNvSpPr>
            <a:spLocks noGrp="1"/>
          </p:cNvSpPr>
          <p:nvPr>
            <p:ph type="title"/>
          </p:nvPr>
        </p:nvSpPr>
        <p:spPr>
          <a:xfrm>
            <a:off x="990600" y="941387"/>
            <a:ext cx="8229600" cy="533400"/>
          </a:xfrm>
        </p:spPr>
        <p:txBody>
          <a:bodyPr/>
          <a:lstStyle/>
          <a:p>
            <a:r>
              <a:rPr lang="en-US" dirty="0" smtClean="0"/>
              <a:t>Mystical Body / Communion</a:t>
            </a:r>
            <a:endParaRPr lang="en-US" dirty="0"/>
          </a:p>
        </p:txBody>
      </p:sp>
      <p:sp>
        <p:nvSpPr>
          <p:cNvPr id="3" name="Content Placeholder 2"/>
          <p:cNvSpPr>
            <a:spLocks noGrp="1"/>
          </p:cNvSpPr>
          <p:nvPr>
            <p:ph idx="1"/>
          </p:nvPr>
        </p:nvSpPr>
        <p:spPr>
          <a:xfrm>
            <a:off x="990600" y="1550987"/>
            <a:ext cx="6477000" cy="4373563"/>
          </a:xfrm>
        </p:spPr>
        <p:txBody>
          <a:bodyPr/>
          <a:lstStyle/>
          <a:p>
            <a:pPr lvl="0"/>
            <a:r>
              <a:rPr lang="en-US" dirty="0" smtClean="0"/>
              <a:t>The Church consists of people of faith who are united by their common participation in God’s Spirit through Christ.</a:t>
            </a:r>
          </a:p>
          <a:p>
            <a:pPr lvl="0"/>
            <a:r>
              <a:rPr lang="en-US" dirty="0" smtClean="0"/>
              <a:t>It is a communion of </a:t>
            </a:r>
            <a:br>
              <a:rPr lang="en-US" dirty="0" smtClean="0"/>
            </a:br>
            <a:r>
              <a:rPr lang="en-US" dirty="0" smtClean="0"/>
              <a:t>people, expressed by </a:t>
            </a:r>
            <a:br>
              <a:rPr lang="en-US" dirty="0" smtClean="0"/>
            </a:br>
            <a:r>
              <a:rPr lang="en-US" dirty="0" smtClean="0"/>
              <a:t>external bonds of </a:t>
            </a:r>
            <a:br>
              <a:rPr lang="en-US" dirty="0" smtClean="0"/>
            </a:br>
            <a:r>
              <a:rPr lang="en-US" dirty="0" smtClean="0"/>
              <a:t>creed, worship, and </a:t>
            </a:r>
            <a:br>
              <a:rPr lang="en-US" dirty="0" smtClean="0"/>
            </a:br>
            <a:r>
              <a:rPr lang="en-US" dirty="0" smtClean="0"/>
              <a:t>ecclesiastical fellowship.</a:t>
            </a:r>
          </a:p>
        </p:txBody>
      </p:sp>
      <p:sp>
        <p:nvSpPr>
          <p:cNvPr id="4" name="TextBox 3"/>
          <p:cNvSpPr txBox="1"/>
          <p:nvPr/>
        </p:nvSpPr>
        <p:spPr bwMode="auto">
          <a:xfrm>
            <a:off x="7924800" y="5105400"/>
            <a:ext cx="2133600" cy="169277"/>
          </a:xfrm>
          <a:prstGeom prst="rect">
            <a:avLst/>
          </a:prstGeom>
          <a:noFill/>
          <a:ln w="9525">
            <a:noFill/>
            <a:miter lim="800000"/>
            <a:headEnd/>
            <a:tailEnd/>
          </a:ln>
        </p:spPr>
        <p:txBody>
          <a:bodyPr wrap="square" rtlCol="0">
            <a:spAutoFit/>
          </a:bodyPr>
          <a:lstStyle/>
          <a:p>
            <a:r>
              <a:rPr lang="en-US" sz="500" dirty="0">
                <a:solidFill>
                  <a:srgbClr val="A6A6A6"/>
                </a:solidFill>
              </a:rPr>
              <a:t>©</a:t>
            </a:r>
            <a:r>
              <a:rPr lang="en-US" sz="500" dirty="0" err="1">
                <a:solidFill>
                  <a:srgbClr val="A6A6A6"/>
                </a:solidFill>
              </a:rPr>
              <a:t>Kev</a:t>
            </a:r>
            <a:r>
              <a:rPr lang="en-US" sz="500" dirty="0">
                <a:solidFill>
                  <a:srgbClr val="A6A6A6"/>
                </a:solidFill>
              </a:rPr>
              <a:t> Draws / </a:t>
            </a:r>
            <a:r>
              <a:rPr lang="en-US" sz="500" dirty="0" err="1">
                <a:solidFill>
                  <a:srgbClr val="A6A6A6"/>
                </a:solidFill>
              </a:rPr>
              <a:t>Shutterstock.com</a:t>
            </a:r>
            <a:r>
              <a:rPr lang="en-US" sz="5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8440"/>
            <a:ext cx="8305800" cy="533400"/>
          </a:xfrm>
        </p:spPr>
        <p:txBody>
          <a:bodyPr/>
          <a:lstStyle/>
          <a:p>
            <a:r>
              <a:rPr lang="en-US" dirty="0" smtClean="0"/>
              <a:t>Strength of This Model</a:t>
            </a:r>
            <a:endParaRPr lang="en-US" dirty="0"/>
          </a:p>
        </p:txBody>
      </p:sp>
      <p:sp>
        <p:nvSpPr>
          <p:cNvPr id="3" name="Content Placeholder 2"/>
          <p:cNvSpPr>
            <a:spLocks noGrp="1"/>
          </p:cNvSpPr>
          <p:nvPr>
            <p:ph idx="1"/>
          </p:nvPr>
        </p:nvSpPr>
        <p:spPr>
          <a:xfrm>
            <a:off x="838200" y="1447800"/>
            <a:ext cx="7772400" cy="4373563"/>
          </a:xfrm>
        </p:spPr>
        <p:txBody>
          <a:bodyPr/>
          <a:lstStyle/>
          <a:p>
            <a:pPr lvl="0"/>
            <a:r>
              <a:rPr lang="en-US" dirty="0" smtClean="0"/>
              <a:t>The strength of this model lies in its emphasis on the shared life of mutual fellowship in loving community.</a:t>
            </a:r>
          </a:p>
          <a:p>
            <a:pPr lvl="0"/>
            <a:r>
              <a:rPr lang="en-US" dirty="0" smtClean="0"/>
              <a:t>This model emphasizes sharing.</a:t>
            </a:r>
          </a:p>
        </p:txBody>
      </p:sp>
      <p:sp>
        <p:nvSpPr>
          <p:cNvPr id="4" name="TextBox 3"/>
          <p:cNvSpPr txBox="1"/>
          <p:nvPr/>
        </p:nvSpPr>
        <p:spPr bwMode="auto">
          <a:xfrm>
            <a:off x="5867400" y="6307723"/>
            <a:ext cx="2133600" cy="169277"/>
          </a:xfrm>
          <a:prstGeom prst="rect">
            <a:avLst/>
          </a:prstGeom>
          <a:noFill/>
          <a:ln w="9525">
            <a:noFill/>
            <a:miter lim="800000"/>
            <a:headEnd/>
            <a:tailEnd/>
          </a:ln>
        </p:spPr>
        <p:txBody>
          <a:bodyPr wrap="square" rtlCol="0">
            <a:spAutoFit/>
          </a:bodyPr>
          <a:lstStyle/>
          <a:p>
            <a:r>
              <a:rPr lang="en-US" sz="500" dirty="0">
                <a:solidFill>
                  <a:srgbClr val="A6A6A6"/>
                </a:solidFill>
              </a:rPr>
              <a:t>©</a:t>
            </a:r>
            <a:r>
              <a:rPr lang="en-US" sz="500" dirty="0" err="1">
                <a:solidFill>
                  <a:srgbClr val="A6A6A6"/>
                </a:solidFill>
              </a:rPr>
              <a:t>Rawpixel.com</a:t>
            </a:r>
            <a:r>
              <a:rPr lang="en-US" sz="500" dirty="0">
                <a:solidFill>
                  <a:srgbClr val="A6A6A6"/>
                </a:solidFill>
              </a:rPr>
              <a:t> / </a:t>
            </a:r>
            <a:r>
              <a:rPr lang="en-US" sz="500" dirty="0" err="1">
                <a:solidFill>
                  <a:srgbClr val="A6A6A6"/>
                </a:solidFill>
              </a:rPr>
              <a:t>Shutterstock.com</a:t>
            </a:r>
            <a:r>
              <a:rPr lang="en-US" sz="500" dirty="0">
                <a:solidFill>
                  <a:srgbClr val="A6A6A6"/>
                </a:solidFill>
              </a:rPr>
              <a:t> </a:t>
            </a:r>
          </a:p>
        </p:txBody>
      </p:sp>
      <p:pic>
        <p:nvPicPr>
          <p:cNvPr id="6" name="Picture 5" descr="U4S8-Models Church-shutterstock_29884748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895600"/>
            <a:ext cx="4596319"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4S9-Models Church-shutterstock_3423950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505200"/>
            <a:ext cx="3040471" cy="3200400"/>
          </a:xfrm>
          <a:prstGeom prst="rect">
            <a:avLst/>
          </a:prstGeom>
        </p:spPr>
      </p:pic>
      <p:sp>
        <p:nvSpPr>
          <p:cNvPr id="2" name="Title 1"/>
          <p:cNvSpPr>
            <a:spLocks noGrp="1"/>
          </p:cNvSpPr>
          <p:nvPr>
            <p:ph type="title"/>
          </p:nvPr>
        </p:nvSpPr>
        <p:spPr>
          <a:xfrm>
            <a:off x="990600" y="838200"/>
            <a:ext cx="8229600" cy="533400"/>
          </a:xfrm>
        </p:spPr>
        <p:txBody>
          <a:bodyPr/>
          <a:lstStyle/>
          <a:p>
            <a:r>
              <a:rPr lang="en-US" dirty="0" smtClean="0"/>
              <a:t>Herald</a:t>
            </a:r>
            <a:endParaRPr lang="en-US" dirty="0"/>
          </a:p>
        </p:txBody>
      </p:sp>
      <p:sp>
        <p:nvSpPr>
          <p:cNvPr id="3" name="Content Placeholder 2"/>
          <p:cNvSpPr>
            <a:spLocks noGrp="1"/>
          </p:cNvSpPr>
          <p:nvPr>
            <p:ph idx="1"/>
          </p:nvPr>
        </p:nvSpPr>
        <p:spPr>
          <a:xfrm>
            <a:off x="1066800" y="1371600"/>
            <a:ext cx="7620000" cy="4373563"/>
          </a:xfrm>
        </p:spPr>
        <p:txBody>
          <a:bodyPr/>
          <a:lstStyle/>
          <a:p>
            <a:pPr lvl="0"/>
            <a:r>
              <a:rPr lang="en-US" dirty="0" smtClean="0"/>
              <a:t>The herald model emphasizes faith and proclamation over interpersonal relations and mystical communion.</a:t>
            </a:r>
          </a:p>
          <a:p>
            <a:pPr lvl="0"/>
            <a:r>
              <a:rPr lang="en-US" dirty="0" smtClean="0"/>
              <a:t>The Church is a herald—one who receives an official message with the commission to pass it on.</a:t>
            </a:r>
          </a:p>
          <a:p>
            <a:pPr lvl="0"/>
            <a:r>
              <a:rPr lang="en-US" dirty="0" smtClean="0"/>
              <a:t>It is the task of the Church to proclaim.</a:t>
            </a:r>
          </a:p>
        </p:txBody>
      </p:sp>
      <p:sp>
        <p:nvSpPr>
          <p:cNvPr id="4" name="TextBox 3"/>
          <p:cNvSpPr txBox="1"/>
          <p:nvPr/>
        </p:nvSpPr>
        <p:spPr bwMode="auto">
          <a:xfrm>
            <a:off x="4953000" y="6324600"/>
            <a:ext cx="1981200" cy="169277"/>
          </a:xfrm>
          <a:prstGeom prst="rect">
            <a:avLst/>
          </a:prstGeom>
          <a:noFill/>
          <a:ln w="9525">
            <a:noFill/>
            <a:miter lim="800000"/>
            <a:headEnd/>
            <a:tailEnd/>
          </a:ln>
        </p:spPr>
        <p:txBody>
          <a:bodyPr wrap="square" rtlCol="0">
            <a:spAutoFit/>
          </a:bodyPr>
          <a:lstStyle/>
          <a:p>
            <a:r>
              <a:rPr lang="en-US" sz="500" dirty="0">
                <a:solidFill>
                  <a:srgbClr val="A6A6A6"/>
                </a:solidFill>
              </a:rPr>
              <a:t>©Creative Stall / </a:t>
            </a:r>
            <a:r>
              <a:rPr lang="en-US" sz="500" dirty="0" err="1">
                <a:solidFill>
                  <a:srgbClr val="A6A6A6"/>
                </a:solidFill>
              </a:rPr>
              <a:t>Shutterstock.com</a:t>
            </a:r>
            <a:r>
              <a:rPr lang="en-US" sz="5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566</TotalTime>
  <Words>878</Words>
  <Application>Microsoft Office PowerPoint</Application>
  <PresentationFormat>On-screen Show (4:3)</PresentationFormat>
  <Paragraphs>102</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LIC Presentation template</vt:lpstr>
      <vt:lpstr>Models of Church</vt:lpstr>
      <vt:lpstr>Five Models of the Church</vt:lpstr>
      <vt:lpstr>The Church:  A Great Mystery and a Divine Gift</vt:lpstr>
      <vt:lpstr>Institution</vt:lpstr>
      <vt:lpstr>Structure</vt:lpstr>
      <vt:lpstr>Strength of This Model</vt:lpstr>
      <vt:lpstr>Mystical Body / Communion</vt:lpstr>
      <vt:lpstr>Strength of This Model</vt:lpstr>
      <vt:lpstr>Herald</vt:lpstr>
      <vt:lpstr>Strength of This Model</vt:lpstr>
      <vt:lpstr>Servant</vt:lpstr>
      <vt:lpstr>Strength of This Model</vt:lpstr>
      <vt:lpstr>Sacrament</vt:lpstr>
      <vt:lpstr>Visible Sign</vt:lpstr>
      <vt:lpstr>Strength of This Model</vt:lpstr>
      <vt:lpstr>Integrating the Models</vt:lpstr>
      <vt:lpstr>No Model Is Complete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Church</dc:title>
  <dc:creator>bmartinka</dc:creator>
  <cp:lastModifiedBy>Brooke Saron</cp:lastModifiedBy>
  <cp:revision>94</cp:revision>
  <dcterms:created xsi:type="dcterms:W3CDTF">2010-11-22T18:55:45Z</dcterms:created>
  <dcterms:modified xsi:type="dcterms:W3CDTF">2016-01-06T18:23:38Z</dcterms:modified>
</cp:coreProperties>
</file>