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26009600" cy="19507200"/>
  <p:notesSz cx="6858000" cy="9144000"/>
  <p:defaultTextStyle>
    <a:lvl1pPr>
      <a:defRPr sz="5000">
        <a:latin typeface="Calibri"/>
        <a:ea typeface="Calibri"/>
        <a:cs typeface="Calibri"/>
        <a:sym typeface="Calibri"/>
      </a:defRPr>
    </a:lvl1pPr>
    <a:lvl2pPr indent="457200">
      <a:defRPr sz="5000">
        <a:latin typeface="Calibri"/>
        <a:ea typeface="Calibri"/>
        <a:cs typeface="Calibri"/>
        <a:sym typeface="Calibri"/>
      </a:defRPr>
    </a:lvl2pPr>
    <a:lvl3pPr indent="914400">
      <a:defRPr sz="5000">
        <a:latin typeface="Calibri"/>
        <a:ea typeface="Calibri"/>
        <a:cs typeface="Calibri"/>
        <a:sym typeface="Calibri"/>
      </a:defRPr>
    </a:lvl3pPr>
    <a:lvl4pPr indent="1371600">
      <a:defRPr sz="5000">
        <a:latin typeface="Calibri"/>
        <a:ea typeface="Calibri"/>
        <a:cs typeface="Calibri"/>
        <a:sym typeface="Calibri"/>
      </a:defRPr>
    </a:lvl4pPr>
    <a:lvl5pPr indent="1828800">
      <a:defRPr sz="5000">
        <a:latin typeface="Calibri"/>
        <a:ea typeface="Calibri"/>
        <a:cs typeface="Calibri"/>
        <a:sym typeface="Calibri"/>
      </a:defRPr>
    </a:lvl5pPr>
    <a:lvl6pPr indent="2286000">
      <a:defRPr sz="5000">
        <a:latin typeface="Calibri"/>
        <a:ea typeface="Calibri"/>
        <a:cs typeface="Calibri"/>
        <a:sym typeface="Calibri"/>
      </a:defRPr>
    </a:lvl6pPr>
    <a:lvl7pPr indent="2743200">
      <a:defRPr sz="5000">
        <a:latin typeface="Calibri"/>
        <a:ea typeface="Calibri"/>
        <a:cs typeface="Calibri"/>
        <a:sym typeface="Calibri"/>
      </a:defRPr>
    </a:lvl7pPr>
    <a:lvl8pPr indent="3200400">
      <a:defRPr sz="5000">
        <a:latin typeface="Calibri"/>
        <a:ea typeface="Calibri"/>
        <a:cs typeface="Calibri"/>
        <a:sym typeface="Calibri"/>
      </a:defRPr>
    </a:lvl8pPr>
    <a:lvl9pPr indent="3657600">
      <a:defRPr sz="5000">
        <a:latin typeface="Calibri"/>
        <a:ea typeface="Calibri"/>
        <a:cs typeface="Calibri"/>
        <a:sym typeface="Calibri"/>
      </a:defRPr>
    </a:lvl9pPr>
  </p:defaultTextStyle>
  <p:extLst>
    <p:ext uri="{EFAFB233-063F-42B5-8137-9DF3F51BA10A}">
      <p15:sldGuideLst xmlns:p15="http://schemas.microsoft.com/office/powerpoint/2012/main">
        <p15:guide id="1" orient="horz" pos="6144">
          <p15:clr>
            <a:srgbClr val="A4A3A4"/>
          </p15:clr>
        </p15:guide>
        <p15:guide id="2" pos="8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8" clrIdx="0">
    <p:extLst/>
  </p:cmAuthor>
  <p:cmAuthor id="2" name="Systems Administrato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0" autoAdjust="0"/>
    <p:restoredTop sz="92729" autoAdjust="0"/>
  </p:normalViewPr>
  <p:slideViewPr>
    <p:cSldViewPr snapToGrid="0" snapToObjects="1">
      <p:cViewPr varScale="1">
        <p:scale>
          <a:sx n="31" d="100"/>
          <a:sy n="31" d="100"/>
        </p:scale>
        <p:origin x="102" y="282"/>
      </p:cViewPr>
      <p:guideLst>
        <p:guide orient="horz" pos="6144"/>
        <p:guide pos="81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47042639"/>
      </p:ext>
    </p:extLst>
  </p:cSld>
  <p:clrMap bg1="lt1" tx1="dk1" bg2="lt2" tx2="dk2" accent1="accent1" accent2="accent2" accent3="accent3" accent4="accent4" accent5="accent5" accent6="accent6" hlink="hlink" folHlink="folHlink"/>
  <p:notesStyle>
    <a:lvl1pPr defTabSz="457200">
      <a:lnSpc>
        <a:spcPct val="117999"/>
      </a:lnSpc>
      <a:defRPr sz="6200">
        <a:latin typeface="+mn-lt"/>
        <a:ea typeface="+mn-ea"/>
        <a:cs typeface="+mn-cs"/>
        <a:sym typeface="Helvetica Neue"/>
      </a:defRPr>
    </a:lvl1pPr>
    <a:lvl2pPr indent="228600" defTabSz="457200">
      <a:lnSpc>
        <a:spcPct val="117999"/>
      </a:lnSpc>
      <a:defRPr sz="6200">
        <a:latin typeface="+mn-lt"/>
        <a:ea typeface="+mn-ea"/>
        <a:cs typeface="+mn-cs"/>
        <a:sym typeface="Helvetica Neue"/>
      </a:defRPr>
    </a:lvl2pPr>
    <a:lvl3pPr indent="457200" defTabSz="457200">
      <a:lnSpc>
        <a:spcPct val="117999"/>
      </a:lnSpc>
      <a:defRPr sz="6200">
        <a:latin typeface="+mn-lt"/>
        <a:ea typeface="+mn-ea"/>
        <a:cs typeface="+mn-cs"/>
        <a:sym typeface="Helvetica Neue"/>
      </a:defRPr>
    </a:lvl3pPr>
    <a:lvl4pPr indent="685800" defTabSz="457200">
      <a:lnSpc>
        <a:spcPct val="117999"/>
      </a:lnSpc>
      <a:defRPr sz="6200">
        <a:latin typeface="+mn-lt"/>
        <a:ea typeface="+mn-ea"/>
        <a:cs typeface="+mn-cs"/>
        <a:sym typeface="Helvetica Neue"/>
      </a:defRPr>
    </a:lvl4pPr>
    <a:lvl5pPr indent="914400" defTabSz="457200">
      <a:lnSpc>
        <a:spcPct val="117999"/>
      </a:lnSpc>
      <a:defRPr sz="6200">
        <a:latin typeface="+mn-lt"/>
        <a:ea typeface="+mn-ea"/>
        <a:cs typeface="+mn-cs"/>
        <a:sym typeface="Helvetica Neue"/>
      </a:defRPr>
    </a:lvl5pPr>
    <a:lvl6pPr indent="1143000" defTabSz="457200">
      <a:lnSpc>
        <a:spcPct val="117999"/>
      </a:lnSpc>
      <a:defRPr sz="6200">
        <a:latin typeface="+mn-lt"/>
        <a:ea typeface="+mn-ea"/>
        <a:cs typeface="+mn-cs"/>
        <a:sym typeface="Helvetica Neue"/>
      </a:defRPr>
    </a:lvl6pPr>
    <a:lvl7pPr indent="1371600" defTabSz="457200">
      <a:lnSpc>
        <a:spcPct val="117999"/>
      </a:lnSpc>
      <a:defRPr sz="6200">
        <a:latin typeface="+mn-lt"/>
        <a:ea typeface="+mn-ea"/>
        <a:cs typeface="+mn-cs"/>
        <a:sym typeface="Helvetica Neue"/>
      </a:defRPr>
    </a:lvl7pPr>
    <a:lvl8pPr indent="1600200" defTabSz="457200">
      <a:lnSpc>
        <a:spcPct val="117999"/>
      </a:lnSpc>
      <a:defRPr sz="6200">
        <a:latin typeface="+mn-lt"/>
        <a:ea typeface="+mn-ea"/>
        <a:cs typeface="+mn-cs"/>
        <a:sym typeface="Helvetica Neue"/>
      </a:defRPr>
    </a:lvl8pPr>
    <a:lvl9pPr indent="1828800" defTabSz="457200">
      <a:lnSpc>
        <a:spcPct val="117999"/>
      </a:lnSpc>
      <a:defRPr sz="6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Notes: </a:t>
            </a:r>
            <a:r>
              <a:rPr lang="en-US" dirty="0" smtClean="0"/>
              <a:t>Explain biblical</a:t>
            </a:r>
            <a:r>
              <a:rPr lang="en-US" baseline="0" dirty="0" smtClean="0"/>
              <a:t> primeval history, as </a:t>
            </a:r>
            <a:r>
              <a:rPr lang="en-US" sz="6200" dirty="0" smtClean="0">
                <a:effectLst/>
                <a:latin typeface="+mn-lt"/>
                <a:ea typeface="+mn-ea"/>
                <a:cs typeface="+mn-cs"/>
                <a:sym typeface="Helvetica Neue"/>
              </a:rPr>
              <a:t>in article 1</a:t>
            </a:r>
            <a:r>
              <a:rPr lang="en-US" sz="6200" baseline="0" dirty="0" smtClean="0">
                <a:effectLst/>
                <a:latin typeface="+mn-lt"/>
                <a:ea typeface="+mn-ea"/>
                <a:cs typeface="+mn-cs"/>
                <a:sym typeface="Helvetica Neue"/>
              </a:rPr>
              <a:t> </a:t>
            </a:r>
            <a:r>
              <a:rPr lang="en-US" baseline="0" dirty="0" smtClean="0"/>
              <a:t>of the student text. Point out that the inspiration of the Holy Spirit was active in each step of the process of transmitting (telling and recording) the accounts. Ask what term describes the Spirit’s role in the process (</a:t>
            </a:r>
            <a:r>
              <a:rPr lang="en-US" i="1" baseline="0" dirty="0" smtClean="0"/>
              <a:t>inspiration</a:t>
            </a:r>
            <a:r>
              <a:rPr lang="en-US" baseline="0" dirty="0" smtClean="0"/>
              <a:t>).</a:t>
            </a:r>
          </a:p>
          <a:p>
            <a:endParaRPr lang="en-US" baseline="0" dirty="0" smtClean="0"/>
          </a:p>
          <a:p>
            <a:r>
              <a:rPr lang="en-US" baseline="0" dirty="0" smtClean="0"/>
              <a:t>This slide corresponds to student book content in article 1.</a:t>
            </a:r>
            <a:endParaRPr lang="en-US" dirty="0"/>
          </a:p>
        </p:txBody>
      </p:sp>
    </p:spTree>
    <p:extLst>
      <p:ext uri="{BB962C8B-B14F-4D97-AF65-F5344CB8AC3E}">
        <p14:creationId xmlns:p14="http://schemas.microsoft.com/office/powerpoint/2010/main" val="101142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the students to define </a:t>
            </a:r>
            <a:r>
              <a:rPr lang="en-US" sz="6200" i="1" dirty="0" smtClean="0">
                <a:effectLst/>
                <a:latin typeface="+mn-lt"/>
                <a:ea typeface="+mn-ea"/>
                <a:cs typeface="+mn-cs"/>
                <a:sym typeface="Helvetica Neue"/>
              </a:rPr>
              <a:t>original holiness </a:t>
            </a:r>
            <a:r>
              <a:rPr lang="en-US" sz="6200" dirty="0" smtClean="0">
                <a:effectLst/>
                <a:latin typeface="+mn-lt"/>
                <a:ea typeface="+mn-ea"/>
                <a:cs typeface="+mn-cs"/>
                <a:sym typeface="Helvetica Neue"/>
              </a:rPr>
              <a:t>and </a:t>
            </a:r>
            <a:r>
              <a:rPr lang="en-US" sz="6200" i="1" dirty="0" smtClean="0">
                <a:effectLst/>
                <a:latin typeface="+mn-lt"/>
                <a:ea typeface="+mn-ea"/>
                <a:cs typeface="+mn-cs"/>
                <a:sym typeface="Helvetica Neue"/>
              </a:rPr>
              <a:t>original justice </a:t>
            </a:r>
            <a:r>
              <a:rPr lang="en-US" sz="6200" dirty="0" smtClean="0">
                <a:effectLst/>
                <a:latin typeface="+mn-lt"/>
                <a:ea typeface="+mn-ea"/>
                <a:cs typeface="+mn-cs"/>
                <a:sym typeface="Helvetica Neue"/>
              </a:rPr>
              <a:t>in the slide’s title (Adam and Eve’s direct communion with God; their complete harmony with each other and with creation). Point out that if we have faith in God, we can experience original holiness and original justice in this life when we have communion with God, with one another, and with creation.</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4. </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4699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Using the example of a newspaper, ask the students what each genre might be used to communicate: a news story, an editorial, an announcement of a charity event. Using the list of biblical genres in the section “Literary Forms in the Bible” in article 1, discuss what some of these genres might communicate (e.g., hymns could express praise of God; laws could teach morality).</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book content in article 1. </a:t>
            </a:r>
          </a:p>
          <a:p>
            <a:endParaRPr lang="en-US" dirty="0"/>
          </a:p>
        </p:txBody>
      </p:sp>
    </p:spTree>
    <p:extLst>
      <p:ext uri="{BB962C8B-B14F-4D97-AF65-F5344CB8AC3E}">
        <p14:creationId xmlns:p14="http://schemas.microsoft.com/office/powerpoint/2010/main" val="38730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a:t>
            </a:r>
            <a:r>
              <a:rPr lang="en-US" sz="6200" dirty="0" smtClean="0">
                <a:effectLst/>
                <a:latin typeface="+mn-lt"/>
                <a:ea typeface="+mn-ea"/>
                <a:cs typeface="+mn-cs"/>
                <a:sym typeface="Helvetica Neue"/>
              </a:rPr>
              <a:t> Explain why we should not try to interpret figurative language as scientific truth. Ask the question that concludes article 1, “How would you explain the difference between religious truth and scientific truth to a friend?”</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book content in article 1. </a:t>
            </a:r>
          </a:p>
          <a:p>
            <a:endParaRPr lang="en-US" dirty="0"/>
          </a:p>
        </p:txBody>
      </p:sp>
    </p:spTree>
    <p:extLst>
      <p:ext uri="{BB962C8B-B14F-4D97-AF65-F5344CB8AC3E}">
        <p14:creationId xmlns:p14="http://schemas.microsoft.com/office/powerpoint/2010/main" val="14781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Notes:</a:t>
            </a:r>
            <a:r>
              <a:rPr lang="en-US" dirty="0" smtClean="0"/>
              <a:t> Ask for examples of experiences that might inspire awe and reveal God’s power in creation. (Some are mentioned at the opening of article 2 in the student text.) Consider sharing one of your own experiences.</a:t>
            </a:r>
          </a:p>
          <a:p>
            <a:r>
              <a:rPr lang="en-US" dirty="0" smtClean="0"/>
              <a:t> </a:t>
            </a:r>
          </a:p>
          <a:p>
            <a:r>
              <a:rPr lang="en-US" dirty="0" smtClean="0"/>
              <a:t>This slide corresponds to student book content in article 2. </a:t>
            </a:r>
            <a:endParaRPr lang="en-US" dirty="0"/>
          </a:p>
        </p:txBody>
      </p:sp>
    </p:spTree>
    <p:extLst>
      <p:ext uri="{BB962C8B-B14F-4D97-AF65-F5344CB8AC3E}">
        <p14:creationId xmlns:p14="http://schemas.microsoft.com/office/powerpoint/2010/main" val="274239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how the Second and Third Persons of the Holy Trinity, Jesus Christ and the Holy Spirit, were both present and active in Creation. This is described in the section “Creation: The Work of the Three-in-One,” in article 2</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of the student text.</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book content in article 2. </a:t>
            </a:r>
          </a:p>
          <a:p>
            <a:endParaRPr lang="en-US" dirty="0"/>
          </a:p>
        </p:txBody>
      </p:sp>
    </p:spTree>
    <p:extLst>
      <p:ext uri="{BB962C8B-B14F-4D97-AF65-F5344CB8AC3E}">
        <p14:creationId xmlns:p14="http://schemas.microsoft.com/office/powerpoint/2010/main" val="6901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Discuss the meaning of the term </a:t>
            </a:r>
            <a:r>
              <a:rPr lang="en-US" sz="6200" i="1" dirty="0" smtClean="0">
                <a:effectLst/>
                <a:latin typeface="+mn-lt"/>
                <a:ea typeface="+mn-ea"/>
                <a:cs typeface="+mn-cs"/>
                <a:sym typeface="Helvetica Neue"/>
              </a:rPr>
              <a:t>soul</a:t>
            </a:r>
            <a:r>
              <a:rPr lang="en-US" sz="6200" dirty="0" smtClean="0">
                <a:effectLst/>
                <a:latin typeface="+mn-lt"/>
                <a:ea typeface="+mn-ea"/>
                <a:cs typeface="+mn-cs"/>
                <a:sym typeface="Helvetica Neue"/>
              </a:rPr>
              <a:t>. Explain our soul’s journey from the moment of conception to its final resurrection.</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book content in article 3. </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29715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the Live It! sidebar in article 3</a:t>
            </a:r>
            <a:r>
              <a:rPr lang="en-US" sz="6200" baseline="0" dirty="0" smtClean="0">
                <a:effectLst/>
                <a:latin typeface="+mn-lt"/>
                <a:ea typeface="+mn-ea"/>
                <a:cs typeface="+mn-cs"/>
                <a:sym typeface="Helvetica Neue"/>
              </a:rPr>
              <a:t> of </a:t>
            </a:r>
            <a:r>
              <a:rPr lang="en-US" sz="6200" dirty="0" smtClean="0">
                <a:effectLst/>
                <a:latin typeface="+mn-lt"/>
                <a:ea typeface="+mn-ea"/>
                <a:cs typeface="+mn-cs"/>
                <a:sym typeface="Helvetica Neue"/>
              </a:rPr>
              <a:t>the student text, “Be Whom God Created You to Be.” Discuss what it would mean to treat ourselves and everyone we meet the way we would treat Jesus.</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book content in article 3. </a:t>
            </a:r>
          </a:p>
          <a:p>
            <a:endParaRPr lang="en-US" dirty="0"/>
          </a:p>
        </p:txBody>
      </p:sp>
    </p:spTree>
    <p:extLst>
      <p:ext uri="{BB962C8B-B14F-4D97-AF65-F5344CB8AC3E}">
        <p14:creationId xmlns:p14="http://schemas.microsoft.com/office/powerpoint/2010/main" val="49043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Discuss the phrases “for our benefit” and “in our care,” used in the section “Our Responsibility for</a:t>
            </a:r>
            <a:r>
              <a:rPr lang="en-US" sz="6200" baseline="0" dirty="0" smtClean="0">
                <a:effectLst/>
                <a:latin typeface="+mn-lt"/>
                <a:ea typeface="+mn-ea"/>
                <a:cs typeface="+mn-cs"/>
                <a:sym typeface="Helvetica Neue"/>
              </a:rPr>
              <a:t> Creation” in </a:t>
            </a:r>
            <a:r>
              <a:rPr lang="en-US" sz="6200" dirty="0" smtClean="0">
                <a:effectLst/>
                <a:latin typeface="+mn-lt"/>
                <a:ea typeface="+mn-ea"/>
                <a:cs typeface="+mn-cs"/>
                <a:sym typeface="Helvetica Neue"/>
              </a:rPr>
              <a:t>article 3</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of the student text to describe creation’s relation to us. Ask how we can view creation in both of these ways without contradiction.</a:t>
            </a:r>
          </a:p>
          <a:p>
            <a:r>
              <a:rPr lang="en-US" sz="6200" u="none" strike="noStrike" dirty="0" smtClean="0">
                <a:effectLst/>
                <a:latin typeface="+mn-lt"/>
                <a:ea typeface="+mn-ea"/>
                <a:cs typeface="+mn-cs"/>
                <a:sym typeface="Helvetica Neue"/>
              </a:rPr>
              <a:t> </a:t>
            </a:r>
            <a:endParaRPr lang="en-US" sz="6200" dirty="0" smtClean="0">
              <a:effectLst/>
              <a:latin typeface="+mn-lt"/>
              <a:ea typeface="+mn-ea"/>
              <a:cs typeface="+mn-cs"/>
              <a:sym typeface="Helvetica Neue"/>
            </a:endParaRPr>
          </a:p>
          <a:p>
            <a:r>
              <a:rPr lang="en-US" sz="6200" dirty="0" smtClean="0">
                <a:effectLst/>
                <a:latin typeface="+mn-lt"/>
                <a:ea typeface="+mn-ea"/>
                <a:cs typeface="+mn-cs"/>
                <a:sym typeface="Helvetica Neue"/>
              </a:rPr>
              <a:t>This slide corresponds to student book content in article 3.</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0241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 </a:t>
            </a:r>
            <a:r>
              <a:rPr lang="en-US" sz="6200" dirty="0" smtClean="0">
                <a:effectLst/>
                <a:latin typeface="+mn-lt"/>
                <a:ea typeface="+mn-ea"/>
                <a:cs typeface="+mn-cs"/>
                <a:sym typeface="Helvetica Neue"/>
              </a:rPr>
              <a:t>Explain how the Creation accounts in Genesis support these two bullet points, as in the section “Original Holiness and Original Justice” in article 4</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of the student text.</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book content in article 4.</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06540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5635413" y="3197013"/>
            <a:ext cx="18423468" cy="9058205"/>
          </a:xfrm>
          <a:prstGeom prst="rect">
            <a:avLst/>
          </a:prstGeom>
        </p:spPr>
        <p:txBody>
          <a:bodyPr/>
          <a:lstStyle>
            <a:lvl1pPr algn="ctr">
              <a:defRPr sz="12400">
                <a:effectLst>
                  <a:outerShdw blurRad="50800" dist="50800" dir="5400000" rotWithShape="0">
                    <a:srgbClr val="D9D9D9"/>
                  </a:outerShdw>
                </a:effectLst>
              </a:defRPr>
            </a:lvl1pPr>
          </a:lstStyle>
          <a:p>
            <a:pPr lvl="0">
              <a:defRPr sz="1800" b="0">
                <a:effectLst/>
              </a:defRPr>
            </a:pPr>
            <a:r>
              <a:rPr sz="12400" b="1">
                <a:effectLst>
                  <a:outerShdw blurRad="50800" dist="50800" dir="5400000" rotWithShape="0">
                    <a:srgbClr val="D9D9D9"/>
                  </a:outerShdw>
                </a:effectLst>
              </a:rPr>
              <a:t>Click to edit Master title style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pPr>
            <a:r>
              <a:rPr sz="7800" b="1"/>
              <a:t>Click to edit Master title style</a:t>
            </a:r>
          </a:p>
        </p:txBody>
      </p:sp>
      <p:sp>
        <p:nvSpPr>
          <p:cNvPr id="10" name="Shape 10"/>
          <p:cNvSpPr>
            <a:spLocks noGrp="1"/>
          </p:cNvSpPr>
          <p:nvPr>
            <p:ph type="body" idx="1"/>
          </p:nvPr>
        </p:nvSpPr>
        <p:spPr>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2" name="Shape 12"/>
          <p:cNvSpPr>
            <a:spLocks noGrp="1"/>
          </p:cNvSpPr>
          <p:nvPr>
            <p:ph type="title"/>
          </p:nvPr>
        </p:nvSpPr>
        <p:spPr>
          <a:xfrm>
            <a:off x="2600959" y="2817706"/>
            <a:ext cx="23408642" cy="3467948"/>
          </a:xfrm>
          <a:prstGeom prst="rect">
            <a:avLst/>
          </a:prstGeom>
        </p:spPr>
        <p:txBody>
          <a:bodyPr/>
          <a:lstStyle/>
          <a:p>
            <a:pPr lvl="0">
              <a:defRPr sz="1800" b="0"/>
            </a:pPr>
            <a:r>
              <a:rPr sz="7800" b="1"/>
              <a:t>Click to edit Master title style2 line title</a:t>
            </a:r>
          </a:p>
        </p:txBody>
      </p:sp>
      <p:sp>
        <p:nvSpPr>
          <p:cNvPr id="13" name="Shape 13"/>
          <p:cNvSpPr>
            <a:spLocks noGrp="1"/>
          </p:cNvSpPr>
          <p:nvPr>
            <p:ph type="body" idx="1"/>
          </p:nvPr>
        </p:nvSpPr>
        <p:spPr>
          <a:xfrm>
            <a:off x="3901439" y="6285653"/>
            <a:ext cx="18423468"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lines and content">
    <p:spTree>
      <p:nvGrpSpPr>
        <p:cNvPr id="1" name=""/>
        <p:cNvGrpSpPr/>
        <p:nvPr/>
      </p:nvGrpSpPr>
      <p:grpSpPr>
        <a:xfrm>
          <a:off x="0" y="0"/>
          <a:ext cx="0" cy="0"/>
          <a:chOff x="0" y="0"/>
          <a:chExt cx="0" cy="0"/>
        </a:xfrm>
      </p:grpSpPr>
      <p:sp>
        <p:nvSpPr>
          <p:cNvPr id="15" name="Shape 15"/>
          <p:cNvSpPr>
            <a:spLocks noGrp="1"/>
          </p:cNvSpPr>
          <p:nvPr>
            <p:ph type="title"/>
          </p:nvPr>
        </p:nvSpPr>
        <p:spPr>
          <a:xfrm>
            <a:off x="2600959" y="1733973"/>
            <a:ext cx="23408642" cy="4551681"/>
          </a:xfrm>
          <a:prstGeom prst="rect">
            <a:avLst/>
          </a:prstGeom>
        </p:spPr>
        <p:txBody>
          <a:bodyPr/>
          <a:lstStyle/>
          <a:p>
            <a:pPr lvl="0">
              <a:defRPr sz="1800" b="0"/>
            </a:pPr>
            <a:r>
              <a:rPr sz="7800" b="1"/>
              <a:t>Click to edit Master title style</a:t>
            </a:r>
          </a:p>
        </p:txBody>
      </p:sp>
      <p:sp>
        <p:nvSpPr>
          <p:cNvPr id="16" name="Shape 16"/>
          <p:cNvSpPr>
            <a:spLocks noGrp="1"/>
          </p:cNvSpPr>
          <p:nvPr>
            <p:ph type="body" idx="1"/>
          </p:nvPr>
        </p:nvSpPr>
        <p:spPr>
          <a:xfrm>
            <a:off x="3901439" y="6285653"/>
            <a:ext cx="18206722"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no body text">
    <p:spTree>
      <p:nvGrpSpPr>
        <p:cNvPr id="1" name=""/>
        <p:cNvGrpSpPr/>
        <p:nvPr/>
      </p:nvGrpSpPr>
      <p:grpSpPr>
        <a:xfrm>
          <a:off x="0" y="0"/>
          <a:ext cx="0" cy="0"/>
          <a:chOff x="0" y="0"/>
          <a:chExt cx="0" cy="0"/>
        </a:xfrm>
      </p:grpSpPr>
      <p:sp>
        <p:nvSpPr>
          <p:cNvPr id="18" name="Shape 18"/>
          <p:cNvSpPr>
            <a:spLocks noGrp="1"/>
          </p:cNvSpPr>
          <p:nvPr>
            <p:ph type="body" idx="1"/>
          </p:nvPr>
        </p:nvSpPr>
        <p:spPr>
          <a:xfrm>
            <a:off x="2600959" y="3251199"/>
            <a:ext cx="21891415" cy="1733975"/>
          </a:xfrm>
          <a:prstGeom prst="rect">
            <a:avLst/>
          </a:prstGeom>
        </p:spPr>
        <p:txBody>
          <a:bodyPr/>
          <a:lstStyle>
            <a:lvl1pPr marL="342900" indent="-342900">
              <a:spcBef>
                <a:spcPts val="600"/>
              </a:spcBef>
              <a:buSzTx/>
              <a:buFontTx/>
              <a:buNone/>
              <a:defRPr sz="7800" b="1"/>
            </a:lvl1pPr>
          </a:lstStyle>
          <a:p>
            <a:pPr lvl="0">
              <a:defRPr sz="1800" b="0"/>
            </a:pPr>
            <a:r>
              <a:rPr sz="7800" b="1"/>
              <a:t>Click to edit Master text styles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 column/narrow column">
    <p:spTree>
      <p:nvGrpSpPr>
        <p:cNvPr id="1" name=""/>
        <p:cNvGrpSpPr/>
        <p:nvPr/>
      </p:nvGrpSpPr>
      <p:grpSpPr>
        <a:xfrm>
          <a:off x="0" y="0"/>
          <a:ext cx="0" cy="0"/>
          <a:chOff x="0" y="0"/>
          <a:chExt cx="0" cy="0"/>
        </a:xfrm>
      </p:grpSpPr>
      <p:sp>
        <p:nvSpPr>
          <p:cNvPr id="21" name="Shape 21"/>
          <p:cNvSpPr>
            <a:spLocks noGrp="1"/>
          </p:cNvSpPr>
          <p:nvPr>
            <p:ph type="body" idx="1"/>
          </p:nvPr>
        </p:nvSpPr>
        <p:spPr>
          <a:xfrm>
            <a:off x="1300479" y="5201919"/>
            <a:ext cx="11487575" cy="14305282"/>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600959" y="3034453"/>
            <a:ext cx="23408642" cy="1950721"/>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chor="ctr">
            <a:normAutofit/>
          </a:bodyPr>
          <a:lstStyle/>
          <a:p>
            <a:pPr lvl="0">
              <a:defRPr sz="1800" b="0"/>
            </a:pPr>
            <a:r>
              <a:rPr sz="7800" b="1"/>
              <a:t>Click to edit Master title style</a:t>
            </a:r>
          </a:p>
        </p:txBody>
      </p:sp>
      <p:sp>
        <p:nvSpPr>
          <p:cNvPr id="3" name="Shape 3"/>
          <p:cNvSpPr>
            <a:spLocks noGrp="1"/>
          </p:cNvSpPr>
          <p:nvPr>
            <p:ph type="body" idx="1"/>
          </p:nvPr>
        </p:nvSpPr>
        <p:spPr>
          <a:xfrm>
            <a:off x="3901439" y="4985173"/>
            <a:ext cx="18423468" cy="1452202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ormAutofit/>
          </a:bodyPr>
          <a:lstStyle/>
          <a:p>
            <a:pPr lvl="0">
              <a:defRPr sz="1800"/>
            </a:pPr>
            <a:r>
              <a:rPr sz="6800"/>
              <a:t>Click to edit Master text styles</a:t>
            </a:r>
          </a:p>
          <a:p>
            <a:pPr lvl="1">
              <a:defRPr sz="1800"/>
            </a:pPr>
            <a:r>
              <a:rPr sz="6800"/>
              <a:t>Second level</a:t>
            </a:r>
          </a:p>
          <a:p>
            <a:pPr lvl="2">
              <a:defRPr sz="1800"/>
            </a:pPr>
            <a:r>
              <a:rPr sz="6800"/>
              <a:t>Third level</a:t>
            </a:r>
          </a:p>
        </p:txBody>
      </p:sp>
      <p:sp>
        <p:nvSpPr>
          <p:cNvPr id="4" name="Shape 4"/>
          <p:cNvSpPr/>
          <p:nvPr/>
        </p:nvSpPr>
        <p:spPr>
          <a:xfrm>
            <a:off x="21241173" y="18023162"/>
            <a:ext cx="4551681" cy="100129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defRPr sz="1800"/>
            </a:pPr>
            <a:r>
              <a:rPr sz="2400" dirty="0">
                <a:latin typeface="Arial"/>
                <a:ea typeface="Arial"/>
                <a:cs typeface="Arial"/>
                <a:sym typeface="Arial"/>
              </a:rPr>
              <a:t>© </a:t>
            </a:r>
            <a:r>
              <a:rPr sz="2400" dirty="0" smtClean="0">
                <a:latin typeface="Arial"/>
                <a:ea typeface="Arial"/>
                <a:cs typeface="Arial"/>
                <a:sym typeface="Arial"/>
              </a:rPr>
              <a:t>201</a:t>
            </a:r>
            <a:r>
              <a:rPr lang="en-US" sz="2400" dirty="0" smtClean="0">
                <a:latin typeface="Arial"/>
                <a:ea typeface="Arial"/>
                <a:cs typeface="Arial"/>
                <a:sym typeface="Arial"/>
              </a:rPr>
              <a:t>6</a:t>
            </a:r>
            <a:r>
              <a:rPr sz="2400" dirty="0" smtClean="0">
                <a:latin typeface="Arial"/>
                <a:ea typeface="Arial"/>
                <a:cs typeface="Arial"/>
                <a:sym typeface="Arial"/>
              </a:rPr>
              <a:t> </a:t>
            </a:r>
            <a:r>
              <a:rPr sz="2400" dirty="0">
                <a:latin typeface="Arial"/>
                <a:ea typeface="Arial"/>
                <a:cs typeface="Arial"/>
                <a:sym typeface="Arial"/>
              </a:rPr>
              <a:t>Saint Mary's Press</a:t>
            </a:r>
          </a:p>
          <a:p>
            <a:pPr lvl="0">
              <a:defRPr sz="1800"/>
            </a:pPr>
            <a:r>
              <a:rPr sz="2400" dirty="0">
                <a:latin typeface="Arial"/>
                <a:ea typeface="Arial"/>
                <a:cs typeface="Arial"/>
                <a:sym typeface="Arial"/>
              </a:rPr>
              <a:t>Living in Christ Series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defRPr sz="7800" b="1">
          <a:latin typeface="Arial"/>
          <a:ea typeface="Arial"/>
          <a:cs typeface="Arial"/>
          <a:sym typeface="Arial"/>
        </a:defRPr>
      </a:lvl1pPr>
      <a:lvl2pPr>
        <a:defRPr sz="7800" b="1">
          <a:latin typeface="Arial"/>
          <a:ea typeface="Arial"/>
          <a:cs typeface="Arial"/>
          <a:sym typeface="Arial"/>
        </a:defRPr>
      </a:lvl2pPr>
      <a:lvl3pPr>
        <a:defRPr sz="7800" b="1">
          <a:latin typeface="Arial"/>
          <a:ea typeface="Arial"/>
          <a:cs typeface="Arial"/>
          <a:sym typeface="Arial"/>
        </a:defRPr>
      </a:lvl3pPr>
      <a:lvl4pPr>
        <a:defRPr sz="7800" b="1">
          <a:latin typeface="Arial"/>
          <a:ea typeface="Arial"/>
          <a:cs typeface="Arial"/>
          <a:sym typeface="Arial"/>
        </a:defRPr>
      </a:lvl4pPr>
      <a:lvl5pPr>
        <a:defRPr sz="7800" b="1">
          <a:latin typeface="Arial"/>
          <a:ea typeface="Arial"/>
          <a:cs typeface="Arial"/>
          <a:sym typeface="Arial"/>
        </a:defRPr>
      </a:lvl5pPr>
      <a:lvl6pPr>
        <a:defRPr sz="7800" b="1">
          <a:latin typeface="Arial"/>
          <a:ea typeface="Arial"/>
          <a:cs typeface="Arial"/>
          <a:sym typeface="Arial"/>
        </a:defRPr>
      </a:lvl6pPr>
      <a:lvl7pPr>
        <a:defRPr sz="7800" b="1">
          <a:latin typeface="Arial"/>
          <a:ea typeface="Arial"/>
          <a:cs typeface="Arial"/>
          <a:sym typeface="Arial"/>
        </a:defRPr>
      </a:lvl7pPr>
      <a:lvl8pPr>
        <a:defRPr sz="7800" b="1">
          <a:latin typeface="Arial"/>
          <a:ea typeface="Arial"/>
          <a:cs typeface="Arial"/>
          <a:sym typeface="Arial"/>
        </a:defRPr>
      </a:lvl8pPr>
      <a:lvl9pPr>
        <a:defRPr sz="7800" b="1">
          <a:latin typeface="Arial"/>
          <a:ea typeface="Arial"/>
          <a:cs typeface="Arial"/>
          <a:sym typeface="Arial"/>
        </a:defRPr>
      </a:lvl9pPr>
    </p:titleStyle>
    <p:bodyStyle>
      <a:lvl1pPr marL="971550" indent="-971550">
        <a:spcBef>
          <a:spcPts val="500"/>
        </a:spcBef>
        <a:buSzPct val="100000"/>
        <a:buFont typeface="Arial"/>
        <a:buChar char="•"/>
        <a:defRPr sz="6800">
          <a:latin typeface="Arial"/>
          <a:ea typeface="Arial"/>
          <a:cs typeface="Arial"/>
          <a:sym typeface="Arial"/>
        </a:defRPr>
      </a:lvl1pPr>
      <a:lvl2pPr marL="1266825" indent="-809625">
        <a:spcBef>
          <a:spcPts val="500"/>
        </a:spcBef>
        <a:buSzPct val="100000"/>
        <a:buFont typeface="Arial"/>
        <a:buChar char="–"/>
        <a:defRPr sz="6800">
          <a:latin typeface="Arial"/>
          <a:ea typeface="Arial"/>
          <a:cs typeface="Arial"/>
          <a:sym typeface="Arial"/>
        </a:defRPr>
      </a:lvl2pPr>
      <a:lvl3pPr marL="1562100" indent="-647700">
        <a:spcBef>
          <a:spcPts val="500"/>
        </a:spcBef>
        <a:buSzPct val="100000"/>
        <a:buFont typeface="Arial"/>
        <a:buChar char="•"/>
        <a:defRPr sz="6800">
          <a:latin typeface="Arial"/>
          <a:ea typeface="Arial"/>
          <a:cs typeface="Arial"/>
          <a:sym typeface="Arial"/>
        </a:defRPr>
      </a:lvl3pPr>
      <a:lvl4pPr marL="2481942" indent="-1110342">
        <a:spcBef>
          <a:spcPts val="500"/>
        </a:spcBef>
        <a:buSzPct val="100000"/>
        <a:buFont typeface="Arial"/>
        <a:buChar char="–"/>
        <a:defRPr sz="6800">
          <a:latin typeface="Arial"/>
          <a:ea typeface="Arial"/>
          <a:cs typeface="Arial"/>
          <a:sym typeface="Arial"/>
        </a:defRPr>
      </a:lvl4pPr>
      <a:lvl5pPr marL="3124200" indent="-1295400">
        <a:spcBef>
          <a:spcPts val="500"/>
        </a:spcBef>
        <a:buSzPct val="100000"/>
        <a:buFont typeface="Arial"/>
        <a:buChar char="»"/>
        <a:defRPr sz="6800">
          <a:latin typeface="Arial"/>
          <a:ea typeface="Arial"/>
          <a:cs typeface="Arial"/>
          <a:sym typeface="Arial"/>
        </a:defRPr>
      </a:lvl5pPr>
      <a:lvl6pPr marL="3063239" indent="-777239">
        <a:spcBef>
          <a:spcPts val="500"/>
        </a:spcBef>
        <a:buSzPct val="100000"/>
        <a:buFont typeface="Arial"/>
        <a:buChar char="•"/>
        <a:defRPr sz="6800">
          <a:latin typeface="Arial"/>
          <a:ea typeface="Arial"/>
          <a:cs typeface="Arial"/>
          <a:sym typeface="Arial"/>
        </a:defRPr>
      </a:lvl6pPr>
      <a:lvl7pPr marL="3520440" indent="-777240">
        <a:spcBef>
          <a:spcPts val="500"/>
        </a:spcBef>
        <a:buSzPct val="100000"/>
        <a:buFont typeface="Arial"/>
        <a:buChar char="•"/>
        <a:defRPr sz="6800">
          <a:latin typeface="Arial"/>
          <a:ea typeface="Arial"/>
          <a:cs typeface="Arial"/>
          <a:sym typeface="Arial"/>
        </a:defRPr>
      </a:lvl7pPr>
      <a:lvl8pPr marL="3977640" indent="-777240">
        <a:spcBef>
          <a:spcPts val="500"/>
        </a:spcBef>
        <a:buSzPct val="100000"/>
        <a:buFont typeface="Arial"/>
        <a:buChar char="•"/>
        <a:defRPr sz="6800">
          <a:latin typeface="Arial"/>
          <a:ea typeface="Arial"/>
          <a:cs typeface="Arial"/>
          <a:sym typeface="Arial"/>
        </a:defRPr>
      </a:lvl8pPr>
      <a:lvl9pPr marL="4434840" indent="-777240">
        <a:spcBef>
          <a:spcPts val="500"/>
        </a:spcBef>
        <a:buSzPct val="100000"/>
        <a:buFont typeface="Arial"/>
        <a:buChar char="•"/>
        <a:defRPr sz="6800">
          <a:latin typeface="Arial"/>
          <a:ea typeface="Arial"/>
          <a:cs typeface="Arial"/>
          <a:sym typeface="Arial"/>
        </a:defRPr>
      </a:lvl9pPr>
    </p:bodyStyle>
    <p:otherStyle>
      <a:lvl1pPr algn="r">
        <a:defRPr sz="3400">
          <a:solidFill>
            <a:schemeClr val="tx1"/>
          </a:solidFill>
          <a:latin typeface="+mn-lt"/>
          <a:ea typeface="+mn-ea"/>
          <a:cs typeface="+mn-cs"/>
          <a:sym typeface="Calibri"/>
        </a:defRPr>
      </a:lvl1pPr>
      <a:lvl2pPr indent="457200" algn="r">
        <a:defRPr sz="3400">
          <a:solidFill>
            <a:schemeClr val="tx1"/>
          </a:solidFill>
          <a:latin typeface="+mn-lt"/>
          <a:ea typeface="+mn-ea"/>
          <a:cs typeface="+mn-cs"/>
          <a:sym typeface="Calibri"/>
        </a:defRPr>
      </a:lvl2pPr>
      <a:lvl3pPr indent="914400" algn="r">
        <a:defRPr sz="3400">
          <a:solidFill>
            <a:schemeClr val="tx1"/>
          </a:solidFill>
          <a:latin typeface="+mn-lt"/>
          <a:ea typeface="+mn-ea"/>
          <a:cs typeface="+mn-cs"/>
          <a:sym typeface="Calibri"/>
        </a:defRPr>
      </a:lvl3pPr>
      <a:lvl4pPr indent="1371600" algn="r">
        <a:defRPr sz="3400">
          <a:solidFill>
            <a:schemeClr val="tx1"/>
          </a:solidFill>
          <a:latin typeface="+mn-lt"/>
          <a:ea typeface="+mn-ea"/>
          <a:cs typeface="+mn-cs"/>
          <a:sym typeface="Calibri"/>
        </a:defRPr>
      </a:lvl4pPr>
      <a:lvl5pPr indent="1828800" algn="r">
        <a:defRPr sz="3400">
          <a:solidFill>
            <a:schemeClr val="tx1"/>
          </a:solidFill>
          <a:latin typeface="+mn-lt"/>
          <a:ea typeface="+mn-ea"/>
          <a:cs typeface="+mn-cs"/>
          <a:sym typeface="Calibri"/>
        </a:defRPr>
      </a:lvl5pPr>
      <a:lvl6pPr indent="2286000" algn="r">
        <a:defRPr sz="3400">
          <a:solidFill>
            <a:schemeClr val="tx1"/>
          </a:solidFill>
          <a:latin typeface="+mn-lt"/>
          <a:ea typeface="+mn-ea"/>
          <a:cs typeface="+mn-cs"/>
          <a:sym typeface="Calibri"/>
        </a:defRPr>
      </a:lvl6pPr>
      <a:lvl7pPr indent="2743200" algn="r">
        <a:defRPr sz="3400">
          <a:solidFill>
            <a:schemeClr val="tx1"/>
          </a:solidFill>
          <a:latin typeface="+mn-lt"/>
          <a:ea typeface="+mn-ea"/>
          <a:cs typeface="+mn-cs"/>
          <a:sym typeface="Calibri"/>
        </a:defRPr>
      </a:lvl7pPr>
      <a:lvl8pPr indent="3200400" algn="r">
        <a:defRPr sz="3400">
          <a:solidFill>
            <a:schemeClr val="tx1"/>
          </a:solidFill>
          <a:latin typeface="+mn-lt"/>
          <a:ea typeface="+mn-ea"/>
          <a:cs typeface="+mn-cs"/>
          <a:sym typeface="Calibri"/>
        </a:defRPr>
      </a:lvl8pPr>
      <a:lvl9pPr indent="3657600" algn="r">
        <a:defRPr sz="34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p:cNvSpPr>
          <p:nvPr>
            <p:ph type="title"/>
          </p:nvPr>
        </p:nvSpPr>
        <p:spPr>
          <a:xfrm>
            <a:off x="5635413" y="5635413"/>
            <a:ext cx="18423468" cy="4181405"/>
          </a:xfrm>
          <a:prstGeom prst="rect">
            <a:avLst/>
          </a:prstGeom>
        </p:spPr>
        <p:txBody>
          <a:bodyPr/>
          <a:lstStyle/>
          <a:p>
            <a:pPr lvl="0"/>
            <a:r>
              <a:rPr lang="en-US" dirty="0" smtClean="0"/>
              <a:t>The Goodness</a:t>
            </a:r>
            <a:br>
              <a:rPr lang="en-US" dirty="0" smtClean="0"/>
            </a:br>
            <a:r>
              <a:rPr lang="en-US" dirty="0" smtClean="0"/>
              <a:t>of Creation</a:t>
            </a:r>
            <a:endParaRPr dirty="0"/>
          </a:p>
        </p:txBody>
      </p:sp>
      <p:sp>
        <p:nvSpPr>
          <p:cNvPr id="29" name="Shape 29"/>
          <p:cNvSpPr/>
          <p:nvPr/>
        </p:nvSpPr>
        <p:spPr>
          <a:xfrm>
            <a:off x="5635413" y="13871786"/>
            <a:ext cx="18206721" cy="2037479"/>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lgn="ctr">
              <a:spcBef>
                <a:spcPts val="400"/>
              </a:spcBef>
              <a:defRPr sz="1800"/>
            </a:pPr>
            <a:r>
              <a:rPr lang="en-US" sz="5600" i="1" dirty="0" smtClean="0">
                <a:latin typeface="Arial"/>
                <a:ea typeface="Arial"/>
                <a:cs typeface="Arial"/>
                <a:sym typeface="Arial"/>
              </a:rPr>
              <a:t>The Paschal Mystery</a:t>
            </a:r>
            <a:endParaRPr sz="5600" dirty="0">
              <a:latin typeface="Arial"/>
              <a:ea typeface="Arial"/>
              <a:cs typeface="Arial"/>
              <a:sym typeface="Arial"/>
            </a:endParaRPr>
          </a:p>
          <a:p>
            <a:pPr lvl="0" algn="ctr">
              <a:spcBef>
                <a:spcPts val="400"/>
              </a:spcBef>
              <a:defRPr sz="1800"/>
            </a:pPr>
            <a:r>
              <a:rPr lang="en-US" sz="5600" dirty="0" smtClean="0">
                <a:latin typeface="Arial"/>
                <a:ea typeface="Arial"/>
                <a:cs typeface="Arial"/>
                <a:sym typeface="Arial"/>
              </a:rPr>
              <a:t>Unit 1, Chapter 1</a:t>
            </a:r>
            <a:endParaRPr sz="5600" dirty="0">
              <a:latin typeface="Arial"/>
              <a:ea typeface="Arial"/>
              <a:cs typeface="Arial"/>
              <a:sym typeface="Arial"/>
            </a:endParaRPr>
          </a:p>
        </p:txBody>
      </p:sp>
      <p:sp>
        <p:nvSpPr>
          <p:cNvPr id="30" name="Shape 30"/>
          <p:cNvSpPr/>
          <p:nvPr/>
        </p:nvSpPr>
        <p:spPr>
          <a:xfrm>
            <a:off x="21457920" y="17562295"/>
            <a:ext cx="3684694" cy="338554"/>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spAutoFit/>
          </a:bodyPr>
          <a:lstStyle>
            <a:lvl1pPr marL="342900" indent="-342900">
              <a:spcBef>
                <a:spcPts val="100"/>
              </a:spcBef>
              <a:defRPr sz="2200">
                <a:solidFill>
                  <a:srgbClr val="808080"/>
                </a:solidFill>
                <a:latin typeface="Arial"/>
                <a:ea typeface="Arial"/>
                <a:cs typeface="Arial"/>
                <a:sym typeface="Arial"/>
              </a:defRPr>
            </a:lvl1pPr>
          </a:lstStyle>
          <a:p>
            <a:pPr lvl="0">
              <a:defRPr sz="1800">
                <a:solidFill>
                  <a:srgbClr val="000000"/>
                </a:solidFill>
              </a:defRPr>
            </a:pPr>
            <a:r>
              <a:rPr sz="2200" dirty="0" smtClean="0">
                <a:solidFill>
                  <a:srgbClr val="808080"/>
                </a:solidFill>
              </a:rPr>
              <a:t>Document</a:t>
            </a:r>
            <a:r>
              <a:rPr lang="en-US" sz="2200" dirty="0" smtClean="0">
                <a:solidFill>
                  <a:srgbClr val="808080"/>
                </a:solidFill>
              </a:rPr>
              <a:t> </a:t>
            </a:r>
            <a:r>
              <a:rPr sz="2200" dirty="0" smtClean="0">
                <a:solidFill>
                  <a:srgbClr val="808080"/>
                </a:solidFill>
              </a:rPr>
              <a:t>#: </a:t>
            </a:r>
            <a:r>
              <a:rPr lang="en-US" sz="2200" dirty="0" smtClean="0">
                <a:solidFill>
                  <a:srgbClr val="808080"/>
                </a:solidFill>
              </a:rPr>
              <a:t>TX005432</a:t>
            </a:r>
            <a:endParaRPr sz="2200" dirty="0">
              <a:solidFill>
                <a:srgbClr val="80808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Garden of Eden: The Perfect Life</a:t>
            </a:r>
            <a:endParaRPr lang="en-US" dirty="0"/>
          </a:p>
        </p:txBody>
      </p:sp>
      <p:sp>
        <p:nvSpPr>
          <p:cNvPr id="3" name="Text Placeholder 2"/>
          <p:cNvSpPr>
            <a:spLocks noGrp="1"/>
          </p:cNvSpPr>
          <p:nvPr>
            <p:ph type="body" idx="1"/>
          </p:nvPr>
        </p:nvSpPr>
        <p:spPr>
          <a:xfrm>
            <a:off x="2600959" y="4898475"/>
            <a:ext cx="18206722" cy="13221548"/>
          </a:xfrm>
        </p:spPr>
        <p:txBody>
          <a:bodyPr/>
          <a:lstStyle/>
          <a:p>
            <a:r>
              <a:rPr lang="en-US" dirty="0" smtClean="0"/>
              <a:t>God intended the first human beings to be in direct communion with him . . .</a:t>
            </a:r>
          </a:p>
          <a:p>
            <a:r>
              <a:rPr lang="en-US" dirty="0" smtClean="0"/>
              <a:t>. . . and to be in a state of harmony with each other and the rest of creation.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609" y="9711594"/>
            <a:ext cx="11285788" cy="7520973"/>
          </a:xfrm>
          <a:prstGeom prst="rect">
            <a:avLst/>
          </a:prstGeom>
        </p:spPr>
      </p:pic>
      <p:sp>
        <p:nvSpPr>
          <p:cNvPr id="5" name="Rectangle 4"/>
          <p:cNvSpPr/>
          <p:nvPr/>
        </p:nvSpPr>
        <p:spPr>
          <a:xfrm>
            <a:off x="6773609" y="17232625"/>
            <a:ext cx="2408532" cy="307777"/>
          </a:xfrm>
          <a:prstGeom prst="rect">
            <a:avLst/>
          </a:prstGeom>
        </p:spPr>
        <p:txBody>
          <a:bodyPr wrap="none">
            <a:spAutoFit/>
          </a:bodyPr>
          <a:lstStyle/>
          <a:p>
            <a:r>
              <a:rPr lang="en-US" sz="1400" dirty="0">
                <a:solidFill>
                  <a:srgbClr val="000000"/>
                </a:solidFill>
              </a:rPr>
              <a:t>© Christopher </a:t>
            </a:r>
            <a:r>
              <a:rPr lang="en-US" sz="1400" dirty="0" err="1">
                <a:solidFill>
                  <a:srgbClr val="000000"/>
                </a:solidFill>
              </a:rPr>
              <a:t>Futcher</a:t>
            </a:r>
            <a:r>
              <a:rPr lang="en-US" sz="1400" dirty="0">
                <a:solidFill>
                  <a:srgbClr val="000000"/>
                </a:solidFill>
              </a:rPr>
              <a:t> / </a:t>
            </a:r>
            <a:r>
              <a:rPr lang="en-US" sz="1400" dirty="0" err="1">
                <a:solidFill>
                  <a:srgbClr val="000000"/>
                </a:solidFill>
              </a:rPr>
              <a:t>istock</a:t>
            </a:r>
            <a:endParaRPr lang="en-US" sz="1400" dirty="0">
              <a:solidFill>
                <a:schemeClr val="tx2"/>
              </a:solidFill>
            </a:endParaRPr>
          </a:p>
        </p:txBody>
      </p:sp>
    </p:spTree>
    <p:extLst>
      <p:ext uri="{BB962C8B-B14F-4D97-AF65-F5344CB8AC3E}">
        <p14:creationId xmlns:p14="http://schemas.microsoft.com/office/powerpoint/2010/main" val="8761504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Holiness and Original Justice</a:t>
            </a:r>
            <a:endParaRPr lang="en-US" dirty="0"/>
          </a:p>
        </p:txBody>
      </p:sp>
      <p:sp>
        <p:nvSpPr>
          <p:cNvPr id="3" name="Text Placeholder 2"/>
          <p:cNvSpPr>
            <a:spLocks noGrp="1"/>
          </p:cNvSpPr>
          <p:nvPr>
            <p:ph type="body" idx="1"/>
          </p:nvPr>
        </p:nvSpPr>
        <p:spPr>
          <a:xfrm>
            <a:off x="2600959" y="5371253"/>
            <a:ext cx="18206722" cy="13221548"/>
          </a:xfrm>
        </p:spPr>
        <p:txBody>
          <a:bodyPr/>
          <a:lstStyle/>
          <a:p>
            <a:r>
              <a:rPr lang="en-US" dirty="0" smtClean="0"/>
              <a:t>We can experience a taste of original holiness and original justice in this life . . . </a:t>
            </a:r>
          </a:p>
          <a:p>
            <a:r>
              <a:rPr lang="en-US" dirty="0" smtClean="0"/>
              <a:t>. . . and we will know it completely in Heaven.</a:t>
            </a:r>
            <a:endParaRPr lang="en-US" dirty="0"/>
          </a:p>
        </p:txBody>
      </p:sp>
    </p:spTree>
    <p:extLst>
      <p:ext uri="{BB962C8B-B14F-4D97-AF65-F5344CB8AC3E}">
        <p14:creationId xmlns:p14="http://schemas.microsoft.com/office/powerpoint/2010/main" val="19412657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2600959" y="3251199"/>
            <a:ext cx="23408642" cy="1517228"/>
          </a:xfrm>
          <a:prstGeom prst="rect">
            <a:avLst/>
          </a:prstGeom>
        </p:spPr>
        <p:txBody>
          <a:bodyPr/>
          <a:lstStyle/>
          <a:p>
            <a:pPr lvl="0"/>
            <a:r>
              <a:rPr lang="en-US" dirty="0" smtClean="0"/>
              <a:t>The Primeval History</a:t>
            </a:r>
            <a:endParaRPr dirty="0"/>
          </a:p>
        </p:txBody>
      </p:sp>
      <p:sp>
        <p:nvSpPr>
          <p:cNvPr id="33" name="Shape 33"/>
          <p:cNvSpPr>
            <a:spLocks noGrp="1"/>
          </p:cNvSpPr>
          <p:nvPr>
            <p:ph type="body" idx="1"/>
          </p:nvPr>
        </p:nvSpPr>
        <p:spPr>
          <a:xfrm>
            <a:off x="2600959" y="5247685"/>
            <a:ext cx="11364784" cy="11442864"/>
          </a:xfrm>
          <a:prstGeom prst="rect">
            <a:avLst/>
          </a:prstGeom>
        </p:spPr>
        <p:txBody>
          <a:bodyPr>
            <a:normAutofit/>
          </a:bodyPr>
          <a:lstStyle/>
          <a:p>
            <a:r>
              <a:rPr lang="en-US" dirty="0" smtClean="0"/>
              <a:t>The two Creation accounts in the Book of Genesis reveal truths about God.</a:t>
            </a:r>
          </a:p>
          <a:p>
            <a:r>
              <a:rPr lang="en-US" dirty="0" smtClean="0"/>
              <a:t>God sustains the whole universe.</a:t>
            </a:r>
          </a:p>
          <a:p>
            <a:r>
              <a:rPr lang="en-US" dirty="0" smtClean="0"/>
              <a:t>He created the world out of love.</a:t>
            </a:r>
          </a:p>
          <a:p>
            <a:r>
              <a:rPr lang="en-US" dirty="0" smtClean="0"/>
              <a:t>God’s love for humanity remains faithful.</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0885" y="7249879"/>
            <a:ext cx="8494212" cy="8012995"/>
          </a:xfrm>
          <a:prstGeom prst="rect">
            <a:avLst/>
          </a:prstGeom>
        </p:spPr>
      </p:pic>
      <p:sp>
        <p:nvSpPr>
          <p:cNvPr id="5" name="Rectangle 4"/>
          <p:cNvSpPr/>
          <p:nvPr/>
        </p:nvSpPr>
        <p:spPr>
          <a:xfrm>
            <a:off x="15549949" y="15308472"/>
            <a:ext cx="2127831" cy="307777"/>
          </a:xfrm>
          <a:prstGeom prst="rect">
            <a:avLst/>
          </a:prstGeom>
        </p:spPr>
        <p:txBody>
          <a:bodyPr wrap="none">
            <a:spAutoFit/>
          </a:bodyPr>
          <a:lstStyle/>
          <a:p>
            <a:r>
              <a:rPr lang="en-US" sz="1400" dirty="0">
                <a:solidFill>
                  <a:schemeClr val="tx2"/>
                </a:solidFill>
              </a:rPr>
              <a:t>© </a:t>
            </a:r>
            <a:r>
              <a:rPr lang="en-US" sz="1400" dirty="0" err="1">
                <a:solidFill>
                  <a:schemeClr val="tx2"/>
                </a:solidFill>
              </a:rPr>
              <a:t>AstroStar</a:t>
            </a:r>
            <a:r>
              <a:rPr lang="en-US" sz="1400" dirty="0">
                <a:solidFill>
                  <a:schemeClr val="tx2"/>
                </a:solidFill>
              </a:rPr>
              <a:t> / </a:t>
            </a:r>
            <a:r>
              <a:rPr lang="en-US" sz="1400" dirty="0" err="1">
                <a:solidFill>
                  <a:schemeClr val="tx2"/>
                </a:solidFill>
              </a:rPr>
              <a:t>Shutterstock</a:t>
            </a:r>
            <a:endParaRPr lang="en-US" sz="1400" dirty="0">
              <a:solidFill>
                <a:schemeClr val="tx2"/>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580" y="1733973"/>
            <a:ext cx="23408642" cy="4551681"/>
          </a:xfrm>
        </p:spPr>
        <p:txBody>
          <a:bodyPr/>
          <a:lstStyle/>
          <a:p>
            <a:r>
              <a:rPr lang="en-US" dirty="0" smtClean="0"/>
              <a:t>Literary Forms in the Bible	</a:t>
            </a:r>
            <a:endParaRPr lang="en-US" dirty="0"/>
          </a:p>
        </p:txBody>
      </p:sp>
      <p:sp>
        <p:nvSpPr>
          <p:cNvPr id="3" name="Text Placeholder 2"/>
          <p:cNvSpPr>
            <a:spLocks noGrp="1"/>
          </p:cNvSpPr>
          <p:nvPr>
            <p:ph type="body" idx="1"/>
          </p:nvPr>
        </p:nvSpPr>
        <p:spPr>
          <a:xfrm>
            <a:off x="1784686" y="5915222"/>
            <a:ext cx="10280805" cy="13221548"/>
          </a:xfrm>
        </p:spPr>
        <p:txBody>
          <a:bodyPr/>
          <a:lstStyle/>
          <a:p>
            <a:r>
              <a:rPr lang="en-US" dirty="0" smtClean="0"/>
              <a:t>Sacred Scripture has many literary forms, or genres.</a:t>
            </a:r>
          </a:p>
          <a:p>
            <a:r>
              <a:rPr lang="en-US" dirty="0" smtClean="0"/>
              <a:t>We take into account what the human authors intended to communicate through the different literary forms.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7285" y="6667770"/>
            <a:ext cx="12369775" cy="8246517"/>
          </a:xfrm>
          <a:prstGeom prst="rect">
            <a:avLst/>
          </a:prstGeom>
        </p:spPr>
      </p:pic>
      <p:sp>
        <p:nvSpPr>
          <p:cNvPr id="5" name="Rectangle 4"/>
          <p:cNvSpPr/>
          <p:nvPr/>
        </p:nvSpPr>
        <p:spPr>
          <a:xfrm>
            <a:off x="12687285" y="14901612"/>
            <a:ext cx="2127831" cy="307777"/>
          </a:xfrm>
          <a:prstGeom prst="rect">
            <a:avLst/>
          </a:prstGeom>
        </p:spPr>
        <p:txBody>
          <a:bodyPr wrap="none">
            <a:spAutoFit/>
          </a:bodyPr>
          <a:lstStyle/>
          <a:p>
            <a:r>
              <a:rPr lang="en-US" sz="1400" dirty="0">
                <a:solidFill>
                  <a:schemeClr val="tx2"/>
                </a:solidFill>
              </a:rPr>
              <a:t>© </a:t>
            </a:r>
            <a:r>
              <a:rPr lang="en-US" sz="1400" dirty="0" err="1">
                <a:solidFill>
                  <a:schemeClr val="tx2"/>
                </a:solidFill>
              </a:rPr>
              <a:t>AstroStar</a:t>
            </a:r>
            <a:r>
              <a:rPr lang="en-US" sz="1400" dirty="0">
                <a:solidFill>
                  <a:schemeClr val="tx2"/>
                </a:solidFill>
              </a:rPr>
              <a:t> / </a:t>
            </a:r>
            <a:r>
              <a:rPr lang="en-US" sz="1400" dirty="0" err="1">
                <a:solidFill>
                  <a:schemeClr val="tx2"/>
                </a:solidFill>
              </a:rPr>
              <a:t>Shutterstock</a:t>
            </a:r>
            <a:endParaRPr lang="en-US" sz="1400" dirty="0">
              <a:solidFill>
                <a:schemeClr val="tx2"/>
              </a:solidFill>
            </a:endParaRPr>
          </a:p>
        </p:txBody>
      </p:sp>
    </p:spTree>
    <p:extLst>
      <p:ext uri="{BB962C8B-B14F-4D97-AF65-F5344CB8AC3E}">
        <p14:creationId xmlns:p14="http://schemas.microsoft.com/office/powerpoint/2010/main" val="19864036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Truth and Scientific Truth</a:t>
            </a:r>
            <a:endParaRPr lang="en-US" dirty="0"/>
          </a:p>
        </p:txBody>
      </p:sp>
      <p:sp>
        <p:nvSpPr>
          <p:cNvPr id="3" name="Text Placeholder 2"/>
          <p:cNvSpPr>
            <a:spLocks noGrp="1"/>
          </p:cNvSpPr>
          <p:nvPr>
            <p:ph type="body" idx="1"/>
          </p:nvPr>
        </p:nvSpPr>
        <p:spPr>
          <a:xfrm>
            <a:off x="2600959" y="5210919"/>
            <a:ext cx="11815451" cy="13221548"/>
          </a:xfrm>
        </p:spPr>
        <p:txBody>
          <a:bodyPr>
            <a:normAutofit/>
          </a:bodyPr>
          <a:lstStyle/>
          <a:p>
            <a:r>
              <a:rPr lang="en-US" dirty="0" smtClean="0"/>
              <a:t>The primeval history in Sacred Scripture teaches religious truth, not science.</a:t>
            </a:r>
          </a:p>
          <a:p>
            <a:r>
              <a:rPr lang="en-US" dirty="0" smtClean="0"/>
              <a:t>This history is written in figurative language.</a:t>
            </a:r>
          </a:p>
          <a:p>
            <a:r>
              <a:rPr lang="en-US" dirty="0" smtClean="0"/>
              <a:t>It uses symbolic images, stories, and names to point to a deeper truth.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1589" y="5591971"/>
            <a:ext cx="9312395" cy="9303650"/>
          </a:xfrm>
          <a:prstGeom prst="rect">
            <a:avLst/>
          </a:prstGeom>
        </p:spPr>
      </p:pic>
      <p:sp>
        <p:nvSpPr>
          <p:cNvPr id="5" name="Rectangle 4"/>
          <p:cNvSpPr/>
          <p:nvPr/>
        </p:nvSpPr>
        <p:spPr>
          <a:xfrm>
            <a:off x="14721589" y="14976054"/>
            <a:ext cx="2274982" cy="307777"/>
          </a:xfrm>
          <a:prstGeom prst="rect">
            <a:avLst/>
          </a:prstGeom>
        </p:spPr>
        <p:txBody>
          <a:bodyPr wrap="none">
            <a:spAutoFit/>
          </a:bodyPr>
          <a:lstStyle/>
          <a:p>
            <a:r>
              <a:rPr lang="en-US" sz="1400" dirty="0">
                <a:solidFill>
                  <a:srgbClr val="000000"/>
                </a:solidFill>
              </a:rPr>
              <a:t>© </a:t>
            </a:r>
            <a:r>
              <a:rPr lang="en-US" sz="1400" dirty="0" err="1">
                <a:solidFill>
                  <a:srgbClr val="000000"/>
                </a:solidFill>
              </a:rPr>
              <a:t>Andrey</a:t>
            </a:r>
            <a:r>
              <a:rPr lang="en-US" sz="1400" dirty="0">
                <a:solidFill>
                  <a:srgbClr val="000000"/>
                </a:solidFill>
              </a:rPr>
              <a:t> Prokhorov / </a:t>
            </a:r>
            <a:r>
              <a:rPr lang="en-US" sz="1400" dirty="0" err="1">
                <a:solidFill>
                  <a:srgbClr val="000000"/>
                </a:solidFill>
              </a:rPr>
              <a:t>istock</a:t>
            </a:r>
            <a:endParaRPr lang="en-US" sz="1400" dirty="0">
              <a:solidFill>
                <a:schemeClr val="tx2"/>
              </a:solidFill>
            </a:endParaRPr>
          </a:p>
        </p:txBody>
      </p:sp>
    </p:spTree>
    <p:extLst>
      <p:ext uri="{BB962C8B-B14F-4D97-AF65-F5344CB8AC3E}">
        <p14:creationId xmlns:p14="http://schemas.microsoft.com/office/powerpoint/2010/main" val="11190278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Reflects the Glory of God</a:t>
            </a:r>
            <a:endParaRPr lang="en-US" dirty="0"/>
          </a:p>
        </p:txBody>
      </p:sp>
      <p:sp>
        <p:nvSpPr>
          <p:cNvPr id="3" name="Text Placeholder 2"/>
          <p:cNvSpPr>
            <a:spLocks noGrp="1"/>
          </p:cNvSpPr>
          <p:nvPr>
            <p:ph type="body" idx="1"/>
          </p:nvPr>
        </p:nvSpPr>
        <p:spPr>
          <a:xfrm>
            <a:off x="2600959" y="5090784"/>
            <a:ext cx="18206722" cy="13221548"/>
          </a:xfrm>
        </p:spPr>
        <p:txBody>
          <a:bodyPr/>
          <a:lstStyle/>
          <a:p>
            <a:r>
              <a:rPr lang="en-US" dirty="0" smtClean="0"/>
              <a:t>Scripture proclaims that creation reveals the power of God.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206" y="7680288"/>
            <a:ext cx="13856115" cy="9237410"/>
          </a:xfrm>
          <a:prstGeom prst="rect">
            <a:avLst/>
          </a:prstGeom>
        </p:spPr>
      </p:pic>
      <p:sp>
        <p:nvSpPr>
          <p:cNvPr id="5" name="Rectangle 4"/>
          <p:cNvSpPr/>
          <p:nvPr/>
        </p:nvSpPr>
        <p:spPr>
          <a:xfrm>
            <a:off x="6059206" y="16917698"/>
            <a:ext cx="2371538" cy="307777"/>
          </a:xfrm>
          <a:prstGeom prst="rect">
            <a:avLst/>
          </a:prstGeom>
        </p:spPr>
        <p:txBody>
          <a:bodyPr wrap="none">
            <a:spAutoFit/>
          </a:bodyPr>
          <a:lstStyle/>
          <a:p>
            <a:r>
              <a:rPr lang="en-US" sz="1400" dirty="0">
                <a:solidFill>
                  <a:srgbClr val="000000"/>
                </a:solidFill>
              </a:rPr>
              <a:t>© </a:t>
            </a:r>
            <a:r>
              <a:rPr lang="en-US" sz="1400" dirty="0" err="1">
                <a:solidFill>
                  <a:srgbClr val="000000"/>
                </a:solidFill>
              </a:rPr>
              <a:t>albertoperer</a:t>
            </a:r>
            <a:r>
              <a:rPr lang="en-US" sz="1400" dirty="0">
                <a:solidFill>
                  <a:srgbClr val="000000"/>
                </a:solidFill>
              </a:rPr>
              <a:t> / </a:t>
            </a:r>
            <a:r>
              <a:rPr lang="en-US" sz="1400" dirty="0" err="1">
                <a:solidFill>
                  <a:srgbClr val="000000"/>
                </a:solidFill>
              </a:rPr>
              <a:t>Shutterstock</a:t>
            </a:r>
            <a:endParaRPr lang="en-US" sz="1400" dirty="0">
              <a:solidFill>
                <a:schemeClr val="tx2"/>
              </a:solidFill>
            </a:endParaRPr>
          </a:p>
        </p:txBody>
      </p:sp>
    </p:spTree>
    <p:extLst>
      <p:ext uri="{BB962C8B-B14F-4D97-AF65-F5344CB8AC3E}">
        <p14:creationId xmlns:p14="http://schemas.microsoft.com/office/powerpoint/2010/main" val="2396416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The Work of the Trinity</a:t>
            </a:r>
            <a:endParaRPr lang="en-US" dirty="0"/>
          </a:p>
        </p:txBody>
      </p:sp>
      <p:sp>
        <p:nvSpPr>
          <p:cNvPr id="3" name="Text Placeholder 2"/>
          <p:cNvSpPr>
            <a:spLocks noGrp="1"/>
          </p:cNvSpPr>
          <p:nvPr>
            <p:ph type="body" idx="1"/>
          </p:nvPr>
        </p:nvSpPr>
        <p:spPr>
          <a:xfrm>
            <a:off x="2600959" y="5198258"/>
            <a:ext cx="12424017" cy="13221548"/>
          </a:xfrm>
        </p:spPr>
        <p:txBody>
          <a:bodyPr/>
          <a:lstStyle/>
          <a:p>
            <a:r>
              <a:rPr lang="en-US" dirty="0" smtClean="0"/>
              <a:t>God created the universe and continues to sustain it through his love.</a:t>
            </a:r>
          </a:p>
          <a:p>
            <a:r>
              <a:rPr lang="en-US" dirty="0" smtClean="0"/>
              <a:t>Creation is the work of all three Divine Persons of the Trinity: Father, Son, and Holy Spirit.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8055" y="5272704"/>
            <a:ext cx="8084819" cy="11782413"/>
          </a:xfrm>
          <a:prstGeom prst="rect">
            <a:avLst/>
          </a:prstGeom>
        </p:spPr>
      </p:pic>
      <p:sp>
        <p:nvSpPr>
          <p:cNvPr id="5" name="Rectangle 4"/>
          <p:cNvSpPr/>
          <p:nvPr/>
        </p:nvSpPr>
        <p:spPr>
          <a:xfrm>
            <a:off x="14788055" y="17153963"/>
            <a:ext cx="1514269" cy="307777"/>
          </a:xfrm>
          <a:prstGeom prst="rect">
            <a:avLst/>
          </a:prstGeom>
        </p:spPr>
        <p:txBody>
          <a:bodyPr wrap="none">
            <a:spAutoFit/>
          </a:bodyPr>
          <a:lstStyle/>
          <a:p>
            <a:r>
              <a:rPr lang="en-US" sz="1400" dirty="0">
                <a:solidFill>
                  <a:srgbClr val="000000"/>
                </a:solidFill>
              </a:rPr>
              <a:t>© </a:t>
            </a:r>
            <a:r>
              <a:rPr lang="en-US" sz="1400" dirty="0" err="1">
                <a:solidFill>
                  <a:srgbClr val="000000"/>
                </a:solidFill>
              </a:rPr>
              <a:t>sedmak</a:t>
            </a:r>
            <a:r>
              <a:rPr lang="en-US" sz="1400" dirty="0">
                <a:solidFill>
                  <a:srgbClr val="000000"/>
                </a:solidFill>
              </a:rPr>
              <a:t> / </a:t>
            </a:r>
            <a:r>
              <a:rPr lang="en-US" sz="1400" dirty="0" err="1">
                <a:solidFill>
                  <a:srgbClr val="000000"/>
                </a:solidFill>
              </a:rPr>
              <a:t>istock</a:t>
            </a:r>
            <a:endParaRPr lang="en-US" sz="1400" dirty="0">
              <a:solidFill>
                <a:schemeClr val="tx2"/>
              </a:solidFill>
            </a:endParaRPr>
          </a:p>
        </p:txBody>
      </p:sp>
    </p:spTree>
    <p:extLst>
      <p:ext uri="{BB962C8B-B14F-4D97-AF65-F5344CB8AC3E}">
        <p14:creationId xmlns:p14="http://schemas.microsoft.com/office/powerpoint/2010/main" val="14677995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Beings: The Summit of Creation</a:t>
            </a:r>
            <a:endParaRPr lang="en-US" dirty="0"/>
          </a:p>
        </p:txBody>
      </p:sp>
      <p:sp>
        <p:nvSpPr>
          <p:cNvPr id="3" name="Text Placeholder 2"/>
          <p:cNvSpPr>
            <a:spLocks noGrp="1"/>
          </p:cNvSpPr>
          <p:nvPr>
            <p:ph type="body" idx="1"/>
          </p:nvPr>
        </p:nvSpPr>
        <p:spPr>
          <a:xfrm>
            <a:off x="2600959" y="5371253"/>
            <a:ext cx="11153965" cy="13221548"/>
          </a:xfrm>
        </p:spPr>
        <p:txBody>
          <a:bodyPr/>
          <a:lstStyle/>
          <a:p>
            <a:r>
              <a:rPr lang="en-US" dirty="0" smtClean="0"/>
              <a:t>We are the only creature God created with a body and an immortal soul.</a:t>
            </a:r>
          </a:p>
          <a:p>
            <a:r>
              <a:rPr lang="en-US" dirty="0" smtClean="0"/>
              <a:t>We were created, male and female, in the image of God.</a:t>
            </a:r>
          </a:p>
          <a:p>
            <a:r>
              <a:rPr lang="en-US" dirty="0" smtClean="0"/>
              <a:t>God intended us to be in communion with each other.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8772" y="5812490"/>
            <a:ext cx="7274378" cy="10987342"/>
          </a:xfrm>
          <a:prstGeom prst="rect">
            <a:avLst/>
          </a:prstGeom>
        </p:spPr>
      </p:pic>
      <p:sp>
        <p:nvSpPr>
          <p:cNvPr id="5" name="Rectangle 4"/>
          <p:cNvSpPr/>
          <p:nvPr/>
        </p:nvSpPr>
        <p:spPr>
          <a:xfrm>
            <a:off x="15008772" y="16856685"/>
            <a:ext cx="2518638" cy="307777"/>
          </a:xfrm>
          <a:prstGeom prst="rect">
            <a:avLst/>
          </a:prstGeom>
        </p:spPr>
        <p:txBody>
          <a:bodyPr wrap="none">
            <a:spAutoFit/>
          </a:bodyPr>
          <a:lstStyle/>
          <a:p>
            <a:r>
              <a:rPr lang="en-US" sz="1400" dirty="0">
                <a:solidFill>
                  <a:srgbClr val="000000"/>
                </a:solidFill>
              </a:rPr>
              <a:t>© </a:t>
            </a:r>
            <a:r>
              <a:rPr lang="en-US" sz="1400" dirty="0" err="1">
                <a:solidFill>
                  <a:srgbClr val="000000"/>
                </a:solidFill>
              </a:rPr>
              <a:t>wong</a:t>
            </a:r>
            <a:r>
              <a:rPr lang="en-US" sz="1400" dirty="0">
                <a:solidFill>
                  <a:srgbClr val="000000"/>
                </a:solidFill>
              </a:rPr>
              <a:t> </a:t>
            </a:r>
            <a:r>
              <a:rPr lang="en-US" sz="1400" dirty="0" err="1">
                <a:solidFill>
                  <a:srgbClr val="000000"/>
                </a:solidFill>
              </a:rPr>
              <a:t>sze</a:t>
            </a:r>
            <a:r>
              <a:rPr lang="en-US" sz="1400" dirty="0">
                <a:solidFill>
                  <a:srgbClr val="000000"/>
                </a:solidFill>
              </a:rPr>
              <a:t> </a:t>
            </a:r>
            <a:r>
              <a:rPr lang="en-US" sz="1400" dirty="0" err="1">
                <a:solidFill>
                  <a:srgbClr val="000000"/>
                </a:solidFill>
              </a:rPr>
              <a:t>yuen</a:t>
            </a:r>
            <a:r>
              <a:rPr lang="en-US" sz="1400" dirty="0">
                <a:solidFill>
                  <a:srgbClr val="000000"/>
                </a:solidFill>
              </a:rPr>
              <a:t> / </a:t>
            </a:r>
            <a:r>
              <a:rPr lang="en-US" sz="1400" dirty="0" err="1">
                <a:solidFill>
                  <a:srgbClr val="000000"/>
                </a:solidFill>
              </a:rPr>
              <a:t>Shutterstock</a:t>
            </a:r>
            <a:endParaRPr lang="en-US" sz="1400" dirty="0">
              <a:solidFill>
                <a:schemeClr val="tx2"/>
              </a:solidFill>
            </a:endParaRPr>
          </a:p>
        </p:txBody>
      </p:sp>
    </p:spTree>
    <p:extLst>
      <p:ext uri="{BB962C8B-B14F-4D97-AF65-F5344CB8AC3E}">
        <p14:creationId xmlns:p14="http://schemas.microsoft.com/office/powerpoint/2010/main" val="9330062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490" y="1536264"/>
            <a:ext cx="23408642" cy="4551681"/>
          </a:xfrm>
        </p:spPr>
        <p:txBody>
          <a:bodyPr/>
          <a:lstStyle/>
          <a:p>
            <a:r>
              <a:rPr lang="en-US" dirty="0" smtClean="0"/>
              <a:t>Humanity’s Role</a:t>
            </a:r>
            <a:endParaRPr lang="en-US" dirty="0"/>
          </a:p>
        </p:txBody>
      </p:sp>
      <p:sp>
        <p:nvSpPr>
          <p:cNvPr id="3" name="Text Placeholder 2"/>
          <p:cNvSpPr>
            <a:spLocks noGrp="1"/>
          </p:cNvSpPr>
          <p:nvPr>
            <p:ph type="body" idx="1"/>
          </p:nvPr>
        </p:nvSpPr>
        <p:spPr>
          <a:xfrm>
            <a:off x="2169672" y="4901696"/>
            <a:ext cx="12779895" cy="13221548"/>
          </a:xfrm>
        </p:spPr>
        <p:txBody>
          <a:bodyPr/>
          <a:lstStyle/>
          <a:p>
            <a:r>
              <a:rPr lang="en-US" dirty="0" smtClean="0"/>
              <a:t>We are the only creatures who can freely choose to return God’s love . . . </a:t>
            </a:r>
          </a:p>
          <a:p>
            <a:r>
              <a:rPr lang="en-US" dirty="0" smtClean="0"/>
              <a:t>. . . because he gave us free will and self-knowledge.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2837" y="3598479"/>
            <a:ext cx="9057255" cy="13606752"/>
          </a:xfrm>
          <a:prstGeom prst="rect">
            <a:avLst/>
          </a:prstGeom>
        </p:spPr>
      </p:pic>
      <p:sp>
        <p:nvSpPr>
          <p:cNvPr id="5" name="Rectangle 4"/>
          <p:cNvSpPr/>
          <p:nvPr/>
        </p:nvSpPr>
        <p:spPr>
          <a:xfrm>
            <a:off x="15241724" y="17229870"/>
            <a:ext cx="1935584" cy="307777"/>
          </a:xfrm>
          <a:prstGeom prst="rect">
            <a:avLst/>
          </a:prstGeom>
        </p:spPr>
        <p:txBody>
          <a:bodyPr wrap="none">
            <a:spAutoFit/>
          </a:bodyPr>
          <a:lstStyle/>
          <a:p>
            <a:r>
              <a:rPr lang="en-US" sz="1400" dirty="0">
                <a:solidFill>
                  <a:srgbClr val="000000"/>
                </a:solidFill>
              </a:rPr>
              <a:t>© </a:t>
            </a:r>
            <a:r>
              <a:rPr lang="en-US" sz="1400" dirty="0" err="1">
                <a:solidFill>
                  <a:srgbClr val="000000"/>
                </a:solidFill>
              </a:rPr>
              <a:t>rappensuncle</a:t>
            </a:r>
            <a:r>
              <a:rPr lang="en-US" sz="1400" dirty="0">
                <a:solidFill>
                  <a:srgbClr val="000000"/>
                </a:solidFill>
              </a:rPr>
              <a:t> / </a:t>
            </a:r>
            <a:r>
              <a:rPr lang="en-US" sz="1400" dirty="0" err="1">
                <a:solidFill>
                  <a:srgbClr val="000000"/>
                </a:solidFill>
              </a:rPr>
              <a:t>istock</a:t>
            </a:r>
            <a:endParaRPr lang="en-US" sz="1400" dirty="0">
              <a:solidFill>
                <a:schemeClr val="tx2"/>
              </a:solidFill>
            </a:endParaRPr>
          </a:p>
        </p:txBody>
      </p:sp>
    </p:spTree>
    <p:extLst>
      <p:ext uri="{BB962C8B-B14F-4D97-AF65-F5344CB8AC3E}">
        <p14:creationId xmlns:p14="http://schemas.microsoft.com/office/powerpoint/2010/main" val="350145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8" y="996069"/>
            <a:ext cx="23408642" cy="4551681"/>
          </a:xfrm>
        </p:spPr>
        <p:txBody>
          <a:bodyPr/>
          <a:lstStyle/>
          <a:p>
            <a:r>
              <a:rPr lang="en-US" dirty="0" smtClean="0"/>
              <a:t>Our Responsibility for Creation</a:t>
            </a:r>
            <a:endParaRPr lang="en-US" dirty="0"/>
          </a:p>
        </p:txBody>
      </p:sp>
      <p:sp>
        <p:nvSpPr>
          <p:cNvPr id="3" name="Text Placeholder 2"/>
          <p:cNvSpPr>
            <a:spLocks noGrp="1"/>
          </p:cNvSpPr>
          <p:nvPr>
            <p:ph type="body" idx="1"/>
          </p:nvPr>
        </p:nvSpPr>
        <p:spPr>
          <a:xfrm>
            <a:off x="2600959" y="4289435"/>
            <a:ext cx="18206722" cy="13221548"/>
          </a:xfrm>
        </p:spPr>
        <p:txBody>
          <a:bodyPr/>
          <a:lstStyle/>
          <a:p>
            <a:r>
              <a:rPr lang="en-US" dirty="0" smtClean="0"/>
              <a:t>God has given human beings all the other creatures for our benefit.</a:t>
            </a:r>
          </a:p>
          <a:p>
            <a:r>
              <a:rPr lang="en-US" dirty="0" smtClean="0"/>
              <a:t>He has put the earth and everything that lives on it in our care.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758" y="9108815"/>
            <a:ext cx="11953369" cy="7968912"/>
          </a:xfrm>
          <a:prstGeom prst="rect">
            <a:avLst/>
          </a:prstGeom>
        </p:spPr>
      </p:pic>
      <p:sp>
        <p:nvSpPr>
          <p:cNvPr id="5" name="Rectangle 4"/>
          <p:cNvSpPr/>
          <p:nvPr/>
        </p:nvSpPr>
        <p:spPr>
          <a:xfrm>
            <a:off x="6541758" y="17140467"/>
            <a:ext cx="2048495" cy="307777"/>
          </a:xfrm>
          <a:prstGeom prst="rect">
            <a:avLst/>
          </a:prstGeom>
        </p:spPr>
        <p:txBody>
          <a:bodyPr wrap="none">
            <a:spAutoFit/>
          </a:bodyPr>
          <a:lstStyle/>
          <a:p>
            <a:r>
              <a:rPr lang="en-US" sz="1400" dirty="0">
                <a:solidFill>
                  <a:srgbClr val="000000"/>
                </a:solidFill>
              </a:rPr>
              <a:t>© </a:t>
            </a:r>
            <a:r>
              <a:rPr lang="en-US" sz="1400" dirty="0" err="1">
                <a:solidFill>
                  <a:srgbClr val="000000"/>
                </a:solidFill>
              </a:rPr>
              <a:t>Goodluz</a:t>
            </a:r>
            <a:r>
              <a:rPr lang="en-US" sz="1400" dirty="0">
                <a:solidFill>
                  <a:srgbClr val="000000"/>
                </a:solidFill>
              </a:rPr>
              <a:t> / </a:t>
            </a:r>
            <a:r>
              <a:rPr lang="en-US" sz="1400" dirty="0" err="1">
                <a:solidFill>
                  <a:srgbClr val="000000"/>
                </a:solidFill>
              </a:rPr>
              <a:t>Shutterstock</a:t>
            </a:r>
            <a:endParaRPr lang="en-US" sz="1400" dirty="0">
              <a:solidFill>
                <a:schemeClr val="tx2"/>
              </a:solidFill>
            </a:endParaRPr>
          </a:p>
        </p:txBody>
      </p:sp>
    </p:spTree>
    <p:extLst>
      <p:ext uri="{BB962C8B-B14F-4D97-AF65-F5344CB8AC3E}">
        <p14:creationId xmlns:p14="http://schemas.microsoft.com/office/powerpoint/2010/main" val="409712672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193</TotalTime>
  <Words>919</Words>
  <Application>Microsoft Office PowerPoint</Application>
  <PresentationFormat>Custom</PresentationFormat>
  <Paragraphs>75</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Helvetica Neue</vt:lpstr>
      <vt:lpstr>Default</vt:lpstr>
      <vt:lpstr>The Goodness of Creation</vt:lpstr>
      <vt:lpstr>The Primeval History</vt:lpstr>
      <vt:lpstr>Literary Forms in the Bible </vt:lpstr>
      <vt:lpstr>Religious Truth and Scientific Truth</vt:lpstr>
      <vt:lpstr>Creation Reflects the Glory of God</vt:lpstr>
      <vt:lpstr>Creation: The Work of the Trinity</vt:lpstr>
      <vt:lpstr>Human Beings: The Summit of Creation</vt:lpstr>
      <vt:lpstr>Humanity’s Role</vt:lpstr>
      <vt:lpstr>Our Responsibility for Creation</vt:lpstr>
      <vt:lpstr>The Garden of Eden: The Perfect Life</vt:lpstr>
      <vt:lpstr>Original Holiness and Original Justice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Ruff</dc:creator>
  <cp:lastModifiedBy>Caren Yang</cp:lastModifiedBy>
  <cp:revision>28</cp:revision>
  <dcterms:modified xsi:type="dcterms:W3CDTF">2015-10-22T21:06:27Z</dcterms:modified>
</cp:coreProperties>
</file>