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6"/>
  </p:notesMasterIdLst>
  <p:sldIdLst>
    <p:sldId id="310" r:id="rId2"/>
    <p:sldId id="364" r:id="rId3"/>
    <p:sldId id="365" r:id="rId4"/>
    <p:sldId id="366" r:id="rId5"/>
    <p:sldId id="367" r:id="rId6"/>
    <p:sldId id="368" r:id="rId7"/>
    <p:sldId id="369" r:id="rId8"/>
    <p:sldId id="370" r:id="rId9"/>
    <p:sldId id="371" r:id="rId10"/>
    <p:sldId id="372" r:id="rId11"/>
    <p:sldId id="373" r:id="rId12"/>
    <p:sldId id="374" r:id="rId13"/>
    <p:sldId id="375" r:id="rId14"/>
    <p:sldId id="376" r:id="rId15"/>
  </p:sldIdLst>
  <p:sldSz cx="9144000" cy="6858000" type="screen4x3"/>
  <p:notesSz cx="6858000" cy="9144000"/>
  <p:custDataLst>
    <p:tags r:id="rId18"/>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 id="2" name="Brooke Saron" initials="BS"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027"/>
    <a:srgbClr val="178D34"/>
    <a:srgbClr val="0A5598"/>
    <a:srgbClr val="7EB062"/>
    <a:srgbClr val="FF0000"/>
    <a:srgbClr val="CC0000"/>
    <a:srgbClr val="3539C9"/>
    <a:srgbClr val="0000FF"/>
    <a:srgbClr val="D60005"/>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86425" autoAdjust="0"/>
  </p:normalViewPr>
  <p:slideViewPr>
    <p:cSldViewPr snapToGrid="0" snapToObjects="1">
      <p:cViewPr varScale="1">
        <p:scale>
          <a:sx n="97" d="100"/>
          <a:sy n="97" d="100"/>
        </p:scale>
        <p:origin x="-2224" y="-112"/>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tags" Target="tags/tag1.xml"/><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4/30/15</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4/30/15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4/30/15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4/30/15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4/30/15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4/30/15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4/30/15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4/30/15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4/30/15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4/30/15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4/30/15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4/30/15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4/30/15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Tree>
    <p:extLst>
      <p:ext uri="{BB962C8B-B14F-4D97-AF65-F5344CB8AC3E}">
        <p14:creationId xmlns:p14="http://schemas.microsoft.com/office/powerpoint/2010/main" val="37330877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Autofit/>
          </a:bodyPr>
          <a:lstStyle/>
          <a:p>
            <a:pPr>
              <a:lnSpc>
                <a:spcPct val="110000"/>
              </a:lnSpc>
            </a:pPr>
            <a:r>
              <a:rPr lang="en-US" sz="4200" b="1" dirty="0" smtClean="0">
                <a:solidFill>
                  <a:srgbClr val="C30027"/>
                </a:solidFill>
                <a:latin typeface="Arial" panose="020B0604020202020204" pitchFamily="34" charset="0"/>
                <a:cs typeface="Arial" panose="020B0604020202020204" pitchFamily="34" charset="0"/>
              </a:rPr>
              <a:t>“God the Father”</a:t>
            </a:r>
            <a:br>
              <a:rPr lang="en-US" sz="4200" b="1" dirty="0" smtClean="0">
                <a:solidFill>
                  <a:srgbClr val="C30027"/>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40–42)</a:t>
            </a:r>
            <a:endParaRPr lang="en-US" sz="1800" b="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4243844" y="1837227"/>
            <a:ext cx="4118300" cy="3747441"/>
          </a:xfrm>
        </p:spPr>
        <p:txBody>
          <a:bodyPr>
            <a:normAutofit fontScale="92500"/>
          </a:bodyPr>
          <a:lstStyle/>
          <a:p>
            <a:r>
              <a:rPr lang="en-US" sz="2400" dirty="0" smtClean="0">
                <a:latin typeface="Arial" panose="020B0604020202020204" pitchFamily="34" charset="0"/>
                <a:cs typeface="Arial" panose="020B0604020202020204" pitchFamily="34" charset="0"/>
              </a:rPr>
              <a:t>God created the universe, including time. God is beyond time. God is not a created being. He is, always was, and always will be. </a:t>
            </a:r>
          </a:p>
          <a:p>
            <a:r>
              <a:rPr lang="en-US" sz="2400" dirty="0">
                <a:latin typeface="Arial" panose="020B0604020202020204" pitchFamily="34" charset="0"/>
                <a:cs typeface="Arial" panose="020B0604020202020204" pitchFamily="34" charset="0"/>
              </a:rPr>
              <a:t>God is a </a:t>
            </a:r>
            <a:r>
              <a:rPr lang="en-US" sz="2400" dirty="0" smtClean="0">
                <a:latin typeface="Arial" panose="020B0604020202020204" pitchFamily="34" charset="0"/>
                <a:cs typeface="Arial" panose="020B0604020202020204" pitchFamily="34" charset="0"/>
              </a:rPr>
              <a:t>mystery. A </a:t>
            </a:r>
            <a:r>
              <a:rPr lang="en-US" sz="2400" dirty="0">
                <a:latin typeface="Arial" panose="020B0604020202020204" pitchFamily="34" charset="0"/>
                <a:cs typeface="Arial" panose="020B0604020202020204" pitchFamily="34" charset="0"/>
              </a:rPr>
              <a:t>religious mystery is a truth so big that no human being can completely understand it. </a:t>
            </a:r>
          </a:p>
          <a:p>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668565" y="5056052"/>
            <a:ext cx="2045185" cy="200055"/>
          </a:xfrm>
          <a:prstGeom prst="rect">
            <a:avLst/>
          </a:prstGeom>
          <a:noFill/>
        </p:spPr>
        <p:txBody>
          <a:bodyPr wrap="square" rtlCol="0">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Ogphoto/www.istockphoto.com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10-iStock_000037936432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956" y="1850595"/>
            <a:ext cx="3231170" cy="3231170"/>
          </a:xfrm>
          <a:prstGeom prst="rect">
            <a:avLst/>
          </a:prstGeom>
        </p:spPr>
      </p:pic>
    </p:spTree>
    <p:extLst>
      <p:ext uri="{BB962C8B-B14F-4D97-AF65-F5344CB8AC3E}">
        <p14:creationId xmlns:p14="http://schemas.microsoft.com/office/powerpoint/2010/main" val="2258916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noFill/>
        </p:spPr>
        <p:txBody>
          <a:bodyPr>
            <a:normAutofit/>
          </a:bodyPr>
          <a:lstStyle/>
          <a:p>
            <a:pPr>
              <a:lnSpc>
                <a:spcPct val="110000"/>
              </a:lnSpc>
            </a:pPr>
            <a:r>
              <a:rPr lang="en-US" sz="4200" b="1" dirty="0" smtClean="0">
                <a:solidFill>
                  <a:srgbClr val="0A5598"/>
                </a:solidFill>
                <a:latin typeface="Arial" panose="020B0604020202020204" pitchFamily="34" charset="0"/>
                <a:cs typeface="Arial" panose="020B0604020202020204" pitchFamily="34" charset="0"/>
              </a:rPr>
              <a:t>“God Is Truth and Love”</a:t>
            </a:r>
            <a:br>
              <a:rPr lang="en-US" sz="4200" b="1" dirty="0" smtClean="0">
                <a:solidFill>
                  <a:srgbClr val="0A5598"/>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42–43)</a:t>
            </a:r>
            <a:endParaRPr lang="en-US" sz="1800" b="1" i="1" dirty="0">
              <a:solidFill>
                <a:schemeClr val="tx1">
                  <a:lumMod val="50000"/>
                  <a:lumOff val="50000"/>
                </a:schemeClr>
              </a:solidFill>
              <a:latin typeface="Arial" pitchFamily="34" charset="0"/>
              <a:cs typeface="Arial" pitchFamily="34" charset="0"/>
            </a:endParaRPr>
          </a:p>
        </p:txBody>
      </p:sp>
      <p:sp>
        <p:nvSpPr>
          <p:cNvPr id="6" name="Content Placeholder 2"/>
          <p:cNvSpPr>
            <a:spLocks noGrp="1"/>
          </p:cNvSpPr>
          <p:nvPr>
            <p:ph idx="1"/>
          </p:nvPr>
        </p:nvSpPr>
        <p:spPr>
          <a:xfrm>
            <a:off x="421822" y="1641053"/>
            <a:ext cx="4130298" cy="4525963"/>
          </a:xfrm>
        </p:spPr>
        <p:txBody>
          <a:bodyPr>
            <a:normAutofit/>
          </a:bodyPr>
          <a:lstStyle/>
          <a:p>
            <a:r>
              <a:rPr lang="en-US" sz="2400" dirty="0" smtClean="0">
                <a:latin typeface="Arial" panose="020B0604020202020204" pitchFamily="34" charset="0"/>
                <a:cs typeface="Arial" panose="020B0604020202020204" pitchFamily="34" charset="0"/>
              </a:rPr>
              <a:t>Because God is truth and love, and we are his children, we can share his truth and love with others.</a:t>
            </a:r>
            <a:endParaRPr lang="en-US" sz="2400" dirty="0">
              <a:latin typeface="Arial" panose="020B0604020202020204" pitchFamily="34" charset="0"/>
              <a:cs typeface="Arial" panose="020B0604020202020204" pitchFamily="34" charset="0"/>
            </a:endParaRPr>
          </a:p>
        </p:txBody>
      </p:sp>
      <p:sp>
        <p:nvSpPr>
          <p:cNvPr id="7" name="Oval 6"/>
          <p:cNvSpPr/>
          <p:nvPr/>
        </p:nvSpPr>
        <p:spPr>
          <a:xfrm>
            <a:off x="5390963" y="1636746"/>
            <a:ext cx="3260457" cy="315748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t>GOD</a:t>
            </a:r>
            <a:endParaRPr lang="en-US" sz="3600" b="1" dirty="0"/>
          </a:p>
        </p:txBody>
      </p:sp>
      <p:sp>
        <p:nvSpPr>
          <p:cNvPr id="8" name="Rounded Rectangle 7"/>
          <p:cNvSpPr/>
          <p:nvPr/>
        </p:nvSpPr>
        <p:spPr>
          <a:xfrm>
            <a:off x="6443879" y="2008892"/>
            <a:ext cx="1154624" cy="955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truth</a:t>
            </a:r>
            <a:endParaRPr lang="en-US" dirty="0"/>
          </a:p>
        </p:txBody>
      </p:sp>
      <p:sp>
        <p:nvSpPr>
          <p:cNvPr id="9" name="Rounded Rectangle 8"/>
          <p:cNvSpPr/>
          <p:nvPr/>
        </p:nvSpPr>
        <p:spPr>
          <a:xfrm>
            <a:off x="6443879" y="3640429"/>
            <a:ext cx="1154624" cy="955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love</a:t>
            </a:r>
            <a:endParaRPr lang="en-US" dirty="0"/>
          </a:p>
        </p:txBody>
      </p:sp>
      <p:sp>
        <p:nvSpPr>
          <p:cNvPr id="10" name="Oval 9"/>
          <p:cNvSpPr/>
          <p:nvPr/>
        </p:nvSpPr>
        <p:spPr>
          <a:xfrm>
            <a:off x="3251975" y="3494158"/>
            <a:ext cx="1932757" cy="203527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His children</a:t>
            </a:r>
            <a:endParaRPr lang="en-US" dirty="0"/>
          </a:p>
        </p:txBody>
      </p:sp>
      <p:cxnSp>
        <p:nvCxnSpPr>
          <p:cNvPr id="11" name="Straight Arrow Connector 10"/>
          <p:cNvCxnSpPr/>
          <p:nvPr/>
        </p:nvCxnSpPr>
        <p:spPr>
          <a:xfrm flipV="1">
            <a:off x="5063564" y="3956955"/>
            <a:ext cx="630931" cy="31695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a:off x="4780086" y="3723832"/>
            <a:ext cx="724860" cy="38552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pic>
        <p:nvPicPr>
          <p:cNvPr id="13" name="Picture 12"/>
          <p:cNvPicPr>
            <a:picLocks noChangeAspect="1"/>
          </p:cNvPicPr>
          <p:nvPr/>
        </p:nvPicPr>
        <p:blipFill>
          <a:blip r:embed="rId2" cstate="print"/>
          <a:stretch>
            <a:fillRect/>
          </a:stretch>
        </p:blipFill>
        <p:spPr>
          <a:xfrm>
            <a:off x="3880210" y="3634809"/>
            <a:ext cx="656197" cy="531308"/>
          </a:xfrm>
          <a:prstGeom prst="rect">
            <a:avLst/>
          </a:prstGeom>
        </p:spPr>
      </p:pic>
      <p:pic>
        <p:nvPicPr>
          <p:cNvPr id="14" name="Picture 13"/>
          <p:cNvPicPr>
            <a:picLocks noChangeAspect="1"/>
          </p:cNvPicPr>
          <p:nvPr/>
        </p:nvPicPr>
        <p:blipFill>
          <a:blip r:embed="rId3" cstate="print"/>
          <a:stretch>
            <a:fillRect/>
          </a:stretch>
        </p:blipFill>
        <p:spPr>
          <a:xfrm>
            <a:off x="3880210" y="4880507"/>
            <a:ext cx="656087" cy="547306"/>
          </a:xfrm>
          <a:prstGeom prst="rect">
            <a:avLst/>
          </a:prstGeom>
        </p:spPr>
      </p:pic>
    </p:spTree>
    <p:extLst>
      <p:ext uri="{BB962C8B-B14F-4D97-AF65-F5344CB8AC3E}">
        <p14:creationId xmlns:p14="http://schemas.microsoft.com/office/powerpoint/2010/main" val="2327814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200" b="1" dirty="0" smtClean="0">
                <a:solidFill>
                  <a:srgbClr val="0A5598"/>
                </a:solidFill>
                <a:latin typeface="Arial" panose="020B0604020202020204" pitchFamily="34" charset="0"/>
                <a:cs typeface="Arial" panose="020B0604020202020204" pitchFamily="34" charset="0"/>
              </a:rPr>
              <a:t>“God Is Truth and Love”</a:t>
            </a:r>
            <a:br>
              <a:rPr lang="en-US" sz="4200" b="1" dirty="0" smtClean="0">
                <a:solidFill>
                  <a:srgbClr val="0A5598"/>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42–43)</a:t>
            </a:r>
            <a:endParaRPr lang="en-US" sz="1800" b="1" i="1" dirty="0">
              <a:solidFill>
                <a:schemeClr val="tx1">
                  <a:lumMod val="50000"/>
                  <a:lumOff val="50000"/>
                </a:schemeClr>
              </a:solidFill>
              <a:latin typeface="Arial" pitchFamily="34" charset="0"/>
              <a:cs typeface="Arial" pitchFamily="34" charset="0"/>
            </a:endParaRPr>
          </a:p>
        </p:txBody>
      </p:sp>
      <p:sp>
        <p:nvSpPr>
          <p:cNvPr id="9" name="Content Placeholder 2"/>
          <p:cNvSpPr>
            <a:spLocks noGrp="1"/>
          </p:cNvSpPr>
          <p:nvPr>
            <p:ph idx="1"/>
          </p:nvPr>
        </p:nvSpPr>
        <p:spPr>
          <a:xfrm>
            <a:off x="383309" y="1642630"/>
            <a:ext cx="3633019" cy="3857894"/>
          </a:xfrm>
        </p:spPr>
        <p:txBody>
          <a:bodyPr>
            <a:normAutofit/>
          </a:bodyPr>
          <a:lstStyle/>
          <a:p>
            <a:pPr marL="0" indent="0">
              <a:buNone/>
            </a:pPr>
            <a:r>
              <a:rPr lang="en-US" sz="2000" b="1" dirty="0" smtClean="0">
                <a:latin typeface="Arial "/>
              </a:rPr>
              <a:t>God is truth </a:t>
            </a:r>
            <a:r>
              <a:rPr lang="en-US" sz="2000" dirty="0" smtClean="0">
                <a:latin typeface="Arial "/>
              </a:rPr>
              <a:t>because what he tells us is true. We can trust his Word in Scripture and in the living Word, his Son, Jesus Christ.</a:t>
            </a:r>
          </a:p>
          <a:p>
            <a:endParaRPr lang="en-US" sz="2400" u="sng" dirty="0">
              <a:latin typeface="Arial "/>
            </a:endParaRPr>
          </a:p>
          <a:p>
            <a:endParaRPr lang="en-US" sz="2400" u="sng" dirty="0" smtClean="0">
              <a:latin typeface="Arial "/>
            </a:endParaRPr>
          </a:p>
          <a:p>
            <a:endParaRPr lang="en-US" sz="2400" u="sng" dirty="0">
              <a:latin typeface="Arial "/>
            </a:endParaRPr>
          </a:p>
          <a:p>
            <a:endParaRPr lang="en-US" sz="2400" u="sng" dirty="0" smtClean="0">
              <a:latin typeface="Arial "/>
            </a:endParaRPr>
          </a:p>
          <a:p>
            <a:endParaRPr lang="en-US" sz="2800" u="sng" dirty="0">
              <a:latin typeface="Arial "/>
            </a:endParaRPr>
          </a:p>
          <a:p>
            <a:endParaRPr lang="en-US" sz="2400" dirty="0"/>
          </a:p>
        </p:txBody>
      </p:sp>
      <p:sp>
        <p:nvSpPr>
          <p:cNvPr id="10" name="TextBox 9"/>
          <p:cNvSpPr txBox="1"/>
          <p:nvPr/>
        </p:nvSpPr>
        <p:spPr>
          <a:xfrm>
            <a:off x="6776377" y="2004836"/>
            <a:ext cx="1910423" cy="2677656"/>
          </a:xfrm>
          <a:prstGeom prst="rect">
            <a:avLst/>
          </a:prstGeom>
          <a:noFill/>
        </p:spPr>
        <p:txBody>
          <a:bodyPr wrap="square" rtlCol="0">
            <a:spAutoFit/>
          </a:bodyPr>
          <a:lstStyle/>
          <a:p>
            <a:r>
              <a:rPr lang="en-US" sz="2000" dirty="0">
                <a:latin typeface="Arial "/>
              </a:rPr>
              <a:t>God the Father sent his only Son for our salvation and sent the Holy Spirit to </a:t>
            </a:r>
            <a:r>
              <a:rPr lang="en-US" sz="2000" dirty="0" smtClean="0">
                <a:latin typeface="Arial "/>
              </a:rPr>
              <a:t>be with us always</a:t>
            </a:r>
            <a:r>
              <a:rPr lang="en-US" dirty="0">
                <a:latin typeface="Arial "/>
              </a:rPr>
              <a:t>. </a:t>
            </a:r>
          </a:p>
          <a:p>
            <a:endParaRPr lang="en-US" dirty="0"/>
          </a:p>
        </p:txBody>
      </p:sp>
      <p:sp>
        <p:nvSpPr>
          <p:cNvPr id="12" name="TextBox 11"/>
          <p:cNvSpPr txBox="1"/>
          <p:nvPr/>
        </p:nvSpPr>
        <p:spPr>
          <a:xfrm>
            <a:off x="4144617" y="5073293"/>
            <a:ext cx="1418172" cy="200055"/>
          </a:xfrm>
          <a:prstGeom prst="rect">
            <a:avLst/>
          </a:prstGeom>
          <a:noFill/>
        </p:spPr>
        <p:txBody>
          <a:bodyPr wrap="square" rtlCol="0">
            <a:spAutoFit/>
          </a:bodyPr>
          <a:lstStyle/>
          <a:p>
            <a:pPr algn="ctr"/>
            <a:r>
              <a:rPr lang="en-US" sz="700" dirty="0" smtClean="0">
                <a:solidFill>
                  <a:schemeClr val="bg1">
                    <a:lumMod val="65000"/>
                  </a:schemeClr>
                </a:solidFill>
                <a:latin typeface="Arial" panose="020B0604020202020204" pitchFamily="34" charset="0"/>
                <a:cs typeface="Arial" panose="020B0604020202020204" pitchFamily="34" charset="0"/>
              </a:rPr>
              <a:t>© mjbs/www.istockphoto.com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13" name="Picture 12" descr="S12-iStock_000016470126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3097" y="1777579"/>
            <a:ext cx="2347648" cy="3295714"/>
          </a:xfrm>
          <a:prstGeom prst="rect">
            <a:avLst/>
          </a:prstGeom>
        </p:spPr>
      </p:pic>
    </p:spTree>
    <p:extLst>
      <p:ext uri="{BB962C8B-B14F-4D97-AF65-F5344CB8AC3E}">
        <p14:creationId xmlns:p14="http://schemas.microsoft.com/office/powerpoint/2010/main" val="1595267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r>
              <a:rPr lang="en-US" sz="4200" b="1" dirty="0" smtClean="0">
                <a:solidFill>
                  <a:srgbClr val="178D34"/>
                </a:solidFill>
                <a:latin typeface="Arial" panose="020B0604020202020204" pitchFamily="34" charset="0"/>
                <a:cs typeface="Arial" panose="020B0604020202020204" pitchFamily="34" charset="0"/>
              </a:rPr>
              <a:t>Group Activity</a:t>
            </a:r>
            <a:endParaRPr lang="en-US" sz="4200" b="1" dirty="0">
              <a:solidFill>
                <a:srgbClr val="178D34"/>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397126"/>
            <a:ext cx="8229600" cy="4844283"/>
          </a:xfrm>
        </p:spPr>
        <p:txBody>
          <a:bodyPr>
            <a:normAutofit/>
          </a:bodyPr>
          <a:lstStyle/>
          <a:p>
            <a:r>
              <a:rPr lang="en-US" sz="2000" dirty="0" smtClean="0">
                <a:latin typeface="Arial" pitchFamily="34" charset="0"/>
                <a:cs typeface="Arial" pitchFamily="34" charset="0"/>
              </a:rPr>
              <a:t>Please get into groups of three or four according to the teacher’s instructions.</a:t>
            </a:r>
          </a:p>
          <a:p>
            <a:r>
              <a:rPr lang="en-US" sz="2000" dirty="0" smtClean="0">
                <a:latin typeface="Arial" pitchFamily="34" charset="0"/>
                <a:cs typeface="Arial" pitchFamily="34" charset="0"/>
              </a:rPr>
              <a:t>Using what you have learned about God the Father, imagine that your group must tell someone who doesn’t know anything about God what it means for him to be our Father. </a:t>
            </a:r>
          </a:p>
          <a:p>
            <a:r>
              <a:rPr lang="en-US" sz="2000" dirty="0" smtClean="0">
                <a:latin typeface="Arial" pitchFamily="34" charset="0"/>
                <a:cs typeface="Arial" pitchFamily="34" charset="0"/>
              </a:rPr>
              <a:t>Choose one of the following ways to do so, and then present it to the rest of the class:</a:t>
            </a:r>
          </a:p>
          <a:p>
            <a:pPr lvl="1">
              <a:buFont typeface="Courier New"/>
              <a:buChar char="o"/>
            </a:pPr>
            <a:r>
              <a:rPr lang="en-US" sz="2000" dirty="0" smtClean="0">
                <a:latin typeface="Arial" pitchFamily="34" charset="0"/>
                <a:cs typeface="Arial" pitchFamily="34" charset="0"/>
              </a:rPr>
              <a:t>Write a poem or short story.</a:t>
            </a:r>
          </a:p>
          <a:p>
            <a:pPr lvl="1">
              <a:buFont typeface="Courier New"/>
              <a:buChar char="o"/>
            </a:pPr>
            <a:r>
              <a:rPr lang="en-US" sz="2000" dirty="0" smtClean="0">
                <a:latin typeface="Arial" pitchFamily="34" charset="0"/>
                <a:cs typeface="Arial" pitchFamily="34" charset="0"/>
              </a:rPr>
              <a:t>Create a rap or song.</a:t>
            </a:r>
          </a:p>
          <a:p>
            <a:pPr lvl="1">
              <a:buFont typeface="Courier New"/>
              <a:buChar char="o"/>
            </a:pPr>
            <a:r>
              <a:rPr lang="en-US" sz="2000" dirty="0">
                <a:latin typeface="Arial" pitchFamily="34" charset="0"/>
                <a:cs typeface="Arial" pitchFamily="34" charset="0"/>
              </a:rPr>
              <a:t>Perform a </a:t>
            </a:r>
            <a:r>
              <a:rPr lang="en-US" sz="2000" dirty="0" smtClean="0">
                <a:latin typeface="Arial" pitchFamily="34" charset="0"/>
                <a:cs typeface="Arial" pitchFamily="34" charset="0"/>
              </a:rPr>
              <a:t>skit.</a:t>
            </a:r>
            <a:endParaRPr lang="en-US" sz="2000" dirty="0">
              <a:latin typeface="Arial" pitchFamily="34" charset="0"/>
              <a:cs typeface="Arial" pitchFamily="34" charset="0"/>
            </a:endParaRPr>
          </a:p>
          <a:p>
            <a:pPr lvl="1">
              <a:buFont typeface="Courier New"/>
              <a:buChar char="o"/>
            </a:pPr>
            <a:r>
              <a:rPr lang="en-US" sz="2000" dirty="0" smtClean="0">
                <a:latin typeface="Arial" pitchFamily="34" charset="0"/>
                <a:cs typeface="Arial" pitchFamily="34" charset="0"/>
              </a:rPr>
              <a:t>Make a poster. </a:t>
            </a:r>
          </a:p>
          <a:p>
            <a:pPr lvl="1">
              <a:buFont typeface="Courier New"/>
              <a:buChar char="o"/>
            </a:pPr>
            <a:r>
              <a:rPr lang="en-US" sz="2000" dirty="0" smtClean="0">
                <a:latin typeface="Arial" pitchFamily="34" charset="0"/>
                <a:cs typeface="Arial" pitchFamily="34" charset="0"/>
              </a:rPr>
              <a:t>Create a drawing or diagram.</a:t>
            </a:r>
          </a:p>
          <a:p>
            <a:pPr marL="457200" lvl="1" indent="0">
              <a:buNone/>
            </a:pPr>
            <a:endParaRPr lang="en-US" sz="2000" dirty="0" smtClean="0"/>
          </a:p>
          <a:p>
            <a:pPr marL="457200" lvl="1" indent="0">
              <a:buNone/>
            </a:pPr>
            <a:endParaRPr lang="en-US" sz="2000" dirty="0" smtClean="0"/>
          </a:p>
          <a:p>
            <a:pPr lvl="1"/>
            <a:endParaRPr lang="en-US" sz="2000" dirty="0"/>
          </a:p>
        </p:txBody>
      </p:sp>
    </p:spTree>
    <p:extLst>
      <p:ext uri="{BB962C8B-B14F-4D97-AF65-F5344CB8AC3E}">
        <p14:creationId xmlns:p14="http://schemas.microsoft.com/office/powerpoint/2010/main" val="479690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4200" b="1" dirty="0" smtClean="0">
                <a:solidFill>
                  <a:srgbClr val="C30027"/>
                </a:solidFill>
                <a:latin typeface="Arial" pitchFamily="34" charset="0"/>
                <a:cs typeface="Arial" pitchFamily="34" charset="0"/>
              </a:rPr>
              <a:t>Acknowledgments</a:t>
            </a:r>
            <a:endParaRPr lang="en-US" sz="4200" b="1" dirty="0">
              <a:solidFill>
                <a:srgbClr val="C30027"/>
              </a:solidFill>
              <a:latin typeface="Arial" pitchFamily="34" charset="0"/>
              <a:cs typeface="Arial" pitchFamily="34" charset="0"/>
            </a:endParaRPr>
          </a:p>
        </p:txBody>
      </p:sp>
      <p:sp>
        <p:nvSpPr>
          <p:cNvPr id="5" name="Content Placeholder 2"/>
          <p:cNvSpPr>
            <a:spLocks noGrp="1"/>
          </p:cNvSpPr>
          <p:nvPr>
            <p:ph idx="1"/>
          </p:nvPr>
        </p:nvSpPr>
        <p:spPr>
          <a:xfrm>
            <a:off x="457200" y="1424460"/>
            <a:ext cx="8229600" cy="4525963"/>
          </a:xfrm>
        </p:spPr>
        <p:txBody>
          <a:bodyPr>
            <a:normAutofit/>
          </a:bodyPr>
          <a:lstStyle/>
          <a:p>
            <a:pPr marL="3175" indent="-3175">
              <a:buNone/>
            </a:pPr>
            <a:r>
              <a:rPr lang="en-US" sz="2000" dirty="0" smtClean="0">
                <a:latin typeface="Arial" pitchFamily="34" charset="0"/>
                <a:cs typeface="Arial" pitchFamily="34" charset="0"/>
              </a:rPr>
              <a:t>To view copyright terms and conditions for Internet materials cited here, log on to the home pages for the referenced websites.</a:t>
            </a:r>
          </a:p>
          <a:p>
            <a:pPr marL="3175" indent="-3175">
              <a:buNone/>
            </a:pPr>
            <a:endParaRPr lang="en-US" sz="2000" dirty="0">
              <a:latin typeface="Arial" pitchFamily="34" charset="0"/>
              <a:cs typeface="Arial" pitchFamily="34" charset="0"/>
            </a:endParaRPr>
          </a:p>
          <a:p>
            <a:pPr marL="3175" indent="-3175">
              <a:buNone/>
            </a:pPr>
            <a:r>
              <a:rPr lang="en-US" sz="2000" dirty="0" smtClean="0">
                <a:latin typeface="Arial" pitchFamily="34" charset="0"/>
                <a:cs typeface="Arial" pitchFamily="34" charset="0"/>
              </a:rPr>
              <a:t>	During this presentation’s preparation, all citations, facts, figures, names, addresses, telephone numbers, Internet URLs, and other pieces of information cited within were verified for accuracy. The authors and Saint Mary’s Press staff have made every attempt to reference current and valid sources, but we cannot guarantee the content of any source, and we are not responsible for any changes that may have occurred since our verification. If you find an error in, or have a question or concern about, any of the information or sources listed within, please contact Saint Mary’s Press.</a:t>
            </a:r>
          </a:p>
          <a:p>
            <a:pPr marL="3175" indent="-3175">
              <a:buNone/>
            </a:pPr>
            <a:endParaRPr lang="en-US" dirty="0"/>
          </a:p>
        </p:txBody>
      </p:sp>
    </p:spTree>
    <p:extLst>
      <p:ext uri="{BB962C8B-B14F-4D97-AF65-F5344CB8AC3E}">
        <p14:creationId xmlns:p14="http://schemas.microsoft.com/office/powerpoint/2010/main" val="3670889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063314" y="619496"/>
            <a:ext cx="7513867" cy="1197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latin typeface="Arial" panose="020B0604020202020204" pitchFamily="34" charset="0"/>
                <a:cs typeface="Arial" panose="020B0604020202020204" pitchFamily="34" charset="0"/>
              </a:rPr>
              <a:t>The</a:t>
            </a:r>
            <a:r>
              <a:rPr lang="en-US" sz="2400" dirty="0" smtClean="0">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Old</a:t>
            </a:r>
            <a:r>
              <a:rPr lang="en-US" sz="6600" b="1" dirty="0" smtClean="0">
                <a:solidFill>
                  <a:srgbClr val="314BCD"/>
                </a:solidFill>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Testament</a:t>
            </a:r>
            <a:r>
              <a:rPr lang="en-US" sz="6600" b="1" dirty="0" smtClean="0">
                <a:solidFill>
                  <a:srgbClr val="314BCD"/>
                </a:solidFill>
                <a:latin typeface="Arial" panose="020B0604020202020204" pitchFamily="34" charset="0"/>
                <a:cs typeface="Arial" panose="020B0604020202020204" pitchFamily="34" charset="0"/>
              </a:rPr>
              <a:t> </a:t>
            </a:r>
            <a:endParaRPr lang="en-US" sz="66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3425506" y="1386838"/>
            <a:ext cx="4865471" cy="132343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and the </a:t>
            </a:r>
            <a:r>
              <a:rPr lang="en-US" sz="8000" b="1" dirty="0" smtClean="0">
                <a:solidFill>
                  <a:srgbClr val="C30027"/>
                </a:solidFill>
                <a:latin typeface="Arial" panose="020B0604020202020204" pitchFamily="34" charset="0"/>
                <a:cs typeface="Arial" panose="020B0604020202020204" pitchFamily="34" charset="0"/>
              </a:rPr>
              <a:t>Trinity</a:t>
            </a:r>
            <a:endParaRPr lang="en-US" sz="8000" b="1" dirty="0">
              <a:solidFill>
                <a:srgbClr val="C30027"/>
              </a:solidFill>
            </a:endParaRPr>
          </a:p>
        </p:txBody>
      </p:sp>
      <p:sp>
        <p:nvSpPr>
          <p:cNvPr id="6" name="Rectangle 5"/>
          <p:cNvSpPr/>
          <p:nvPr/>
        </p:nvSpPr>
        <p:spPr>
          <a:xfrm>
            <a:off x="270276" y="2655877"/>
            <a:ext cx="4379215" cy="29080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178D34"/>
                </a:solidFill>
                <a:latin typeface="Arial" panose="020B0604020202020204" pitchFamily="34" charset="0"/>
                <a:cs typeface="Arial" panose="020B0604020202020204" pitchFamily="34" charset="0"/>
              </a:rPr>
              <a:t>Chapter </a:t>
            </a:r>
            <a:r>
              <a:rPr lang="en-US" sz="2000" dirty="0" smtClean="0">
                <a:solidFill>
                  <a:srgbClr val="178D34"/>
                </a:solidFill>
                <a:latin typeface="Arial" panose="020B0604020202020204" pitchFamily="34" charset="0"/>
                <a:cs typeface="Arial" panose="020B0604020202020204" pitchFamily="34" charset="0"/>
              </a:rPr>
              <a:t>3</a:t>
            </a:r>
            <a:endParaRPr lang="en-US" sz="2000" dirty="0">
              <a:solidFill>
                <a:srgbClr val="178D34"/>
              </a:solidFill>
              <a:latin typeface="Arial" panose="020B0604020202020204" pitchFamily="34" charset="0"/>
              <a:cs typeface="Arial" panose="020B0604020202020204" pitchFamily="34" charset="0"/>
            </a:endParaRPr>
          </a:p>
          <a:p>
            <a:pPr algn="ctr"/>
            <a:r>
              <a:rPr lang="en-US" sz="3600" dirty="0" smtClean="0">
                <a:solidFill>
                  <a:srgbClr val="178D34"/>
                </a:solidFill>
                <a:latin typeface="Arial" panose="020B0604020202020204" pitchFamily="34" charset="0"/>
                <a:cs typeface="Arial" panose="020B0604020202020204" pitchFamily="34" charset="0"/>
              </a:rPr>
              <a:t>God the Father</a:t>
            </a:r>
            <a:endParaRPr lang="en-US" sz="3600" dirty="0">
              <a:solidFill>
                <a:srgbClr val="178D34"/>
              </a:solidFill>
              <a:latin typeface="Arial" panose="020B0604020202020204" pitchFamily="34" charset="0"/>
              <a:cs typeface="Arial" panose="020B0604020202020204" pitchFamily="34" charset="0"/>
            </a:endParaRPr>
          </a:p>
        </p:txBody>
      </p:sp>
      <p:sp>
        <p:nvSpPr>
          <p:cNvPr id="8" name="TextBox 7"/>
          <p:cNvSpPr txBox="1"/>
          <p:nvPr/>
        </p:nvSpPr>
        <p:spPr>
          <a:xfrm>
            <a:off x="6152211" y="5041428"/>
            <a:ext cx="2138766" cy="307777"/>
          </a:xfrm>
          <a:prstGeom prst="rect">
            <a:avLst/>
          </a:prstGeom>
          <a:noFill/>
        </p:spPr>
        <p:txBody>
          <a:bodyPr wrap="square" rtlCol="0">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Laikwunfai/www.istockphoto.com</a:t>
            </a:r>
            <a:endParaRPr lang="en-US" sz="700" dirty="0">
              <a:solidFill>
                <a:schemeClr val="bg1">
                  <a:lumMod val="65000"/>
                </a:schemeClr>
              </a:solidFill>
              <a:latin typeface="Arial" panose="020B0604020202020204" pitchFamily="34" charset="0"/>
              <a:cs typeface="Arial" panose="020B0604020202020204" pitchFamily="34" charset="0"/>
            </a:endParaRPr>
          </a:p>
          <a:p>
            <a:pPr algn="r"/>
            <a:endParaRPr lang="en-US" sz="700" dirty="0">
              <a:solidFill>
                <a:schemeClr val="bg1">
                  <a:lumMod val="65000"/>
                </a:schemeClr>
              </a:solidFill>
            </a:endParaRPr>
          </a:p>
        </p:txBody>
      </p:sp>
      <p:pic>
        <p:nvPicPr>
          <p:cNvPr id="9" name="Picture 8" descr="S4-iStock_000034183664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4044" y="2921473"/>
            <a:ext cx="2826933" cy="2119955"/>
          </a:xfrm>
          <a:prstGeom prst="rect">
            <a:avLst/>
          </a:prstGeom>
        </p:spPr>
      </p:pic>
    </p:spTree>
    <p:extLst>
      <p:ext uri="{BB962C8B-B14F-4D97-AF65-F5344CB8AC3E}">
        <p14:creationId xmlns:p14="http://schemas.microsoft.com/office/powerpoint/2010/main" val="1172366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Autofit/>
          </a:bodyPr>
          <a:lstStyle/>
          <a:p>
            <a:r>
              <a:rPr lang="en-US" sz="3800" b="1" dirty="0" smtClean="0">
                <a:latin typeface="Arial" panose="020B0604020202020204" pitchFamily="34" charset="0"/>
                <a:cs typeface="Arial" panose="020B0604020202020204" pitchFamily="34" charset="0"/>
              </a:rPr>
              <a:t>Chapter Summary</a:t>
            </a:r>
            <a:br>
              <a:rPr lang="en-US" sz="3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God the Father</a:t>
            </a:r>
            <a:endParaRPr lang="en-US" sz="2800" b="1" dirty="0">
              <a:latin typeface="Arial" panose="020B0604020202020204" pitchFamily="34" charset="0"/>
              <a:cs typeface="Arial" panose="020B0604020202020204" pitchFamily="34" charset="0"/>
            </a:endParaRPr>
          </a:p>
        </p:txBody>
      </p:sp>
      <p:sp>
        <p:nvSpPr>
          <p:cNvPr id="5" name="Rectangle 4"/>
          <p:cNvSpPr/>
          <p:nvPr/>
        </p:nvSpPr>
        <p:spPr>
          <a:xfrm>
            <a:off x="4274063" y="2023608"/>
            <a:ext cx="4869937" cy="2800766"/>
          </a:xfrm>
          <a:prstGeom prst="rect">
            <a:avLst/>
          </a:prstGeom>
        </p:spPr>
        <p:txBody>
          <a:bodyPr wrap="square">
            <a:spAutoFit/>
          </a:bodyPr>
          <a:lstStyle/>
          <a:p>
            <a:pPr marL="0" indent="0">
              <a:buNone/>
            </a:pPr>
            <a:r>
              <a:rPr lang="en-US" sz="2200" dirty="0" smtClean="0">
                <a:latin typeface="Arial" panose="020B0604020202020204" pitchFamily="34" charset="0"/>
                <a:cs typeface="Arial" panose="020B0604020202020204" pitchFamily="34" charset="0"/>
              </a:rPr>
              <a:t>In this chapter, we will look at the nature of God. God is Lord of all and the Trinity, yet Jesus calls God “Abba,” or “Father.” Because of Baptism, we too share in the inheritance of adopted sons and daughters and are also privileged to call God not only “Lord” but “Father.” </a:t>
            </a:r>
            <a:endParaRPr lang="en-US" sz="2200" dirty="0">
              <a:latin typeface="Arial" panose="020B0604020202020204" pitchFamily="34" charset="0"/>
              <a:cs typeface="Arial" panose="020B0604020202020204" pitchFamily="34" charset="0"/>
            </a:endParaRPr>
          </a:p>
        </p:txBody>
      </p:sp>
      <p:sp>
        <p:nvSpPr>
          <p:cNvPr id="7" name="TextBox 6"/>
          <p:cNvSpPr txBox="1"/>
          <p:nvPr/>
        </p:nvSpPr>
        <p:spPr>
          <a:xfrm>
            <a:off x="33633" y="4752683"/>
            <a:ext cx="2386739" cy="200055"/>
          </a:xfrm>
          <a:prstGeom prst="rect">
            <a:avLst/>
          </a:prstGeom>
          <a:noFill/>
        </p:spPr>
        <p:txBody>
          <a:bodyPr wrap="square" rtlCol="0">
            <a:spAutoFit/>
          </a:bodyPr>
          <a:lstStyle/>
          <a:p>
            <a:r>
              <a:rPr lang="en-US" sz="700" dirty="0" smtClean="0">
                <a:solidFill>
                  <a:srgbClr val="A6A6A6"/>
                </a:solidFill>
                <a:latin typeface="Arial" panose="020B0604020202020204" pitchFamily="34" charset="0"/>
                <a:cs typeface="Arial" panose="020B0604020202020204" pitchFamily="34" charset="0"/>
              </a:rPr>
              <a:t>© TerryHealy/www.istockphoto.com</a:t>
            </a:r>
            <a:endParaRPr lang="en-US" sz="700" dirty="0">
              <a:solidFill>
                <a:srgbClr val="A6A6A6"/>
              </a:solidFill>
              <a:latin typeface="Arial" panose="020B0604020202020204" pitchFamily="34" charset="0"/>
              <a:cs typeface="Arial" panose="020B0604020202020204" pitchFamily="34" charset="0"/>
            </a:endParaRPr>
          </a:p>
        </p:txBody>
      </p:sp>
      <p:pic>
        <p:nvPicPr>
          <p:cNvPr id="8" name="Picture 7" descr="S3-iStock_000000256063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963" y="2120289"/>
            <a:ext cx="3948590" cy="2632394"/>
          </a:xfrm>
          <a:prstGeom prst="rect">
            <a:avLst/>
          </a:prstGeom>
        </p:spPr>
      </p:pic>
    </p:spTree>
    <p:extLst>
      <p:ext uri="{BB962C8B-B14F-4D97-AF65-F5344CB8AC3E}">
        <p14:creationId xmlns:p14="http://schemas.microsoft.com/office/powerpoint/2010/main" val="4113125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000" b="1" dirty="0" smtClean="0">
                <a:solidFill>
                  <a:srgbClr val="0A5598"/>
                </a:solidFill>
                <a:latin typeface="Arial" panose="020B0604020202020204" pitchFamily="34" charset="0"/>
                <a:cs typeface="Arial" panose="020B0604020202020204" pitchFamily="34" charset="0"/>
              </a:rPr>
              <a:t>Introduction and “Who Is God?”</a:t>
            </a:r>
            <a:r>
              <a:rPr lang="en-US" b="1" dirty="0" smtClean="0">
                <a:solidFill>
                  <a:srgbClr val="0A5598"/>
                </a:solidFill>
                <a:latin typeface="Arial" panose="020B0604020202020204" pitchFamily="34" charset="0"/>
                <a:cs typeface="Arial" panose="020B0604020202020204" pitchFamily="34" charset="0"/>
              </a:rPr>
              <a:t/>
            </a:r>
            <a:br>
              <a:rPr lang="en-US" b="1" dirty="0" smtClean="0">
                <a:solidFill>
                  <a:srgbClr val="0A5598"/>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36–39)</a:t>
            </a:r>
            <a:endParaRPr lang="en-US" sz="1800" b="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4013906" y="3422020"/>
            <a:ext cx="4982705" cy="4525963"/>
          </a:xfrm>
        </p:spPr>
        <p:txBody>
          <a:bodyPr/>
          <a:lstStyle/>
          <a:p>
            <a:pPr marL="228600" indent="-228600"/>
            <a:r>
              <a:rPr lang="en-US" sz="2000" dirty="0" smtClean="0">
                <a:latin typeface="Arial" panose="020B0604020202020204" pitchFamily="34" charset="0"/>
                <a:cs typeface="Arial" panose="020B0604020202020204" pitchFamily="34" charset="0"/>
              </a:rPr>
              <a:t>God revealed himself to us as “the Lord” who knows us completely and is always with us.</a:t>
            </a:r>
          </a:p>
          <a:p>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dirty="0"/>
          </a:p>
        </p:txBody>
      </p:sp>
      <p:sp>
        <p:nvSpPr>
          <p:cNvPr id="7" name="TextBox 6"/>
          <p:cNvSpPr txBox="1"/>
          <p:nvPr/>
        </p:nvSpPr>
        <p:spPr>
          <a:xfrm>
            <a:off x="417444" y="4393096"/>
            <a:ext cx="3193346" cy="200055"/>
          </a:xfrm>
          <a:prstGeom prst="rect">
            <a:avLst/>
          </a:prstGeom>
          <a:noFill/>
        </p:spPr>
        <p:txBody>
          <a:bodyPr wrap="square" rtlCol="0">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JanineBM/www.shutterstock.com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2-shutterstock_2444938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242" y="2049650"/>
            <a:ext cx="3543664" cy="2323493"/>
          </a:xfrm>
          <a:prstGeom prst="rect">
            <a:avLst/>
          </a:prstGeom>
        </p:spPr>
      </p:pic>
    </p:spTree>
    <p:extLst>
      <p:ext uri="{BB962C8B-B14F-4D97-AF65-F5344CB8AC3E}">
        <p14:creationId xmlns:p14="http://schemas.microsoft.com/office/powerpoint/2010/main" val="2438932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000" b="1" dirty="0" smtClean="0">
                <a:solidFill>
                  <a:srgbClr val="0A5598"/>
                </a:solidFill>
                <a:latin typeface="Arial" panose="020B0604020202020204" pitchFamily="34" charset="0"/>
                <a:cs typeface="Arial" panose="020B0604020202020204" pitchFamily="34" charset="0"/>
              </a:rPr>
              <a:t>Introduction and “Who Is God?”</a:t>
            </a:r>
            <a:br>
              <a:rPr lang="en-US" sz="4000" b="1" dirty="0" smtClean="0">
                <a:solidFill>
                  <a:srgbClr val="0A5598"/>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36–39)</a:t>
            </a:r>
            <a:endParaRPr lang="en-US" sz="1800" b="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457200" y="1600200"/>
            <a:ext cx="8229600" cy="4525963"/>
          </a:xfrm>
        </p:spPr>
        <p:txBody>
          <a:bodyPr>
            <a:normAutofit/>
          </a:bodyPr>
          <a:lstStyle/>
          <a:p>
            <a:r>
              <a:rPr lang="en-US" sz="2400" dirty="0" smtClean="0">
                <a:latin typeface="Arial "/>
                <a:cs typeface="Arabic Typesetting" panose="03020402040406030203" pitchFamily="66" charset="-78"/>
              </a:rPr>
              <a:t>We use various images and words for God.</a:t>
            </a:r>
          </a:p>
          <a:p>
            <a:r>
              <a:rPr lang="en-US" sz="2400" dirty="0">
                <a:latin typeface="Arial "/>
                <a:cs typeface="Arabic Typesetting" panose="03020402040406030203" pitchFamily="66" charset="-78"/>
              </a:rPr>
              <a:t>God has revealed himself as Yahweh, which means “I am</a:t>
            </a:r>
            <a:r>
              <a:rPr lang="en-US" sz="2400" dirty="0" smtClean="0">
                <a:latin typeface="Arial "/>
                <a:cs typeface="Arabic Typesetting" panose="03020402040406030203" pitchFamily="66" charset="-78"/>
              </a:rPr>
              <a:t>.”</a:t>
            </a:r>
          </a:p>
          <a:p>
            <a:r>
              <a:rPr lang="en-US" sz="2400" dirty="0">
                <a:latin typeface="Arial "/>
                <a:cs typeface="Arabic Typesetting" panose="03020402040406030203" pitchFamily="66" charset="-78"/>
              </a:rPr>
              <a:t>Although God is powerful, great, and beyond us, he is also very close to us</a:t>
            </a:r>
            <a:r>
              <a:rPr lang="en-US" sz="2400" dirty="0" smtClean="0">
                <a:latin typeface="Arial "/>
                <a:cs typeface="Arabic Typesetting" panose="03020402040406030203" pitchFamily="66" charset="-78"/>
              </a:rPr>
              <a:t>.</a:t>
            </a:r>
          </a:p>
          <a:p>
            <a:endParaRPr lang="en-US" sz="2400" i="1" dirty="0" smtClean="0"/>
          </a:p>
          <a:p>
            <a:endParaRPr lang="en-US" sz="2400" dirty="0"/>
          </a:p>
          <a:p>
            <a:pPr marL="0" indent="0">
              <a:buNone/>
            </a:pPr>
            <a:endParaRPr lang="en-US" sz="2400" dirty="0"/>
          </a:p>
          <a:p>
            <a:endParaRPr lang="en-US" sz="2000" dirty="0"/>
          </a:p>
          <a:p>
            <a:endParaRPr lang="en-US" dirty="0"/>
          </a:p>
        </p:txBody>
      </p:sp>
      <p:sp>
        <p:nvSpPr>
          <p:cNvPr id="6" name="Rectangle 5"/>
          <p:cNvSpPr/>
          <p:nvPr/>
        </p:nvSpPr>
        <p:spPr>
          <a:xfrm>
            <a:off x="1480087" y="3863181"/>
            <a:ext cx="6183825" cy="1421741"/>
          </a:xfrm>
          <a:prstGeom prst="rect">
            <a:avLst/>
          </a:prstGeom>
          <a:ln>
            <a:noFill/>
          </a:ln>
          <a:effectLst>
            <a:outerShdw blurRad="50800" dist="38100" dir="2700000" algn="tl" rotWithShape="0">
              <a:srgbClr val="000000">
                <a:alpha val="43000"/>
              </a:srgb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en-US" b="1" i="1" dirty="0"/>
              <a:t>Reflect:</a:t>
            </a:r>
            <a:r>
              <a:rPr lang="en-US" i="1" dirty="0"/>
              <a:t> How might knowing that God is “I am” bring us comfort in times of worry, stress, and other kinds of suffering?</a:t>
            </a:r>
          </a:p>
        </p:txBody>
      </p:sp>
    </p:spTree>
    <p:extLst>
      <p:ext uri="{BB962C8B-B14F-4D97-AF65-F5344CB8AC3E}">
        <p14:creationId xmlns:p14="http://schemas.microsoft.com/office/powerpoint/2010/main" val="240391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200" b="1" dirty="0" smtClean="0">
                <a:solidFill>
                  <a:srgbClr val="178D34"/>
                </a:solidFill>
                <a:latin typeface="Arial" panose="020B0604020202020204" pitchFamily="34" charset="0"/>
                <a:cs typeface="Arial" panose="020B0604020202020204" pitchFamily="34" charset="0"/>
              </a:rPr>
              <a:t>“The Trinity”</a:t>
            </a:r>
            <a:br>
              <a:rPr lang="en-US" sz="4200" b="1" dirty="0" smtClean="0">
                <a:solidFill>
                  <a:srgbClr val="178D34"/>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39–40) </a:t>
            </a:r>
            <a:endParaRPr lang="en-US" sz="1800" b="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457200" y="1710167"/>
            <a:ext cx="8229600" cy="4525963"/>
          </a:xfrm>
        </p:spPr>
        <p:txBody>
          <a:bodyPr>
            <a:normAutofit/>
          </a:bodyPr>
          <a:lstStyle/>
          <a:p>
            <a:pPr marL="0" indent="0" algn="ctr">
              <a:buNone/>
            </a:pPr>
            <a:r>
              <a:rPr lang="en-US" sz="2200" dirty="0" smtClean="0">
                <a:latin typeface="Arial" panose="020B0604020202020204" pitchFamily="34" charset="0"/>
                <a:cs typeface="Arial" panose="020B0604020202020204" pitchFamily="34" charset="0"/>
              </a:rPr>
              <a:t>In the mystery of the Holy Trinity, God revealed himself as the Father, the Son, and the Holy Spirit—three Persons in one God.</a:t>
            </a:r>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3377720" y="5438922"/>
            <a:ext cx="2061275" cy="200055"/>
          </a:xfrm>
          <a:prstGeom prst="rect">
            <a:avLst/>
          </a:prstGeom>
          <a:noFill/>
        </p:spPr>
        <p:txBody>
          <a:bodyPr wrap="square" rtlCol="0">
            <a:spAutoFit/>
          </a:bodyPr>
          <a:lstStyle/>
          <a:p>
            <a:pPr algn="ctr"/>
            <a:r>
              <a:rPr lang="en-US" sz="700" dirty="0" smtClean="0">
                <a:solidFill>
                  <a:schemeClr val="bg1">
                    <a:lumMod val="65000"/>
                  </a:schemeClr>
                </a:solidFill>
                <a:latin typeface="Arial" panose="020B0604020202020204" pitchFamily="34" charset="0"/>
                <a:cs typeface="Arial" panose="020B0604020202020204" pitchFamily="34" charset="0"/>
              </a:rPr>
              <a:t>© polosatik/www.shutterstock.com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6-shutterstock_19234259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5833" y="2753582"/>
            <a:ext cx="2867714" cy="2663193"/>
          </a:xfrm>
          <a:prstGeom prst="rect">
            <a:avLst/>
          </a:prstGeom>
        </p:spPr>
      </p:pic>
    </p:spTree>
    <p:extLst>
      <p:ext uri="{BB962C8B-B14F-4D97-AF65-F5344CB8AC3E}">
        <p14:creationId xmlns:p14="http://schemas.microsoft.com/office/powerpoint/2010/main" val="1241545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200" b="1" dirty="0" smtClean="0">
                <a:solidFill>
                  <a:srgbClr val="178D34"/>
                </a:solidFill>
                <a:latin typeface="Arial" panose="020B0604020202020204" pitchFamily="34" charset="0"/>
                <a:cs typeface="Arial" panose="020B0604020202020204" pitchFamily="34" charset="0"/>
              </a:rPr>
              <a:t>“The Trinity”</a:t>
            </a:r>
            <a:br>
              <a:rPr lang="en-US" sz="4200" b="1" dirty="0" smtClean="0">
                <a:solidFill>
                  <a:srgbClr val="178D34"/>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39–40) </a:t>
            </a:r>
            <a:endParaRPr lang="en-US" sz="1800" b="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354775" y="2263384"/>
            <a:ext cx="4704734" cy="3859078"/>
          </a:xfrm>
        </p:spPr>
        <p:txBody>
          <a:bodyPr>
            <a:normAutofit/>
          </a:bodyPr>
          <a:lstStyle/>
          <a:p>
            <a:r>
              <a:rPr lang="en-US" sz="2200" dirty="0" smtClean="0">
                <a:latin typeface="Arial "/>
              </a:rPr>
              <a:t>God revealed himself as a Trinity of Father, Son, and Holy Spirit. </a:t>
            </a:r>
          </a:p>
          <a:p>
            <a:r>
              <a:rPr lang="en-US" sz="2200" dirty="0" smtClean="0">
                <a:latin typeface="Arial "/>
              </a:rPr>
              <a:t>This is </a:t>
            </a:r>
            <a:r>
              <a:rPr lang="en-US" sz="2200" dirty="0">
                <a:latin typeface="Arial "/>
              </a:rPr>
              <a:t>the central mystery of our Christian faith</a:t>
            </a:r>
            <a:r>
              <a:rPr lang="en-US" sz="2200" dirty="0" smtClean="0">
                <a:latin typeface="Arial "/>
              </a:rPr>
              <a:t>.</a:t>
            </a:r>
          </a:p>
          <a:p>
            <a:r>
              <a:rPr lang="en-US" sz="2200" dirty="0">
                <a:latin typeface="Arial "/>
              </a:rPr>
              <a:t>Even when God reveals himself to us, he still remains a mystery. </a:t>
            </a:r>
          </a:p>
          <a:p>
            <a:endParaRPr lang="en-US" dirty="0"/>
          </a:p>
          <a:p>
            <a:endParaRPr lang="en-US" dirty="0"/>
          </a:p>
        </p:txBody>
      </p:sp>
      <p:sp>
        <p:nvSpPr>
          <p:cNvPr id="7" name="TextBox 6"/>
          <p:cNvSpPr txBox="1"/>
          <p:nvPr/>
        </p:nvSpPr>
        <p:spPr>
          <a:xfrm>
            <a:off x="6682892" y="4608700"/>
            <a:ext cx="2216258" cy="200055"/>
          </a:xfrm>
          <a:prstGeom prst="rect">
            <a:avLst/>
          </a:prstGeom>
          <a:noFill/>
        </p:spPr>
        <p:txBody>
          <a:bodyPr wrap="square" rtlCol="0">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pepifoto/www.istockphoto.com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7-iStock_000058010890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247" y="2273625"/>
            <a:ext cx="3503903" cy="2335075"/>
          </a:xfrm>
          <a:prstGeom prst="rect">
            <a:avLst/>
          </a:prstGeom>
        </p:spPr>
      </p:pic>
    </p:spTree>
    <p:extLst>
      <p:ext uri="{BB962C8B-B14F-4D97-AF65-F5344CB8AC3E}">
        <p14:creationId xmlns:p14="http://schemas.microsoft.com/office/powerpoint/2010/main" val="205793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Autofit/>
          </a:bodyPr>
          <a:lstStyle/>
          <a:p>
            <a:pPr>
              <a:lnSpc>
                <a:spcPct val="110000"/>
              </a:lnSpc>
            </a:pPr>
            <a:r>
              <a:rPr lang="en-US" sz="4200" b="1" dirty="0" smtClean="0">
                <a:solidFill>
                  <a:srgbClr val="C30027"/>
                </a:solidFill>
                <a:latin typeface="Arial" panose="020B0604020202020204" pitchFamily="34" charset="0"/>
                <a:cs typeface="Arial" panose="020B0604020202020204" pitchFamily="34" charset="0"/>
              </a:rPr>
              <a:t>“God the Father”</a:t>
            </a:r>
            <a:br>
              <a:rPr lang="en-US" sz="4200" b="1" dirty="0" smtClean="0">
                <a:solidFill>
                  <a:srgbClr val="C30027"/>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40–42)</a:t>
            </a:r>
            <a:endParaRPr lang="en-US" sz="1800" b="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4759592" y="3878333"/>
            <a:ext cx="3742841" cy="2847814"/>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Through Jesus we share in the close relationship he has with God, so we too can call God “Father.”</a:t>
            </a:r>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550473" y="5339049"/>
            <a:ext cx="2417736" cy="200055"/>
          </a:xfrm>
          <a:prstGeom prst="rect">
            <a:avLst/>
          </a:prstGeom>
          <a:noFill/>
        </p:spPr>
        <p:txBody>
          <a:bodyPr wrap="square" rtlCol="0">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sedmak/www.istockphoto.com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8-iStock_000057029102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926" y="1759927"/>
            <a:ext cx="3610715" cy="3579122"/>
          </a:xfrm>
          <a:prstGeom prst="rect">
            <a:avLst/>
          </a:prstGeom>
        </p:spPr>
      </p:pic>
    </p:spTree>
    <p:extLst>
      <p:ext uri="{BB962C8B-B14F-4D97-AF65-F5344CB8AC3E}">
        <p14:creationId xmlns:p14="http://schemas.microsoft.com/office/powerpoint/2010/main" val="2617970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Autofit/>
          </a:bodyPr>
          <a:lstStyle/>
          <a:p>
            <a:pPr>
              <a:lnSpc>
                <a:spcPct val="110000"/>
              </a:lnSpc>
            </a:pPr>
            <a:r>
              <a:rPr lang="en-US" sz="4200" b="1" dirty="0" smtClean="0">
                <a:solidFill>
                  <a:srgbClr val="C30027"/>
                </a:solidFill>
                <a:latin typeface="Arial" panose="020B0604020202020204" pitchFamily="34" charset="0"/>
                <a:cs typeface="Arial" panose="020B0604020202020204" pitchFamily="34" charset="0"/>
              </a:rPr>
              <a:t>“God the Father”</a:t>
            </a:r>
            <a:br>
              <a:rPr lang="en-US" sz="4200" b="1" dirty="0" smtClean="0">
                <a:solidFill>
                  <a:srgbClr val="C30027"/>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40–42)</a:t>
            </a:r>
            <a:endParaRPr lang="en-US" sz="1800" b="1" dirty="0">
              <a:solidFill>
                <a:schemeClr val="tx1">
                  <a:lumMod val="50000"/>
                  <a:lumOff val="50000"/>
                </a:schemeClr>
              </a:solidFill>
              <a:latin typeface="Arial" pitchFamily="34" charset="0"/>
              <a:cs typeface="Arial" pitchFamily="34" charset="0"/>
            </a:endParaRPr>
          </a:p>
        </p:txBody>
      </p:sp>
      <p:sp>
        <p:nvSpPr>
          <p:cNvPr id="9" name="Content Placeholder 2"/>
          <p:cNvSpPr>
            <a:spLocks noGrp="1"/>
          </p:cNvSpPr>
          <p:nvPr>
            <p:ph idx="1"/>
          </p:nvPr>
        </p:nvSpPr>
        <p:spPr>
          <a:xfrm>
            <a:off x="3974274" y="1953606"/>
            <a:ext cx="4610101" cy="3188775"/>
          </a:xfrm>
          <a:noFill/>
        </p:spPr>
        <p:txBody>
          <a:bodyPr>
            <a:normAutofit/>
          </a:bodyPr>
          <a:lstStyle/>
          <a:p>
            <a:r>
              <a:rPr lang="en-US" sz="2200" dirty="0" smtClean="0">
                <a:latin typeface="Arial" panose="020B0604020202020204" pitchFamily="34" charset="0"/>
                <a:cs typeface="Arial" panose="020B0604020202020204" pitchFamily="34" charset="0"/>
              </a:rPr>
              <a:t>God the Father is the first person of the Blessed Trinity.</a:t>
            </a:r>
          </a:p>
          <a:p>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Bible recognizes both masculine and feminine qualities in God, but God is neither male nor female</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Jesus called God “Father,” and we do the same.</a:t>
            </a:r>
          </a:p>
          <a:p>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10" name="TextBox 9"/>
          <p:cNvSpPr txBox="1"/>
          <p:nvPr/>
        </p:nvSpPr>
        <p:spPr>
          <a:xfrm>
            <a:off x="-56977" y="5330577"/>
            <a:ext cx="3952068" cy="200055"/>
          </a:xfrm>
          <a:prstGeom prst="rect">
            <a:avLst/>
          </a:prstGeom>
          <a:noFill/>
        </p:spPr>
        <p:txBody>
          <a:bodyPr wrap="square" rtlCol="0">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mammuth/www.istockphoto.com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11" name="Picture 10" descr="S9-iStock_000011864263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63759"/>
            <a:ext cx="3666818" cy="3666818"/>
          </a:xfrm>
          <a:prstGeom prst="rect">
            <a:avLst/>
          </a:prstGeom>
        </p:spPr>
      </p:pic>
    </p:spTree>
    <p:extLst>
      <p:ext uri="{BB962C8B-B14F-4D97-AF65-F5344CB8AC3E}">
        <p14:creationId xmlns:p14="http://schemas.microsoft.com/office/powerpoint/2010/main" val="16522093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3259</TotalTime>
  <Words>647</Words>
  <Application>Microsoft Macintosh PowerPoint</Application>
  <PresentationFormat>On-screen Show (4:3)</PresentationFormat>
  <Paragraphs>68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CorpPowerpoint</vt:lpstr>
      <vt:lpstr>PowerPoint Presentation</vt:lpstr>
      <vt:lpstr>PowerPoint Presentation</vt:lpstr>
      <vt:lpstr>Chapter Summary God the Father</vt:lpstr>
      <vt:lpstr>Introduction and “Who Is God?” (Handbook, pages 36–39)</vt:lpstr>
      <vt:lpstr>Introduction and “Who Is God?” (Handbook, pages 36–39)</vt:lpstr>
      <vt:lpstr>“The Trinity” (Handbook, pages 39–40) </vt:lpstr>
      <vt:lpstr>“The Trinity” (Handbook, pages 39–40) </vt:lpstr>
      <vt:lpstr>“God the Father” (Handbook, pages 40–42)</vt:lpstr>
      <vt:lpstr>“God the Father” (Handbook, pages 40–42)</vt:lpstr>
      <vt:lpstr>“God the Father” (Handbook, pages 40–42)</vt:lpstr>
      <vt:lpstr>“God Is Truth and Love” (Handbook, pages 42–43)</vt:lpstr>
      <vt:lpstr>“God Is Truth and Love” (Handbook, pages 42–43)</vt:lpstr>
      <vt:lpstr>Group Activity</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sysadmin</cp:lastModifiedBy>
  <cp:revision>217</cp:revision>
  <dcterms:created xsi:type="dcterms:W3CDTF">2012-11-07T17:11:11Z</dcterms:created>
  <dcterms:modified xsi:type="dcterms:W3CDTF">2015-04-30T21:13:01Z</dcterms:modified>
</cp:coreProperties>
</file>