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79749" autoAdjust="0"/>
  </p:normalViewPr>
  <p:slideViewPr>
    <p:cSldViewPr>
      <p:cViewPr varScale="1">
        <p:scale>
          <a:sx n="202" d="100"/>
          <a:sy n="202" d="100"/>
        </p:scale>
        <p:origin x="-1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10T10:02:47.866" idx="3">
    <p:pos x="10" y="10"/>
    <p:text>Missing following Notes is where in the student book this slide discussion is drawn from.</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2-10T10:07:35.549" idx="4">
    <p:pos x="10" y="10"/>
    <p:text>Need en-dash for number citation at bottom of slide.</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134E3-9AFA-4B69-929F-2B23F6D59EBB}" type="datetimeFigureOut">
              <a:rPr lang="en-US" smtClean="0"/>
              <a:pPr/>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1B549-1717-4E48-87EC-770F2FEFBE58}" type="slidenum">
              <a:rPr lang="en-US" smtClean="0"/>
              <a:pPr/>
              <a:t>‹#›</a:t>
            </a:fld>
            <a:endParaRPr lang="en-US"/>
          </a:p>
        </p:txBody>
      </p:sp>
    </p:spTree>
    <p:extLst>
      <p:ext uri="{BB962C8B-B14F-4D97-AF65-F5344CB8AC3E}">
        <p14:creationId xmlns:p14="http://schemas.microsoft.com/office/powerpoint/2010/main" val="223900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Direct the students to reflect on a time when they felt inspired. Ask the question at the end of article 15 in the student book: What does it mean to be inspired by God?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15, “Divine Inspiration and Biblical Inerrancy,” in the student book.</a:t>
            </a:r>
          </a:p>
          <a:p>
            <a:endParaRPr lang="en-US" dirty="0"/>
          </a:p>
        </p:txBody>
      </p:sp>
      <p:sp>
        <p:nvSpPr>
          <p:cNvPr id="4" name="Slide Number Placeholder 3"/>
          <p:cNvSpPr>
            <a:spLocks noGrp="1"/>
          </p:cNvSpPr>
          <p:nvPr>
            <p:ph type="sldNum" sz="quarter" idx="10"/>
          </p:nvPr>
        </p:nvSpPr>
        <p:spPr/>
        <p:txBody>
          <a:bodyPr/>
          <a:lstStyle/>
          <a:p>
            <a:fld id="{19F1B549-1717-4E48-87EC-770F2FEFBE58}" type="slidenum">
              <a:rPr lang="en-US" smtClean="0"/>
              <a:pPr/>
              <a:t>2</a:t>
            </a:fld>
            <a:endParaRPr lang="en-US"/>
          </a:p>
        </p:txBody>
      </p:sp>
    </p:spTree>
    <p:extLst>
      <p:ext uri="{BB962C8B-B14F-4D97-AF65-F5344CB8AC3E}">
        <p14:creationId xmlns:p14="http://schemas.microsoft.com/office/powerpoint/2010/main" val="201018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explain in their own words each of these four standards used by the early bishops to determine whether a book was divinely inspired. (See article 18 in the student book.)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18, “Setting the Canon of Scripture,” in the student book.</a:t>
            </a:r>
          </a:p>
          <a:p>
            <a:endParaRPr lang="en-US" dirty="0"/>
          </a:p>
        </p:txBody>
      </p:sp>
      <p:sp>
        <p:nvSpPr>
          <p:cNvPr id="4" name="Slide Number Placeholder 3"/>
          <p:cNvSpPr>
            <a:spLocks noGrp="1"/>
          </p:cNvSpPr>
          <p:nvPr>
            <p:ph type="sldNum" sz="quarter" idx="10"/>
          </p:nvPr>
        </p:nvSpPr>
        <p:spPr/>
        <p:txBody>
          <a:bodyPr/>
          <a:lstStyle/>
          <a:p>
            <a:fld id="{19F1B549-1717-4E48-87EC-770F2FEFBE58}" type="slidenum">
              <a:rPr lang="en-US" smtClean="0"/>
              <a:pPr/>
              <a:t>11</a:t>
            </a:fld>
            <a:endParaRPr lang="en-US"/>
          </a:p>
        </p:txBody>
      </p:sp>
    </p:spTree>
    <p:extLst>
      <p:ext uri="{BB962C8B-B14F-4D97-AF65-F5344CB8AC3E}">
        <p14:creationId xmlns:p14="http://schemas.microsoft.com/office/powerpoint/2010/main" val="4190777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how a translation for children might differ from one for scholars (</a:t>
            </a:r>
            <a:r>
              <a:rPr lang="en-US" sz="1200" i="1" kern="1200" dirty="0" smtClean="0">
                <a:solidFill>
                  <a:schemeClr val="tx1"/>
                </a:solidFill>
                <a:latin typeface="+mn-lt"/>
                <a:ea typeface="+mn-ea"/>
                <a:cs typeface="+mn-cs"/>
              </a:rPr>
              <a:t>a child needs simpler language, a scholar needs a precise translation)</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Identify the translation they will use in this course. Ask if they know which translation is the approved Lectionary text (</a:t>
            </a:r>
            <a:r>
              <a:rPr lang="en-US" sz="1200" i="1" kern="1200" dirty="0" smtClean="0">
                <a:solidFill>
                  <a:schemeClr val="tx1"/>
                </a:solidFill>
                <a:latin typeface="+mn-lt"/>
                <a:ea typeface="+mn-ea"/>
                <a:cs typeface="+mn-cs"/>
              </a:rPr>
              <a:t>NABRE for the United States, NRSV for Canada</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19, “Different Translations: The Same Revelation,” in the student book.</a:t>
            </a:r>
          </a:p>
          <a:p>
            <a:endParaRPr lang="en-US" dirty="0"/>
          </a:p>
        </p:txBody>
      </p:sp>
      <p:sp>
        <p:nvSpPr>
          <p:cNvPr id="4" name="Slide Number Placeholder 3"/>
          <p:cNvSpPr>
            <a:spLocks noGrp="1"/>
          </p:cNvSpPr>
          <p:nvPr>
            <p:ph type="sldNum" sz="quarter" idx="10"/>
          </p:nvPr>
        </p:nvSpPr>
        <p:spPr/>
        <p:txBody>
          <a:bodyPr/>
          <a:lstStyle/>
          <a:p>
            <a:fld id="{19F1B549-1717-4E48-87EC-770F2FEFBE58}" type="slidenum">
              <a:rPr lang="en-US" smtClean="0"/>
              <a:pPr/>
              <a:t>12</a:t>
            </a:fld>
            <a:endParaRPr lang="en-US"/>
          </a:p>
        </p:txBody>
      </p:sp>
    </p:spTree>
    <p:extLst>
      <p:ext uri="{BB962C8B-B14F-4D97-AF65-F5344CB8AC3E}">
        <p14:creationId xmlns:p14="http://schemas.microsoft.com/office/powerpoint/2010/main" val="243223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a:t>
            </a:r>
            <a:r>
              <a:rPr lang="en-US" sz="1200" i="1" kern="1200" dirty="0" smtClean="0">
                <a:solidFill>
                  <a:schemeClr val="tx1"/>
                </a:solidFill>
                <a:latin typeface="+mn-lt"/>
                <a:ea typeface="+mn-ea"/>
                <a:cs typeface="+mn-cs"/>
              </a:rPr>
              <a:t>biblical inerrancy</a:t>
            </a:r>
            <a:r>
              <a:rPr lang="en-US" sz="1200" kern="1200" dirty="0" smtClean="0">
                <a:solidFill>
                  <a:schemeClr val="tx1"/>
                </a:solidFill>
                <a:latin typeface="+mn-lt"/>
                <a:ea typeface="+mn-ea"/>
                <a:cs typeface="+mn-cs"/>
              </a:rPr>
              <a:t>, the doctrine that the books of Sacred Scripture are free from error, applies specifically to the truth that is necessary for our salvation.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15, “Divine Inspiration and Biblical Inerrancy,” in the student book.</a:t>
            </a:r>
          </a:p>
          <a:p>
            <a:endParaRPr lang="en-US" dirty="0"/>
          </a:p>
        </p:txBody>
      </p:sp>
      <p:sp>
        <p:nvSpPr>
          <p:cNvPr id="4" name="Slide Number Placeholder 3"/>
          <p:cNvSpPr>
            <a:spLocks noGrp="1"/>
          </p:cNvSpPr>
          <p:nvPr>
            <p:ph type="sldNum" sz="quarter" idx="10"/>
          </p:nvPr>
        </p:nvSpPr>
        <p:spPr/>
        <p:txBody>
          <a:bodyPr/>
          <a:lstStyle/>
          <a:p>
            <a:fld id="{19F1B549-1717-4E48-87EC-770F2FEFBE58}" type="slidenum">
              <a:rPr lang="en-US" smtClean="0"/>
              <a:pPr/>
              <a:t>3</a:t>
            </a:fld>
            <a:endParaRPr lang="en-US"/>
          </a:p>
        </p:txBody>
      </p:sp>
    </p:spTree>
    <p:extLst>
      <p:ext uri="{BB962C8B-B14F-4D97-AF65-F5344CB8AC3E}">
        <p14:creationId xmlns:p14="http://schemas.microsoft.com/office/powerpoint/2010/main" val="142120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we need to understand what the human authors were trying to communicate through their writings, but we must also look for the truth that God wanted to reveal to us through the authors’ words.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15, “Divine Inspiration and Biblical Inerrancy,” in the student book.</a:t>
            </a:r>
          </a:p>
          <a:p>
            <a:endParaRPr lang="en-US" dirty="0"/>
          </a:p>
        </p:txBody>
      </p:sp>
      <p:sp>
        <p:nvSpPr>
          <p:cNvPr id="4" name="Slide Number Placeholder 3"/>
          <p:cNvSpPr>
            <a:spLocks noGrp="1"/>
          </p:cNvSpPr>
          <p:nvPr>
            <p:ph type="sldNum" sz="quarter" idx="10"/>
          </p:nvPr>
        </p:nvSpPr>
        <p:spPr/>
        <p:txBody>
          <a:bodyPr/>
          <a:lstStyle/>
          <a:p>
            <a:fld id="{19F1B549-1717-4E48-87EC-770F2FEFBE58}" type="slidenum">
              <a:rPr lang="en-US" smtClean="0"/>
              <a:pPr/>
              <a:t>4</a:t>
            </a:fld>
            <a:endParaRPr lang="en-US"/>
          </a:p>
        </p:txBody>
      </p:sp>
    </p:spTree>
    <p:extLst>
      <p:ext uri="{BB962C8B-B14F-4D97-AF65-F5344CB8AC3E}">
        <p14:creationId xmlns:p14="http://schemas.microsoft.com/office/powerpoint/2010/main" val="4128749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Direct the students to reflect on examples of each type of communication they have experienced in the past few days. Ask the students for examples of new </a:t>
            </a:r>
            <a:r>
              <a:rPr lang="en-US" sz="1200" kern="1200" dirty="0" err="1" smtClean="0">
                <a:solidFill>
                  <a:schemeClr val="tx1"/>
                </a:solidFill>
                <a:latin typeface="+mn-lt"/>
                <a:ea typeface="+mn-ea"/>
                <a:cs typeface="+mn-cs"/>
              </a:rPr>
              <a:t>learnings</a:t>
            </a:r>
            <a:r>
              <a:rPr lang="en-US" sz="1200" kern="1200" dirty="0" smtClean="0">
                <a:solidFill>
                  <a:schemeClr val="tx1"/>
                </a:solidFill>
                <a:latin typeface="+mn-lt"/>
                <a:ea typeface="+mn-ea"/>
                <a:cs typeface="+mn-cs"/>
              </a:rPr>
              <a:t> they acquired through these experiences.</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16, “From the Spoken to the Written Word,” in the student book.</a:t>
            </a:r>
          </a:p>
          <a:p>
            <a:endParaRPr lang="en-US" dirty="0"/>
          </a:p>
        </p:txBody>
      </p:sp>
      <p:sp>
        <p:nvSpPr>
          <p:cNvPr id="4" name="Slide Number Placeholder 3"/>
          <p:cNvSpPr>
            <a:spLocks noGrp="1"/>
          </p:cNvSpPr>
          <p:nvPr>
            <p:ph type="sldNum" sz="quarter" idx="10"/>
          </p:nvPr>
        </p:nvSpPr>
        <p:spPr/>
        <p:txBody>
          <a:bodyPr/>
          <a:lstStyle/>
          <a:p>
            <a:fld id="{19F1B549-1717-4E48-87EC-770F2FEFBE58}" type="slidenum">
              <a:rPr lang="en-US" smtClean="0"/>
              <a:pPr/>
              <a:t>5</a:t>
            </a:fld>
            <a:endParaRPr lang="en-US"/>
          </a:p>
        </p:txBody>
      </p:sp>
    </p:spTree>
    <p:extLst>
      <p:ext uri="{BB962C8B-B14F-4D97-AF65-F5344CB8AC3E}">
        <p14:creationId xmlns:p14="http://schemas.microsoft.com/office/powerpoint/2010/main" val="274486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Call the students’ attention to the second bullet point, and ask what kinds of experiences were central to those living in </a:t>
            </a:r>
            <a:r>
              <a:rPr lang="en-US" sz="1200" i="0" kern="1200" dirty="0" smtClean="0">
                <a:solidFill>
                  <a:schemeClr val="tx1"/>
                </a:solidFill>
                <a:latin typeface="+mn-lt"/>
                <a:ea typeface="+mn-ea"/>
                <a:cs typeface="+mn-cs"/>
              </a:rPr>
              <a:t>New Testament </a:t>
            </a:r>
            <a:r>
              <a:rPr lang="en-US" sz="1200" kern="1200" dirty="0" smtClean="0">
                <a:solidFill>
                  <a:schemeClr val="tx1"/>
                </a:solidFill>
                <a:latin typeface="+mn-lt"/>
                <a:ea typeface="+mn-ea"/>
                <a:cs typeface="+mn-cs"/>
              </a:rPr>
              <a:t>times </a:t>
            </a:r>
            <a:r>
              <a:rPr lang="en-US" sz="1200" i="1" kern="1200" dirty="0" smtClean="0">
                <a:solidFill>
                  <a:schemeClr val="tx1"/>
                </a:solidFill>
                <a:latin typeface="+mn-lt"/>
                <a:ea typeface="+mn-ea"/>
                <a:cs typeface="+mn-cs"/>
              </a:rPr>
              <a:t>(the life and ministry of Jesus, life in the early Church).</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16, “From the Spoken to the Written Word,” in the student book.</a:t>
            </a:r>
          </a:p>
          <a:p>
            <a:endParaRPr lang="en-US" dirty="0"/>
          </a:p>
        </p:txBody>
      </p:sp>
      <p:sp>
        <p:nvSpPr>
          <p:cNvPr id="4" name="Slide Number Placeholder 3"/>
          <p:cNvSpPr>
            <a:spLocks noGrp="1"/>
          </p:cNvSpPr>
          <p:nvPr>
            <p:ph type="sldNum" sz="quarter" idx="10"/>
          </p:nvPr>
        </p:nvSpPr>
        <p:spPr/>
        <p:txBody>
          <a:bodyPr/>
          <a:lstStyle/>
          <a:p>
            <a:fld id="{19F1B549-1717-4E48-87EC-770F2FEFBE58}" type="slidenum">
              <a:rPr lang="en-US" smtClean="0"/>
              <a:pPr/>
              <a:t>6</a:t>
            </a:fld>
            <a:endParaRPr lang="en-US"/>
          </a:p>
        </p:txBody>
      </p:sp>
    </p:spTree>
    <p:extLst>
      <p:ext uri="{BB962C8B-B14F-4D97-AF65-F5344CB8AC3E}">
        <p14:creationId xmlns:p14="http://schemas.microsoft.com/office/powerpoint/2010/main" val="20861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Be sure the students know the terms </a:t>
            </a:r>
            <a:r>
              <a:rPr lang="en-US" sz="1200" i="1" kern="1200" dirty="0" smtClean="0">
                <a:solidFill>
                  <a:schemeClr val="tx1"/>
                </a:solidFill>
                <a:latin typeface="+mn-lt"/>
                <a:ea typeface="+mn-ea"/>
                <a:cs typeface="+mn-cs"/>
              </a:rPr>
              <a:t>oral tradition</a:t>
            </a:r>
            <a:r>
              <a:rPr lang="en-US" sz="1200" kern="1200" dirty="0" smtClean="0">
                <a:solidFill>
                  <a:schemeClr val="tx1"/>
                </a:solidFill>
                <a:latin typeface="+mn-lt"/>
                <a:ea typeface="+mn-ea"/>
                <a:cs typeface="+mn-cs"/>
              </a:rPr>
              <a:t> and </a:t>
            </a:r>
            <a:r>
              <a:rPr lang="en-US" sz="1200" i="1" kern="1200" dirty="0" smtClean="0">
                <a:solidFill>
                  <a:schemeClr val="tx1"/>
                </a:solidFill>
                <a:latin typeface="+mn-lt"/>
                <a:ea typeface="+mn-ea"/>
                <a:cs typeface="+mn-cs"/>
              </a:rPr>
              <a:t>written tradition</a:t>
            </a:r>
            <a:r>
              <a:rPr lang="en-US" sz="1200" kern="1200" dirty="0" smtClean="0">
                <a:solidFill>
                  <a:schemeClr val="tx1"/>
                </a:solidFill>
                <a:latin typeface="+mn-lt"/>
                <a:ea typeface="+mn-ea"/>
                <a:cs typeface="+mn-cs"/>
              </a:rPr>
              <a:t> defined in article 16 in the student book. Ask them to name examples of oral tradition in their families (e.g., stories about previous generations).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16, “From the Spoken to the Written Word,” in the student book.</a:t>
            </a:r>
          </a:p>
          <a:p>
            <a:endParaRPr lang="en-US" dirty="0"/>
          </a:p>
        </p:txBody>
      </p:sp>
      <p:sp>
        <p:nvSpPr>
          <p:cNvPr id="4" name="Slide Number Placeholder 3"/>
          <p:cNvSpPr>
            <a:spLocks noGrp="1"/>
          </p:cNvSpPr>
          <p:nvPr>
            <p:ph type="sldNum" sz="quarter" idx="10"/>
          </p:nvPr>
        </p:nvSpPr>
        <p:spPr/>
        <p:txBody>
          <a:bodyPr/>
          <a:lstStyle/>
          <a:p>
            <a:fld id="{19F1B549-1717-4E48-87EC-770F2FEFBE58}" type="slidenum">
              <a:rPr lang="en-US" smtClean="0"/>
              <a:pPr/>
              <a:t>7</a:t>
            </a:fld>
            <a:endParaRPr lang="en-US"/>
          </a:p>
        </p:txBody>
      </p:sp>
    </p:spTree>
    <p:extLst>
      <p:ext uri="{BB962C8B-B14F-4D97-AF65-F5344CB8AC3E}">
        <p14:creationId xmlns:p14="http://schemas.microsoft.com/office/powerpoint/2010/main" val="146287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for a volunteer to explain the three-step progression of the Gospels, from spoken word to written account, as described in article 16 in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student book.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16, “From the Spoken to the Written Word,” in the student book.</a:t>
            </a:r>
          </a:p>
        </p:txBody>
      </p:sp>
      <p:sp>
        <p:nvSpPr>
          <p:cNvPr id="4" name="Slide Number Placeholder 3"/>
          <p:cNvSpPr>
            <a:spLocks noGrp="1"/>
          </p:cNvSpPr>
          <p:nvPr>
            <p:ph type="sldNum" sz="quarter" idx="10"/>
          </p:nvPr>
        </p:nvSpPr>
        <p:spPr/>
        <p:txBody>
          <a:bodyPr/>
          <a:lstStyle/>
          <a:p>
            <a:fld id="{19F1B549-1717-4E48-87EC-770F2FEFBE58}" type="slidenum">
              <a:rPr lang="en-US" smtClean="0"/>
              <a:pPr/>
              <a:t>8</a:t>
            </a:fld>
            <a:endParaRPr lang="en-US"/>
          </a:p>
        </p:txBody>
      </p:sp>
    </p:spTree>
    <p:extLst>
      <p:ext uri="{BB962C8B-B14F-4D97-AF65-F5344CB8AC3E}">
        <p14:creationId xmlns:p14="http://schemas.microsoft.com/office/powerpoint/2010/main" val="1064233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more important than the dates of the Bible’s books, or their order, is the picture of our compassionate God that is woven through the words of Sacred Scripture.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17, “When Did It Happen? When Was It Written?” in the student book.</a:t>
            </a:r>
          </a:p>
          <a:p>
            <a:endParaRPr lang="en-US" dirty="0"/>
          </a:p>
        </p:txBody>
      </p:sp>
      <p:sp>
        <p:nvSpPr>
          <p:cNvPr id="4" name="Slide Number Placeholder 3"/>
          <p:cNvSpPr>
            <a:spLocks noGrp="1"/>
          </p:cNvSpPr>
          <p:nvPr>
            <p:ph type="sldNum" sz="quarter" idx="10"/>
          </p:nvPr>
        </p:nvSpPr>
        <p:spPr/>
        <p:txBody>
          <a:bodyPr/>
          <a:lstStyle/>
          <a:p>
            <a:fld id="{19F1B549-1717-4E48-87EC-770F2FEFBE58}" type="slidenum">
              <a:rPr lang="en-US" smtClean="0"/>
              <a:pPr/>
              <a:t>9</a:t>
            </a:fld>
            <a:endParaRPr lang="en-US"/>
          </a:p>
        </p:txBody>
      </p:sp>
    </p:spTree>
    <p:extLst>
      <p:ext uri="{BB962C8B-B14F-4D97-AF65-F5344CB8AC3E}">
        <p14:creationId xmlns:p14="http://schemas.microsoft.com/office/powerpoint/2010/main" val="2099065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there are forty-six Old Testament books and twenty-seven New Testament books in the canon of the Catholic Bible. Ask the students this question: How many books of the Bible are you familiar with?</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This slide corresponds to content in article 18, “Setting the Canon of Scripture,” in the student book.</a:t>
            </a:r>
          </a:p>
          <a:p>
            <a:endParaRPr lang="en-US" dirty="0"/>
          </a:p>
        </p:txBody>
      </p:sp>
      <p:sp>
        <p:nvSpPr>
          <p:cNvPr id="4" name="Slide Number Placeholder 3"/>
          <p:cNvSpPr>
            <a:spLocks noGrp="1"/>
          </p:cNvSpPr>
          <p:nvPr>
            <p:ph type="sldNum" sz="quarter" idx="10"/>
          </p:nvPr>
        </p:nvSpPr>
        <p:spPr/>
        <p:txBody>
          <a:bodyPr/>
          <a:lstStyle/>
          <a:p>
            <a:fld id="{19F1B549-1717-4E48-87EC-770F2FEFBE58}" type="slidenum">
              <a:rPr lang="en-US" smtClean="0"/>
              <a:pPr/>
              <a:t>10</a:t>
            </a:fld>
            <a:endParaRPr lang="en-US"/>
          </a:p>
        </p:txBody>
      </p:sp>
    </p:spTree>
    <p:extLst>
      <p:ext uri="{BB962C8B-B14F-4D97-AF65-F5344CB8AC3E}">
        <p14:creationId xmlns:p14="http://schemas.microsoft.com/office/powerpoint/2010/main" val="3627281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Sacred Scripture</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The Living Word: The Revelation of God’s Love, Second Edition</a:t>
            </a:r>
          </a:p>
          <a:p>
            <a:pPr marL="0" indent="0" algn="ctr">
              <a:buNone/>
            </a:pPr>
            <a:r>
              <a:rPr lang="en-US" dirty="0" smtClean="0"/>
              <a:t>Unit 2, Chapter 4</a:t>
            </a:r>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TX004682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Canon of Scripture</a:t>
            </a:r>
            <a:endParaRPr lang="en-US" dirty="0"/>
          </a:p>
        </p:txBody>
      </p:sp>
      <p:sp>
        <p:nvSpPr>
          <p:cNvPr id="3" name="Content Placeholder 2"/>
          <p:cNvSpPr>
            <a:spLocks noGrp="1"/>
          </p:cNvSpPr>
          <p:nvPr>
            <p:ph idx="1"/>
          </p:nvPr>
        </p:nvSpPr>
        <p:spPr>
          <a:xfrm>
            <a:off x="1371600" y="1752600"/>
            <a:ext cx="3810000" cy="4373563"/>
          </a:xfrm>
        </p:spPr>
        <p:txBody>
          <a:bodyPr/>
          <a:lstStyle/>
          <a:p>
            <a:r>
              <a:rPr lang="en-US" dirty="0" smtClean="0"/>
              <a:t>The canon of the Bible is the official collection of inspired books.</a:t>
            </a:r>
          </a:p>
          <a:p>
            <a:r>
              <a:rPr lang="en-US" dirty="0" smtClean="0"/>
              <a:t>Three Church councils discerned the canon of Sacred Scripture.</a:t>
            </a:r>
            <a:endParaRPr lang="en-US" dirty="0"/>
          </a:p>
        </p:txBody>
      </p:sp>
      <p:pic>
        <p:nvPicPr>
          <p:cNvPr id="4" name="Picture 3" descr="Slide 2_iStock_23473256_Large.jpg"/>
          <p:cNvPicPr>
            <a:picLocks noChangeAspect="1"/>
          </p:cNvPicPr>
          <p:nvPr/>
        </p:nvPicPr>
        <p:blipFill>
          <a:blip r:embed="rId3" cstate="print"/>
          <a:stretch>
            <a:fillRect/>
          </a:stretch>
        </p:blipFill>
        <p:spPr>
          <a:xfrm>
            <a:off x="5410200" y="1905000"/>
            <a:ext cx="2790401" cy="3996331"/>
          </a:xfrm>
          <a:prstGeom prst="rect">
            <a:avLst/>
          </a:prstGeom>
        </p:spPr>
      </p:pic>
      <p:sp>
        <p:nvSpPr>
          <p:cNvPr id="5" name="TextBox 4"/>
          <p:cNvSpPr txBox="1"/>
          <p:nvPr/>
        </p:nvSpPr>
        <p:spPr bwMode="auto">
          <a:xfrm>
            <a:off x="5334000" y="5880556"/>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Thomas </a:t>
            </a:r>
            <a:r>
              <a:rPr lang="en-US" sz="800" dirty="0" err="1" smtClean="0">
                <a:solidFill>
                  <a:schemeClr val="bg1">
                    <a:lumMod val="65000"/>
                  </a:schemeClr>
                </a:solidFill>
              </a:rPr>
              <a:t>Bethge</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1143000"/>
          </a:xfrm>
        </p:spPr>
        <p:txBody>
          <a:bodyPr>
            <a:normAutofit/>
          </a:bodyPr>
          <a:lstStyle/>
          <a:p>
            <a:r>
              <a:rPr lang="en-US" dirty="0" smtClean="0"/>
              <a:t>Standards Used to Determine</a:t>
            </a:r>
            <a:br>
              <a:rPr lang="en-US" dirty="0" smtClean="0"/>
            </a:br>
            <a:r>
              <a:rPr lang="en-US" dirty="0" smtClean="0"/>
              <a:t>the Canon of Scripture:</a:t>
            </a:r>
            <a:endParaRPr lang="en-US" dirty="0"/>
          </a:p>
        </p:txBody>
      </p:sp>
      <p:sp>
        <p:nvSpPr>
          <p:cNvPr id="3" name="Content Placeholder 2"/>
          <p:cNvSpPr>
            <a:spLocks noGrp="1"/>
          </p:cNvSpPr>
          <p:nvPr>
            <p:ph idx="1"/>
          </p:nvPr>
        </p:nvSpPr>
        <p:spPr>
          <a:xfrm>
            <a:off x="1371600" y="2362200"/>
            <a:ext cx="6477000" cy="3763963"/>
          </a:xfrm>
        </p:spPr>
        <p:txBody>
          <a:bodyPr/>
          <a:lstStyle/>
          <a:p>
            <a:r>
              <a:rPr lang="en-US" dirty="0" smtClean="0"/>
              <a:t>Apostolic origin</a:t>
            </a:r>
          </a:p>
          <a:p>
            <a:r>
              <a:rPr lang="en-US" dirty="0" smtClean="0"/>
              <a:t>Community acceptance</a:t>
            </a:r>
          </a:p>
          <a:p>
            <a:r>
              <a:rPr lang="en-US" dirty="0" smtClean="0"/>
              <a:t>Use in early </a:t>
            </a:r>
            <a:br>
              <a:rPr lang="en-US" dirty="0" smtClean="0"/>
            </a:br>
            <a:r>
              <a:rPr lang="en-US" dirty="0" smtClean="0"/>
              <a:t>Christian worship</a:t>
            </a:r>
          </a:p>
          <a:p>
            <a:r>
              <a:rPr lang="en-US" dirty="0" smtClean="0"/>
              <a:t>Consistency</a:t>
            </a:r>
            <a:endParaRPr lang="en-US" dirty="0"/>
          </a:p>
        </p:txBody>
      </p:sp>
      <p:pic>
        <p:nvPicPr>
          <p:cNvPr id="4" name="Picture 3" descr="Slide 2_iStock_23473256_Large.jpg"/>
          <p:cNvPicPr>
            <a:picLocks noChangeAspect="1"/>
          </p:cNvPicPr>
          <p:nvPr/>
        </p:nvPicPr>
        <p:blipFill>
          <a:blip r:embed="rId3" cstate="print"/>
          <a:stretch>
            <a:fillRect/>
          </a:stretch>
        </p:blipFill>
        <p:spPr>
          <a:xfrm>
            <a:off x="4225595" y="3122934"/>
            <a:ext cx="4385005" cy="282066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TextBox 4"/>
          <p:cNvSpPr txBox="1"/>
          <p:nvPr/>
        </p:nvSpPr>
        <p:spPr bwMode="auto">
          <a:xfrm>
            <a:off x="3962400" y="5638800"/>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Magdalena </a:t>
            </a:r>
            <a:r>
              <a:rPr lang="en-US" sz="800" dirty="0" err="1" smtClean="0">
                <a:solidFill>
                  <a:schemeClr val="bg1">
                    <a:lumMod val="65000"/>
                  </a:schemeClr>
                </a:solidFill>
              </a:rPr>
              <a:t>Kucova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Translations: One Revelation</a:t>
            </a:r>
            <a:endParaRPr lang="en-US" dirty="0"/>
          </a:p>
        </p:txBody>
      </p:sp>
      <p:sp>
        <p:nvSpPr>
          <p:cNvPr id="3" name="Content Placeholder 2"/>
          <p:cNvSpPr>
            <a:spLocks noGrp="1"/>
          </p:cNvSpPr>
          <p:nvPr>
            <p:ph idx="1"/>
          </p:nvPr>
        </p:nvSpPr>
        <p:spPr/>
        <p:txBody>
          <a:bodyPr/>
          <a:lstStyle/>
          <a:p>
            <a:r>
              <a:rPr lang="en-US" dirty="0" smtClean="0"/>
              <a:t>Different translations serve different purposes.</a:t>
            </a:r>
          </a:p>
          <a:p>
            <a:r>
              <a:rPr lang="en-US" dirty="0" smtClean="0"/>
              <a:t>Four Catholic biblical </a:t>
            </a:r>
            <a:br>
              <a:rPr lang="en-US" dirty="0" smtClean="0"/>
            </a:br>
            <a:r>
              <a:rPr lang="en-US" dirty="0" smtClean="0"/>
              <a:t>translations are </a:t>
            </a:r>
            <a:br>
              <a:rPr lang="en-US" dirty="0" smtClean="0"/>
            </a:br>
            <a:r>
              <a:rPr lang="en-US" dirty="0" smtClean="0"/>
              <a:t>widely used today.</a:t>
            </a:r>
          </a:p>
          <a:p>
            <a:r>
              <a:rPr lang="en-US" dirty="0" smtClean="0"/>
              <a:t>All four present one </a:t>
            </a:r>
            <a:br>
              <a:rPr lang="en-US" dirty="0" smtClean="0"/>
            </a:br>
            <a:r>
              <a:rPr lang="en-US" dirty="0" smtClean="0"/>
              <a:t>message of God’s </a:t>
            </a:r>
            <a:br>
              <a:rPr lang="en-US" dirty="0" smtClean="0"/>
            </a:br>
            <a:r>
              <a:rPr lang="en-US" dirty="0" smtClean="0"/>
              <a:t>saving love.</a:t>
            </a:r>
          </a:p>
          <a:p>
            <a:endParaRPr lang="en-US" dirty="0"/>
          </a:p>
        </p:txBody>
      </p:sp>
      <p:pic>
        <p:nvPicPr>
          <p:cNvPr id="4" name="Picture 3" descr="Slide 2_iStock_23473256_Large.jpg"/>
          <p:cNvPicPr>
            <a:picLocks noChangeAspect="1"/>
          </p:cNvPicPr>
          <p:nvPr/>
        </p:nvPicPr>
        <p:blipFill>
          <a:blip r:embed="rId3" cstate="print"/>
          <a:srcRect l="3608"/>
          <a:stretch>
            <a:fillRect/>
          </a:stretch>
        </p:blipFill>
        <p:spPr>
          <a:xfrm>
            <a:off x="5181600" y="2313030"/>
            <a:ext cx="3276600" cy="35543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bwMode="auto">
          <a:xfrm rot="21272648">
            <a:off x="5329971" y="5997323"/>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Christopher </a:t>
            </a:r>
            <a:r>
              <a:rPr lang="en-US" sz="800" dirty="0" err="1" smtClean="0">
                <a:solidFill>
                  <a:schemeClr val="bg1">
                    <a:lumMod val="65000"/>
                  </a:schemeClr>
                </a:solidFill>
              </a:rPr>
              <a:t>Futcher</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Divine Inspiration</a:t>
            </a:r>
            <a:endParaRPr lang="en-US" dirty="0"/>
          </a:p>
        </p:txBody>
      </p:sp>
      <p:sp>
        <p:nvSpPr>
          <p:cNvPr id="6" name="Content Placeholder 5"/>
          <p:cNvSpPr>
            <a:spLocks noGrp="1"/>
          </p:cNvSpPr>
          <p:nvPr>
            <p:ph idx="1"/>
          </p:nvPr>
        </p:nvSpPr>
        <p:spPr>
          <a:xfrm>
            <a:off x="1371600" y="1752600"/>
            <a:ext cx="3886200" cy="4373563"/>
          </a:xfrm>
        </p:spPr>
        <p:txBody>
          <a:bodyPr/>
          <a:lstStyle/>
          <a:p>
            <a:r>
              <a:rPr lang="en-US" dirty="0" smtClean="0"/>
              <a:t>The Holy Spirit inspired the human authors who wrote the Bible’s books.</a:t>
            </a:r>
          </a:p>
          <a:p>
            <a:r>
              <a:rPr lang="en-US" dirty="0" smtClean="0"/>
              <a:t>Scripture teaches the truths that God wished to reveal.</a:t>
            </a:r>
            <a:endParaRPr lang="en-US" dirty="0"/>
          </a:p>
        </p:txBody>
      </p:sp>
      <p:pic>
        <p:nvPicPr>
          <p:cNvPr id="4" name="Picture 3" descr="Slide 2_iStock_23473256_Large.jpg"/>
          <p:cNvPicPr>
            <a:picLocks noChangeAspect="1"/>
          </p:cNvPicPr>
          <p:nvPr/>
        </p:nvPicPr>
        <p:blipFill>
          <a:blip r:embed="rId4" cstate="print"/>
          <a:stretch>
            <a:fillRect/>
          </a:stretch>
        </p:blipFill>
        <p:spPr>
          <a:xfrm>
            <a:off x="5486400" y="1371600"/>
            <a:ext cx="2790401" cy="4191000"/>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bwMode="auto">
          <a:xfrm>
            <a:off x="5181600" y="5791200"/>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buburuzaproductions</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Author of Scripture</a:t>
            </a:r>
            <a:endParaRPr lang="en-US" dirty="0"/>
          </a:p>
        </p:txBody>
      </p:sp>
      <p:sp>
        <p:nvSpPr>
          <p:cNvPr id="6" name="Content Placeholder 5"/>
          <p:cNvSpPr>
            <a:spLocks noGrp="1"/>
          </p:cNvSpPr>
          <p:nvPr>
            <p:ph idx="1"/>
          </p:nvPr>
        </p:nvSpPr>
        <p:spPr/>
        <p:txBody>
          <a:bodyPr/>
          <a:lstStyle/>
          <a:p>
            <a:r>
              <a:rPr lang="en-US" dirty="0" smtClean="0"/>
              <a:t>The Bible’s human authors were true authors.</a:t>
            </a:r>
          </a:p>
          <a:p>
            <a:r>
              <a:rPr lang="en-US" dirty="0" smtClean="0"/>
              <a:t>But God acted in </a:t>
            </a:r>
            <a:br>
              <a:rPr lang="en-US" dirty="0" smtClean="0"/>
            </a:br>
            <a:r>
              <a:rPr lang="en-US" dirty="0" smtClean="0"/>
              <a:t>them and through </a:t>
            </a:r>
            <a:br>
              <a:rPr lang="en-US" dirty="0" smtClean="0"/>
            </a:br>
            <a:r>
              <a:rPr lang="en-US" dirty="0" smtClean="0"/>
              <a:t>them.</a:t>
            </a:r>
          </a:p>
          <a:p>
            <a:r>
              <a:rPr lang="en-US" dirty="0" smtClean="0"/>
              <a:t>God is the ultimate </a:t>
            </a:r>
            <a:br>
              <a:rPr lang="en-US" dirty="0" smtClean="0"/>
            </a:br>
            <a:r>
              <a:rPr lang="en-US" dirty="0" smtClean="0"/>
              <a:t>author.</a:t>
            </a:r>
          </a:p>
          <a:p>
            <a:r>
              <a:rPr lang="en-US" dirty="0" smtClean="0"/>
              <a:t>The saving truths </a:t>
            </a:r>
            <a:br>
              <a:rPr lang="en-US" dirty="0" smtClean="0"/>
            </a:br>
            <a:r>
              <a:rPr lang="en-US" dirty="0" smtClean="0"/>
              <a:t>God willed us to </a:t>
            </a:r>
            <a:br>
              <a:rPr lang="en-US" dirty="0" smtClean="0"/>
            </a:br>
            <a:r>
              <a:rPr lang="en-US" dirty="0" smtClean="0"/>
              <a:t>know are without error.</a:t>
            </a:r>
            <a:endParaRPr lang="en-US" dirty="0"/>
          </a:p>
        </p:txBody>
      </p:sp>
      <p:pic>
        <p:nvPicPr>
          <p:cNvPr id="4" name="Picture 3" descr="Slide 2_iStock_23473256_Large.jpg"/>
          <p:cNvPicPr>
            <a:picLocks noChangeAspect="1"/>
          </p:cNvPicPr>
          <p:nvPr/>
        </p:nvPicPr>
        <p:blipFill>
          <a:blip r:embed="rId4" cstate="print"/>
          <a:stretch>
            <a:fillRect/>
          </a:stretch>
        </p:blipFill>
        <p:spPr>
          <a:xfrm>
            <a:off x="4953000" y="2514600"/>
            <a:ext cx="3781001" cy="253108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bwMode="auto">
          <a:xfrm>
            <a:off x="4953000" y="5194756"/>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Colleen E. Scott/Scott Designs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 Human Words</a:t>
            </a:r>
            <a:endParaRPr lang="en-US" dirty="0"/>
          </a:p>
        </p:txBody>
      </p:sp>
      <p:sp>
        <p:nvSpPr>
          <p:cNvPr id="3" name="Content Placeholder 2"/>
          <p:cNvSpPr>
            <a:spLocks noGrp="1"/>
          </p:cNvSpPr>
          <p:nvPr>
            <p:ph idx="1"/>
          </p:nvPr>
        </p:nvSpPr>
        <p:spPr/>
        <p:txBody>
          <a:bodyPr/>
          <a:lstStyle/>
          <a:p>
            <a:r>
              <a:rPr lang="en-US" dirty="0" smtClean="0"/>
              <a:t>We can understand God’s Revelation because Scripture uses human words.</a:t>
            </a:r>
          </a:p>
          <a:p>
            <a:r>
              <a:rPr lang="en-US" dirty="0" smtClean="0"/>
              <a:t>The human authors used the languages and communication styles of their times and cultures.</a:t>
            </a:r>
            <a:endParaRPr lang="en-US" dirty="0"/>
          </a:p>
        </p:txBody>
      </p:sp>
      <p:pic>
        <p:nvPicPr>
          <p:cNvPr id="4" name="Picture 3" descr="Slide 2_iStock_23473256_Large.jpg"/>
          <p:cNvPicPr>
            <a:picLocks noChangeAspect="1"/>
          </p:cNvPicPr>
          <p:nvPr/>
        </p:nvPicPr>
        <p:blipFill>
          <a:blip r:embed="rId3" cstate="print"/>
          <a:stretch>
            <a:fillRect/>
          </a:stretch>
        </p:blipFill>
        <p:spPr>
          <a:xfrm>
            <a:off x="2878075" y="4038600"/>
            <a:ext cx="3217925"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16200000">
            <a:off x="4870222" y="4997678"/>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Linda &amp; Colin </a:t>
            </a:r>
            <a:r>
              <a:rPr lang="en-US" sz="800" dirty="0" err="1" smtClean="0">
                <a:solidFill>
                  <a:schemeClr val="bg1">
                    <a:lumMod val="65000"/>
                  </a:schemeClr>
                </a:solidFill>
              </a:rPr>
              <a:t>McKie</a:t>
            </a:r>
            <a:r>
              <a:rPr lang="en-US" sz="800" dirty="0" smtClean="0">
                <a:solidFill>
                  <a:schemeClr val="bg1">
                    <a:lumMod val="65000"/>
                  </a:schemeClr>
                </a:solidFill>
              </a:rPr>
              <a:t> / </a:t>
            </a:r>
            <a:r>
              <a:rPr lang="en-US" sz="800" dirty="0" err="1" smtClean="0">
                <a:solidFill>
                  <a:schemeClr val="bg1">
                    <a:lumMod val="65000"/>
                  </a:schemeClr>
                </a:solidFill>
              </a:rPr>
              <a:t>Thinkstock</a:t>
            </a:r>
            <a:endParaRPr lang="en-US" sz="800" dirty="0">
              <a:solidFill>
                <a:schemeClr val="bg1">
                  <a:lumMod val="6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Spoken to the Written Word</a:t>
            </a:r>
            <a:endParaRPr lang="en-US" dirty="0"/>
          </a:p>
        </p:txBody>
      </p:sp>
      <p:sp>
        <p:nvSpPr>
          <p:cNvPr id="3" name="Content Placeholder 2"/>
          <p:cNvSpPr>
            <a:spLocks noGrp="1"/>
          </p:cNvSpPr>
          <p:nvPr>
            <p:ph idx="1"/>
          </p:nvPr>
        </p:nvSpPr>
        <p:spPr/>
        <p:txBody>
          <a:bodyPr/>
          <a:lstStyle/>
          <a:p>
            <a:r>
              <a:rPr lang="en-US" dirty="0" smtClean="0"/>
              <a:t>Three basic forms of communication are nonverbal actions, the spoken word, and the written word.</a:t>
            </a:r>
          </a:p>
          <a:p>
            <a:r>
              <a:rPr lang="en-US" dirty="0" smtClean="0"/>
              <a:t>All three were </a:t>
            </a:r>
            <a:br>
              <a:rPr lang="en-US" dirty="0" smtClean="0"/>
            </a:br>
            <a:r>
              <a:rPr lang="en-US" dirty="0" smtClean="0"/>
              <a:t>instrumental in </a:t>
            </a:r>
            <a:br>
              <a:rPr lang="en-US" dirty="0" smtClean="0"/>
            </a:br>
            <a:r>
              <a:rPr lang="en-US" dirty="0" smtClean="0"/>
              <a:t>the development </a:t>
            </a:r>
            <a:br>
              <a:rPr lang="en-US" dirty="0" smtClean="0"/>
            </a:br>
            <a:r>
              <a:rPr lang="en-US" dirty="0" smtClean="0"/>
              <a:t>of Sacred Scripture </a:t>
            </a:r>
            <a:br>
              <a:rPr lang="en-US" dirty="0" smtClean="0"/>
            </a:br>
            <a:r>
              <a:rPr lang="en-US" dirty="0" smtClean="0"/>
              <a:t>as we know it today.</a:t>
            </a:r>
          </a:p>
          <a:p>
            <a:endParaRPr lang="en-US" dirty="0"/>
          </a:p>
        </p:txBody>
      </p:sp>
      <p:pic>
        <p:nvPicPr>
          <p:cNvPr id="4" name="Picture 3" descr="Slide 2_iStock_23473256_Large.jpg"/>
          <p:cNvPicPr>
            <a:picLocks noChangeAspect="1"/>
          </p:cNvPicPr>
          <p:nvPr/>
        </p:nvPicPr>
        <p:blipFill>
          <a:blip r:embed="rId3" cstate="print"/>
          <a:srcRect l="7849"/>
          <a:stretch>
            <a:fillRect/>
          </a:stretch>
        </p:blipFill>
        <p:spPr>
          <a:xfrm>
            <a:off x="4753398" y="2819400"/>
            <a:ext cx="3628602" cy="2615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4648200" y="5486400"/>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Meg Wallace Photography / Shutterstock.com</a:t>
            </a:r>
            <a:endParaRPr lang="en-US" sz="800" dirty="0">
              <a:solidFill>
                <a:schemeClr val="bg1">
                  <a:lumMod val="6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an Experience</a:t>
            </a:r>
            <a:endParaRPr lang="en-US" dirty="0"/>
          </a:p>
        </p:txBody>
      </p:sp>
      <p:sp>
        <p:nvSpPr>
          <p:cNvPr id="3" name="Content Placeholder 2"/>
          <p:cNvSpPr>
            <a:spLocks noGrp="1"/>
          </p:cNvSpPr>
          <p:nvPr>
            <p:ph idx="1"/>
          </p:nvPr>
        </p:nvSpPr>
        <p:spPr/>
        <p:txBody>
          <a:bodyPr/>
          <a:lstStyle/>
          <a:p>
            <a:r>
              <a:rPr lang="en-US" dirty="0" smtClean="0"/>
              <a:t>Before human beings can communicate anything, they must have an experience.</a:t>
            </a:r>
          </a:p>
          <a:p>
            <a:r>
              <a:rPr lang="en-US" dirty="0" smtClean="0"/>
              <a:t>Central to the experiences of people during Old Testament times was their relationship with God.</a:t>
            </a:r>
          </a:p>
          <a:p>
            <a:endParaRPr lang="en-US" dirty="0"/>
          </a:p>
        </p:txBody>
      </p:sp>
      <p:pic>
        <p:nvPicPr>
          <p:cNvPr id="4" name="Picture 3" descr="Slide 2_iStock_23473256_Large.jpg"/>
          <p:cNvPicPr>
            <a:picLocks noChangeAspect="1"/>
          </p:cNvPicPr>
          <p:nvPr/>
        </p:nvPicPr>
        <p:blipFill>
          <a:blip r:embed="rId3" cstate="print"/>
          <a:stretch>
            <a:fillRect/>
          </a:stretch>
        </p:blipFill>
        <p:spPr>
          <a:xfrm>
            <a:off x="2743200" y="3962400"/>
            <a:ext cx="3628601" cy="2586724"/>
          </a:xfrm>
          <a:prstGeom prst="rect">
            <a:avLst/>
          </a:prstGeom>
        </p:spPr>
      </p:pic>
      <p:sp>
        <p:nvSpPr>
          <p:cNvPr id="5" name="TextBox 4"/>
          <p:cNvSpPr txBox="1"/>
          <p:nvPr/>
        </p:nvSpPr>
        <p:spPr bwMode="auto">
          <a:xfrm rot="16200000">
            <a:off x="5098824" y="5150078"/>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Christopher </a:t>
            </a:r>
            <a:r>
              <a:rPr lang="en-US" sz="800" dirty="0" err="1" smtClean="0">
                <a:solidFill>
                  <a:schemeClr val="bg1">
                    <a:lumMod val="65000"/>
                  </a:schemeClr>
                </a:solidFill>
              </a:rPr>
              <a:t>Futcher</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the Spoken Word</a:t>
            </a:r>
            <a:endParaRPr lang="en-US" dirty="0"/>
          </a:p>
        </p:txBody>
      </p:sp>
      <p:sp>
        <p:nvSpPr>
          <p:cNvPr id="3" name="Content Placeholder 2"/>
          <p:cNvSpPr>
            <a:spLocks noGrp="1"/>
          </p:cNvSpPr>
          <p:nvPr>
            <p:ph idx="1"/>
          </p:nvPr>
        </p:nvSpPr>
        <p:spPr/>
        <p:txBody>
          <a:bodyPr/>
          <a:lstStyle/>
          <a:p>
            <a:r>
              <a:rPr lang="en-US" dirty="0" smtClean="0"/>
              <a:t>The Israelites first handed down their experience by word of mouth.</a:t>
            </a:r>
          </a:p>
          <a:p>
            <a:r>
              <a:rPr lang="en-US" dirty="0" smtClean="0"/>
              <a:t>They used prophecy, </a:t>
            </a:r>
            <a:br>
              <a:rPr lang="en-US" dirty="0" smtClean="0"/>
            </a:br>
            <a:r>
              <a:rPr lang="en-US" dirty="0" smtClean="0"/>
              <a:t>preaching, stories, </a:t>
            </a:r>
            <a:br>
              <a:rPr lang="en-US" dirty="0" smtClean="0"/>
            </a:br>
            <a:r>
              <a:rPr lang="en-US" dirty="0" smtClean="0"/>
              <a:t>poetry, and worship.</a:t>
            </a:r>
          </a:p>
          <a:p>
            <a:r>
              <a:rPr lang="en-US" dirty="0" smtClean="0"/>
              <a:t>Jesus used the </a:t>
            </a:r>
            <a:br>
              <a:rPr lang="en-US" dirty="0" smtClean="0"/>
            </a:br>
            <a:r>
              <a:rPr lang="en-US" dirty="0" smtClean="0"/>
              <a:t>spoken word in </a:t>
            </a:r>
            <a:br>
              <a:rPr lang="en-US" dirty="0" smtClean="0"/>
            </a:br>
            <a:r>
              <a:rPr lang="en-US" dirty="0" smtClean="0"/>
              <a:t>a powerful and </a:t>
            </a:r>
            <a:br>
              <a:rPr lang="en-US" dirty="0" smtClean="0"/>
            </a:br>
            <a:r>
              <a:rPr lang="en-US" dirty="0" smtClean="0"/>
              <a:t>transforming way.</a:t>
            </a:r>
            <a:endParaRPr lang="en-US" dirty="0"/>
          </a:p>
        </p:txBody>
      </p:sp>
      <p:pic>
        <p:nvPicPr>
          <p:cNvPr id="4" name="Picture 3" descr="Slide 2_iStock_23473256_Large.jpg"/>
          <p:cNvPicPr>
            <a:picLocks noChangeAspect="1"/>
          </p:cNvPicPr>
          <p:nvPr/>
        </p:nvPicPr>
        <p:blipFill>
          <a:blip r:embed="rId3" cstate="print"/>
          <a:stretch>
            <a:fillRect/>
          </a:stretch>
        </p:blipFill>
        <p:spPr>
          <a:xfrm>
            <a:off x="4677199" y="2971800"/>
            <a:ext cx="4009601" cy="26676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a:off x="4953000" y="5651956"/>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Vibe Images / Dollar Photo Club</a:t>
            </a:r>
            <a:endParaRPr lang="en-US" sz="800" dirty="0">
              <a:solidFill>
                <a:schemeClr val="bg1">
                  <a:lumMod val="6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 the Written Word</a:t>
            </a:r>
            <a:endParaRPr lang="en-US" dirty="0"/>
          </a:p>
        </p:txBody>
      </p:sp>
      <p:sp>
        <p:nvSpPr>
          <p:cNvPr id="3" name="Content Placeholder 2"/>
          <p:cNvSpPr>
            <a:spLocks noGrp="1"/>
          </p:cNvSpPr>
          <p:nvPr>
            <p:ph idx="1"/>
          </p:nvPr>
        </p:nvSpPr>
        <p:spPr/>
        <p:txBody>
          <a:bodyPr/>
          <a:lstStyle/>
          <a:p>
            <a:r>
              <a:rPr lang="en-US" dirty="0" smtClean="0"/>
              <a:t>People wanted to preserve God’s message of salvation for later generations.</a:t>
            </a:r>
          </a:p>
          <a:p>
            <a:r>
              <a:rPr lang="en-US" dirty="0" smtClean="0"/>
              <a:t>The spoken and written traditions have communicated God’s wisdom for more than two thousand years.</a:t>
            </a:r>
            <a:endParaRPr lang="en-US" dirty="0"/>
          </a:p>
        </p:txBody>
      </p:sp>
      <p:pic>
        <p:nvPicPr>
          <p:cNvPr id="4" name="Picture 3" descr="Slide 2_iStock_23473256_Large.jpg"/>
          <p:cNvPicPr>
            <a:picLocks noChangeAspect="1"/>
          </p:cNvPicPr>
          <p:nvPr/>
        </p:nvPicPr>
        <p:blipFill>
          <a:blip r:embed="rId3" cstate="print"/>
          <a:stretch>
            <a:fillRect/>
          </a:stretch>
        </p:blipFill>
        <p:spPr>
          <a:xfrm>
            <a:off x="2667000" y="3962400"/>
            <a:ext cx="3810000" cy="2636383"/>
          </a:xfrm>
          <a:prstGeom prst="rect">
            <a:avLst/>
          </a:prstGeom>
          <a:ln>
            <a:noFill/>
          </a:ln>
          <a:effectLst>
            <a:softEdge rad="112500"/>
          </a:effectLst>
        </p:spPr>
      </p:pic>
      <p:sp>
        <p:nvSpPr>
          <p:cNvPr id="5" name="TextBox 4"/>
          <p:cNvSpPr txBox="1"/>
          <p:nvPr/>
        </p:nvSpPr>
        <p:spPr bwMode="auto">
          <a:xfrm>
            <a:off x="2743200" y="6490156"/>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tovfla</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Dates of Events and Writings</a:t>
            </a:r>
            <a:endParaRPr lang="en-US" dirty="0"/>
          </a:p>
        </p:txBody>
      </p:sp>
      <p:sp>
        <p:nvSpPr>
          <p:cNvPr id="3" name="Content Placeholder 2"/>
          <p:cNvSpPr>
            <a:spLocks noGrp="1"/>
          </p:cNvSpPr>
          <p:nvPr>
            <p:ph idx="1"/>
          </p:nvPr>
        </p:nvSpPr>
        <p:spPr/>
        <p:txBody>
          <a:bodyPr/>
          <a:lstStyle/>
          <a:p>
            <a:r>
              <a:rPr lang="en-US" dirty="0" smtClean="0"/>
              <a:t>Many of the biblical books were written down years, even centuries, after the events they describe.</a:t>
            </a:r>
          </a:p>
          <a:p>
            <a:r>
              <a:rPr lang="en-US" dirty="0" smtClean="0"/>
              <a:t>Most books do not appear in the Bible in the order in which they were written.</a:t>
            </a:r>
          </a:p>
          <a:p>
            <a:endParaRPr lang="en-US" dirty="0"/>
          </a:p>
        </p:txBody>
      </p:sp>
      <p:pic>
        <p:nvPicPr>
          <p:cNvPr id="4" name="Picture 3" descr="Slide 2_iStock_23473256_Large.jpg"/>
          <p:cNvPicPr>
            <a:picLocks noChangeAspect="1"/>
          </p:cNvPicPr>
          <p:nvPr/>
        </p:nvPicPr>
        <p:blipFill>
          <a:blip r:embed="rId3" cstate="print"/>
          <a:stretch>
            <a:fillRect/>
          </a:stretch>
        </p:blipFill>
        <p:spPr>
          <a:xfrm>
            <a:off x="2590800" y="4038600"/>
            <a:ext cx="3933401" cy="25673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rot="16200000">
            <a:off x="5289322" y="5150078"/>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Howard Sandler / Shutterstock.com</a:t>
            </a:r>
            <a:endParaRPr lang="en-US" sz="800" dirty="0">
              <a:solidFill>
                <a:schemeClr val="bg1">
                  <a:lumMod val="65000"/>
                </a:schemeClr>
              </a:solidFill>
            </a:endParaRPr>
          </a:p>
        </p:txBody>
      </p:sp>
    </p:spTree>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378</TotalTime>
  <Words>865</Words>
  <Application>Microsoft Macintosh PowerPoint</Application>
  <PresentationFormat>On-screen Show (4:3)</PresentationFormat>
  <Paragraphs>100</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LIC Presentation template</vt:lpstr>
      <vt:lpstr>Understanding Sacred Scripture</vt:lpstr>
      <vt:lpstr>Divine Inspiration</vt:lpstr>
      <vt:lpstr>The Author of Scripture</vt:lpstr>
      <vt:lpstr>Through Human Words</vt:lpstr>
      <vt:lpstr>From the Spoken to the Written Word</vt:lpstr>
      <vt:lpstr>First, an Experience</vt:lpstr>
      <vt:lpstr>Next, the Spoken Word</vt:lpstr>
      <vt:lpstr>Finally, the Written Word</vt:lpstr>
      <vt:lpstr>Dates of Events and Writings</vt:lpstr>
      <vt:lpstr>Setting the Canon of Scripture</vt:lpstr>
      <vt:lpstr>Standards Used to Determine the Canon of Scripture:</vt:lpstr>
      <vt:lpstr>Many Translations: One Revelation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Systems Administrator</cp:lastModifiedBy>
  <cp:revision>36</cp:revision>
  <dcterms:created xsi:type="dcterms:W3CDTF">2011-01-10T17:35:40Z</dcterms:created>
  <dcterms:modified xsi:type="dcterms:W3CDTF">2015-02-24T18:09:25Z</dcterms:modified>
</cp:coreProperties>
</file>