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8"/>
  </p:notesMasterIdLst>
  <p:sldIdLst>
    <p:sldId id="310" r:id="rId2"/>
    <p:sldId id="313" r:id="rId3"/>
    <p:sldId id="314" r:id="rId4"/>
    <p:sldId id="315" r:id="rId5"/>
    <p:sldId id="316" r:id="rId6"/>
    <p:sldId id="317" r:id="rId7"/>
    <p:sldId id="318" r:id="rId8"/>
    <p:sldId id="328" r:id="rId9"/>
    <p:sldId id="319" r:id="rId10"/>
    <p:sldId id="320" r:id="rId11"/>
    <p:sldId id="329" r:id="rId12"/>
    <p:sldId id="321" r:id="rId13"/>
    <p:sldId id="322" r:id="rId14"/>
    <p:sldId id="323" r:id="rId15"/>
    <p:sldId id="324" r:id="rId16"/>
    <p:sldId id="325" r:id="rId17"/>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6" clrIdx="1"/>
  <p:cmAuthor id="2" name="Brian Singer-Towns" initials="BS" lastIdx="1" clrIdx="2">
    <p:extLst/>
  </p:cmAuthor>
  <p:cmAuthor id="3" name="Joanna Dailey" initials="JD"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598"/>
    <a:srgbClr val="008000"/>
    <a:srgbClr val="C30027"/>
    <a:srgbClr val="314BCD"/>
    <a:srgbClr val="D60005"/>
    <a:srgbClr val="FF0000"/>
    <a:srgbClr val="3539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61" autoAdjust="0"/>
    <p:restoredTop sz="86425" autoAdjust="0"/>
  </p:normalViewPr>
  <p:slideViewPr>
    <p:cSldViewPr snapToGrid="0" snapToObjects="1">
      <p:cViewPr varScale="1">
        <p:scale>
          <a:sx n="127" d="100"/>
          <a:sy n="127" d="100"/>
        </p:scale>
        <p:origin x="1528" y="176"/>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6/6/16</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notesMaster" Target="../notesMasters/notesMaster1.xml"/><Relationship Id="rId3"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notesMaster" Target="../notesMasters/notesMaster1.xml"/><Relationship Id="rId3"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notesMaster" Target="../notesMasters/notesMaster1.xml"/><Relationship Id="rId3"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notesMaster" Target="../notesMasters/notesMaster1.xml"/><Relationship Id="rId3"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notesMaster" Target="../notesMasters/notesMaster1.xml"/><Relationship Id="rId3"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a:t>
            </a:fld>
            <a:endParaRPr lang="en-US" dirty="0"/>
          </a:p>
        </p:txBody>
      </p:sp>
    </p:spTree>
    <p:extLst>
      <p:ext uri="{BB962C8B-B14F-4D97-AF65-F5344CB8AC3E}">
        <p14:creationId xmlns:p14="http://schemas.microsoft.com/office/powerpoint/2010/main" val="3862657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10</a:t>
            </a:fld>
            <a:endParaRPr lang="en-US" dirty="0"/>
          </a:p>
        </p:txBody>
      </p:sp>
    </p:spTree>
    <p:extLst>
      <p:ext uri="{BB962C8B-B14F-4D97-AF65-F5344CB8AC3E}">
        <p14:creationId xmlns:p14="http://schemas.microsoft.com/office/powerpoint/2010/main" val="2600091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11</a:t>
            </a:fld>
            <a:endParaRPr lang="en-US" dirty="0"/>
          </a:p>
        </p:txBody>
      </p:sp>
    </p:spTree>
    <p:extLst>
      <p:ext uri="{BB962C8B-B14F-4D97-AF65-F5344CB8AC3E}">
        <p14:creationId xmlns:p14="http://schemas.microsoft.com/office/powerpoint/2010/main" val="1203028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12</a:t>
            </a:fld>
            <a:endParaRPr lang="en-US" dirty="0"/>
          </a:p>
        </p:txBody>
      </p:sp>
    </p:spTree>
    <p:extLst>
      <p:ext uri="{BB962C8B-B14F-4D97-AF65-F5344CB8AC3E}">
        <p14:creationId xmlns:p14="http://schemas.microsoft.com/office/powerpoint/2010/main" val="3838682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13</a:t>
            </a:fld>
            <a:endParaRPr lang="en-US" dirty="0"/>
          </a:p>
        </p:txBody>
      </p:sp>
    </p:spTree>
    <p:extLst>
      <p:ext uri="{BB962C8B-B14F-4D97-AF65-F5344CB8AC3E}">
        <p14:creationId xmlns:p14="http://schemas.microsoft.com/office/powerpoint/2010/main" val="1159785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14</a:t>
            </a:fld>
            <a:endParaRPr lang="en-US" dirty="0"/>
          </a:p>
        </p:txBody>
      </p:sp>
    </p:spTree>
    <p:extLst>
      <p:ext uri="{BB962C8B-B14F-4D97-AF65-F5344CB8AC3E}">
        <p14:creationId xmlns:p14="http://schemas.microsoft.com/office/powerpoint/2010/main" val="2639075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15</a:t>
            </a:fld>
            <a:endParaRPr lang="en-US" dirty="0"/>
          </a:p>
        </p:txBody>
      </p:sp>
    </p:spTree>
    <p:extLst>
      <p:ext uri="{BB962C8B-B14F-4D97-AF65-F5344CB8AC3E}">
        <p14:creationId xmlns:p14="http://schemas.microsoft.com/office/powerpoint/2010/main" val="2907312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16</a:t>
            </a:fld>
            <a:endParaRPr lang="en-US" dirty="0"/>
          </a:p>
        </p:txBody>
      </p:sp>
    </p:spTree>
    <p:extLst>
      <p:ext uri="{BB962C8B-B14F-4D97-AF65-F5344CB8AC3E}">
        <p14:creationId xmlns:p14="http://schemas.microsoft.com/office/powerpoint/2010/main" val="102923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2</a:t>
            </a:fld>
            <a:endParaRPr lang="en-US" dirty="0"/>
          </a:p>
        </p:txBody>
      </p:sp>
    </p:spTree>
    <p:extLst>
      <p:ext uri="{BB962C8B-B14F-4D97-AF65-F5344CB8AC3E}">
        <p14:creationId xmlns:p14="http://schemas.microsoft.com/office/powerpoint/2010/main" val="394858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3</a:t>
            </a:fld>
            <a:endParaRPr lang="en-US" dirty="0"/>
          </a:p>
        </p:txBody>
      </p:sp>
    </p:spTree>
    <p:extLst>
      <p:ext uri="{BB962C8B-B14F-4D97-AF65-F5344CB8AC3E}">
        <p14:creationId xmlns:p14="http://schemas.microsoft.com/office/powerpoint/2010/main" val="284381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4</a:t>
            </a:fld>
            <a:endParaRPr lang="en-US" dirty="0"/>
          </a:p>
        </p:txBody>
      </p:sp>
    </p:spTree>
    <p:extLst>
      <p:ext uri="{BB962C8B-B14F-4D97-AF65-F5344CB8AC3E}">
        <p14:creationId xmlns:p14="http://schemas.microsoft.com/office/powerpoint/2010/main" val="3104935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5</a:t>
            </a:fld>
            <a:endParaRPr lang="en-US" dirty="0"/>
          </a:p>
        </p:txBody>
      </p:sp>
    </p:spTree>
    <p:extLst>
      <p:ext uri="{BB962C8B-B14F-4D97-AF65-F5344CB8AC3E}">
        <p14:creationId xmlns:p14="http://schemas.microsoft.com/office/powerpoint/2010/main" val="48448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6</a:t>
            </a:fld>
            <a:endParaRPr lang="en-US" dirty="0"/>
          </a:p>
        </p:txBody>
      </p:sp>
    </p:spTree>
    <p:extLst>
      <p:ext uri="{BB962C8B-B14F-4D97-AF65-F5344CB8AC3E}">
        <p14:creationId xmlns:p14="http://schemas.microsoft.com/office/powerpoint/2010/main" val="2051456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7</a:t>
            </a:fld>
            <a:endParaRPr lang="en-US" dirty="0"/>
          </a:p>
        </p:txBody>
      </p:sp>
    </p:spTree>
    <p:extLst>
      <p:ext uri="{BB962C8B-B14F-4D97-AF65-F5344CB8AC3E}">
        <p14:creationId xmlns:p14="http://schemas.microsoft.com/office/powerpoint/2010/main" val="381555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8</a:t>
            </a:fld>
            <a:endParaRPr lang="en-US" dirty="0"/>
          </a:p>
        </p:txBody>
      </p:sp>
    </p:spTree>
    <p:extLst>
      <p:ext uri="{BB962C8B-B14F-4D97-AF65-F5344CB8AC3E}">
        <p14:creationId xmlns:p14="http://schemas.microsoft.com/office/powerpoint/2010/main" val="339773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9</a:t>
            </a:fld>
            <a:endParaRPr lang="en-US" dirty="0"/>
          </a:p>
        </p:txBody>
      </p:sp>
    </p:spTree>
    <p:extLst>
      <p:ext uri="{BB962C8B-B14F-4D97-AF65-F5344CB8AC3E}">
        <p14:creationId xmlns:p14="http://schemas.microsoft.com/office/powerpoint/2010/main" val="26732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6/6/16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
        <p:nvSpPr>
          <p:cNvPr id="3" name="TextBox 2"/>
          <p:cNvSpPr txBox="1"/>
          <p:nvPr/>
        </p:nvSpPr>
        <p:spPr>
          <a:xfrm>
            <a:off x="7668387" y="6345936"/>
            <a:ext cx="1618488"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Document #: TX005841</a:t>
            </a:r>
          </a:p>
        </p:txBody>
      </p:sp>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A5598"/>
                </a:solidFill>
                <a:latin typeface="Arial" charset="0"/>
                <a:ea typeface="Arial" charset="0"/>
                <a:cs typeface="Arial" charset="0"/>
              </a:rPr>
              <a:t>Renewal Movers and Shakers</a:t>
            </a:r>
            <a:endParaRPr lang="en-US" sz="4200" b="1" dirty="0">
              <a:solidFill>
                <a:srgbClr val="0A5598"/>
              </a:solidFill>
              <a:latin typeface="Arial" charset="0"/>
              <a:ea typeface="Arial" charset="0"/>
              <a:cs typeface="Arial" charset="0"/>
            </a:endParaRPr>
          </a:p>
        </p:txBody>
      </p:sp>
      <p:sp>
        <p:nvSpPr>
          <p:cNvPr id="3" name="Content Placeholder 2"/>
          <p:cNvSpPr>
            <a:spLocks noGrp="1"/>
          </p:cNvSpPr>
          <p:nvPr>
            <p:ph idx="1"/>
          </p:nvPr>
        </p:nvSpPr>
        <p:spPr/>
        <p:txBody>
          <a:bodyPr/>
          <a:lstStyle/>
          <a:p>
            <a:r>
              <a:rPr lang="en-US" sz="2400" dirty="0" smtClean="0">
                <a:latin typeface="Arial" charset="0"/>
                <a:ea typeface="Arial" charset="0"/>
                <a:cs typeface="Arial" charset="0"/>
              </a:rPr>
              <a:t>Saint Ignatius of Loyola</a:t>
            </a:r>
          </a:p>
          <a:p>
            <a:r>
              <a:rPr lang="en-US" sz="2400" dirty="0" smtClean="0">
                <a:latin typeface="Arial" charset="0"/>
                <a:ea typeface="Arial" charset="0"/>
                <a:cs typeface="Arial" charset="0"/>
              </a:rPr>
              <a:t>Saint Teresa of Ávila</a:t>
            </a:r>
          </a:p>
          <a:p>
            <a:r>
              <a:rPr lang="en-US" sz="2400" dirty="0" smtClean="0">
                <a:latin typeface="Arial" charset="0"/>
                <a:ea typeface="Arial" charset="0"/>
                <a:cs typeface="Arial" charset="0"/>
              </a:rPr>
              <a:t>Saint Peter </a:t>
            </a:r>
            <a:r>
              <a:rPr lang="en-US" sz="2400" dirty="0" err="1" smtClean="0">
                <a:latin typeface="Arial" charset="0"/>
                <a:ea typeface="Arial" charset="0"/>
                <a:cs typeface="Arial" charset="0"/>
              </a:rPr>
              <a:t>Canisius</a:t>
            </a:r>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Saint Francis de Sales</a:t>
            </a:r>
          </a:p>
          <a:p>
            <a:r>
              <a:rPr lang="en-US" sz="2400" dirty="0" smtClean="0">
                <a:latin typeface="Arial" charset="0"/>
                <a:ea typeface="Arial" charset="0"/>
                <a:cs typeface="Arial" charset="0"/>
              </a:rPr>
              <a:t>Saint Jane Frances de Chantal</a:t>
            </a:r>
          </a:p>
          <a:p>
            <a:pPr marL="0" indent="0">
              <a:buNone/>
            </a:pPr>
            <a:endParaRPr lang="en-US" sz="1400" dirty="0" smtClean="0">
              <a:latin typeface="Arial" charset="0"/>
              <a:ea typeface="Arial" charset="0"/>
              <a:cs typeface="Arial" charset="0"/>
            </a:endParaRPr>
          </a:p>
          <a:p>
            <a:pPr marL="0" indent="0">
              <a:buNone/>
            </a:pPr>
            <a:endParaRPr lang="en-US" sz="1400" dirty="0">
              <a:latin typeface="Arial" charset="0"/>
              <a:ea typeface="Arial" charset="0"/>
              <a:cs typeface="Arial" charset="0"/>
            </a:endParaRPr>
          </a:p>
          <a:p>
            <a:pPr marL="0" indent="0">
              <a:buNone/>
            </a:pPr>
            <a:endParaRPr lang="en-US" sz="1400" dirty="0" smtClean="0">
              <a:latin typeface="Arial" charset="0"/>
              <a:ea typeface="Arial" charset="0"/>
              <a:cs typeface="Arial" charset="0"/>
            </a:endParaRPr>
          </a:p>
          <a:p>
            <a:pPr marL="0" indent="0">
              <a:buNone/>
            </a:pPr>
            <a:endParaRPr lang="en-US" sz="1400" dirty="0">
              <a:latin typeface="Arial" charset="0"/>
              <a:ea typeface="Arial" charset="0"/>
              <a:cs typeface="Arial" charset="0"/>
            </a:endParaRPr>
          </a:p>
          <a:p>
            <a:pPr marL="0" indent="0">
              <a:buNone/>
            </a:pPr>
            <a:endParaRPr lang="en-US" sz="1100" dirty="0" smtClean="0">
              <a:latin typeface="Arial" charset="0"/>
              <a:ea typeface="Arial" charset="0"/>
              <a:cs typeface="Arial" charset="0"/>
            </a:endParaRPr>
          </a:p>
          <a:p>
            <a:pPr marL="0" indent="0">
              <a:buNone/>
            </a:pPr>
            <a:endParaRPr lang="en-US" sz="1100" dirty="0">
              <a:latin typeface="Arial" charset="0"/>
              <a:ea typeface="Arial" charset="0"/>
              <a:cs typeface="Arial" charset="0"/>
            </a:endParaRPr>
          </a:p>
          <a:p>
            <a:pPr marL="0" indent="0">
              <a:buNone/>
            </a:pPr>
            <a:r>
              <a:rPr lang="en-US" sz="1100" dirty="0" smtClean="0">
                <a:latin typeface="Arial" charset="0"/>
                <a:ea typeface="Arial" charset="0"/>
                <a:cs typeface="Arial" charset="0"/>
              </a:rPr>
              <a:t>(Saint Jane de Chantal, at age twenty, before she founded her religious community.) </a:t>
            </a:r>
            <a:endParaRPr lang="en-US" sz="1100" dirty="0">
              <a:latin typeface="Arial" charset="0"/>
              <a:ea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138" y="1417638"/>
            <a:ext cx="2925446" cy="3642672"/>
          </a:xfrm>
          <a:prstGeom prst="rect">
            <a:avLst/>
          </a:prstGeom>
        </p:spPr>
      </p:pic>
      <p:sp>
        <p:nvSpPr>
          <p:cNvPr id="6" name="TextBox 5"/>
          <p:cNvSpPr txBox="1"/>
          <p:nvPr/>
        </p:nvSpPr>
        <p:spPr>
          <a:xfrm>
            <a:off x="6705769" y="5023361"/>
            <a:ext cx="1758815"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a:t>
            </a:r>
            <a:r>
              <a:rPr lang="en-US" sz="700" dirty="0" err="1" smtClean="0">
                <a:solidFill>
                  <a:schemeClr val="bg1">
                    <a:lumMod val="65000"/>
                  </a:schemeClr>
                </a:solidFill>
                <a:latin typeface="Arial"/>
                <a:ea typeface="Calibri"/>
                <a:cs typeface="Arial"/>
              </a:rPr>
              <a:t>Morphart</a:t>
            </a:r>
            <a:r>
              <a:rPr lang="en-US" sz="700" dirty="0" smtClean="0">
                <a:solidFill>
                  <a:schemeClr val="bg1">
                    <a:lumMod val="65000"/>
                  </a:schemeClr>
                </a:solidFill>
                <a:latin typeface="Arial"/>
                <a:ea typeface="Calibri"/>
                <a:cs typeface="Arial"/>
              </a:rPr>
              <a:t> Creation </a:t>
            </a:r>
            <a:r>
              <a:rPr lang="en-US" sz="700" dirty="0" smtClean="0">
                <a:solidFill>
                  <a:srgbClr val="A6A6A6"/>
                </a:solidFill>
                <a:latin typeface="Arial"/>
                <a:ea typeface="Calibri"/>
                <a:cs typeface="Arial"/>
              </a:rPr>
              <a:t>/ 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808161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8000"/>
                </a:solidFill>
                <a:latin typeface="Arial" charset="0"/>
                <a:ea typeface="Arial" charset="0"/>
                <a:cs typeface="Arial" charset="0"/>
              </a:rPr>
              <a:t>Search It! </a:t>
            </a:r>
            <a:endParaRPr lang="en-US" sz="60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400" dirty="0" smtClean="0">
                <a:latin typeface="Arial" charset="0"/>
                <a:ea typeface="Arial" charset="0"/>
                <a:cs typeface="Arial" charset="0"/>
              </a:rPr>
              <a:t>Gather in groups of two or three. Choose one of the following and research: </a:t>
            </a:r>
          </a:p>
          <a:p>
            <a:pPr lvl="1"/>
            <a:r>
              <a:rPr lang="en-US" sz="2000" dirty="0" smtClean="0">
                <a:latin typeface="Arial" charset="0"/>
                <a:ea typeface="Arial" charset="0"/>
                <a:cs typeface="Arial" charset="0"/>
              </a:rPr>
              <a:t>the Society of Jesus (Jesuits), </a:t>
            </a:r>
          </a:p>
          <a:p>
            <a:pPr lvl="1"/>
            <a:r>
              <a:rPr lang="en-US" sz="2000" dirty="0" smtClean="0">
                <a:latin typeface="Arial" charset="0"/>
                <a:ea typeface="Arial" charset="0"/>
                <a:cs typeface="Arial" charset="0"/>
              </a:rPr>
              <a:t>the Order of Carmel (either men or women), </a:t>
            </a:r>
            <a:endParaRPr lang="en-US" sz="2000" dirty="0">
              <a:latin typeface="Arial" charset="0"/>
              <a:ea typeface="Arial" charset="0"/>
              <a:cs typeface="Arial" charset="0"/>
            </a:endParaRPr>
          </a:p>
          <a:p>
            <a:pPr lvl="1"/>
            <a:r>
              <a:rPr lang="en-US" sz="2000" dirty="0" smtClean="0">
                <a:latin typeface="Arial" charset="0"/>
                <a:ea typeface="Arial" charset="0"/>
                <a:cs typeface="Arial" charset="0"/>
              </a:rPr>
              <a:t>the Order of the Visitation of Holy Mary. </a:t>
            </a:r>
          </a:p>
          <a:p>
            <a:pPr marL="457200" lvl="1" indent="0">
              <a:buNone/>
            </a:pPr>
            <a:r>
              <a:rPr lang="en-US" sz="2400" dirty="0" smtClean="0">
                <a:latin typeface="Arial" charset="0"/>
                <a:ea typeface="Arial" charset="0"/>
                <a:cs typeface="Arial" charset="0"/>
              </a:rPr>
              <a:t>All of these religious institutes still exist today. </a:t>
            </a:r>
          </a:p>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Share your findings with your group. </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1593778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700" b="1" dirty="0" smtClean="0">
                <a:solidFill>
                  <a:srgbClr val="C30027"/>
                </a:solidFill>
                <a:latin typeface="Arial" charset="0"/>
                <a:ea typeface="Arial" charset="0"/>
                <a:cs typeface="Arial" charset="0"/>
              </a:rPr>
              <a:t>“New Explorations”</a:t>
            </a:r>
            <a:r>
              <a:rPr lang="en-US" b="1" dirty="0" smtClean="0">
                <a:latin typeface="Arial" charset="0"/>
                <a:ea typeface="Arial" charset="0"/>
                <a:cs typeface="Arial" charset="0"/>
              </a:rPr>
              <a:t/>
            </a:r>
            <a:br>
              <a:rPr lang="en-US" b="1" dirty="0" smtClean="0">
                <a:latin typeface="Arial" charset="0"/>
                <a:ea typeface="Arial" charset="0"/>
                <a:cs typeface="Arial" charset="0"/>
              </a:rPr>
            </a:br>
            <a:r>
              <a:rPr lang="en-US" sz="2000" b="1" dirty="0" smtClean="0">
                <a:solidFill>
                  <a:schemeClr val="tx1">
                    <a:lumMod val="50000"/>
                    <a:lumOff val="50000"/>
                  </a:schemeClr>
                </a:solidFill>
                <a:latin typeface="Arial" charset="0"/>
                <a:ea typeface="Arial" charset="0"/>
                <a:cs typeface="Arial" charset="0"/>
              </a:rPr>
              <a:t>(Church </a:t>
            </a:r>
            <a:r>
              <a:rPr lang="en-US" sz="2000" b="1" dirty="0">
                <a:solidFill>
                  <a:schemeClr val="tx1">
                    <a:lumMod val="50000"/>
                    <a:lumOff val="50000"/>
                  </a:schemeClr>
                </a:solidFill>
                <a:latin typeface="Arial" charset="0"/>
                <a:ea typeface="Arial" charset="0"/>
                <a:cs typeface="Arial" charset="0"/>
              </a:rPr>
              <a:t>History, pages </a:t>
            </a:r>
            <a:r>
              <a:rPr lang="en-US" sz="2000" b="1" dirty="0" smtClean="0">
                <a:solidFill>
                  <a:schemeClr val="tx1">
                    <a:lumMod val="50000"/>
                    <a:lumOff val="50000"/>
                  </a:schemeClr>
                </a:solidFill>
                <a:latin typeface="Arial" charset="0"/>
                <a:ea typeface="Arial" charset="0"/>
                <a:cs typeface="Arial" charset="0"/>
              </a:rPr>
              <a:t>74</a:t>
            </a:r>
            <a:r>
              <a:rPr lang="en-US" sz="2000" b="1" dirty="0">
                <a:solidFill>
                  <a:schemeClr val="tx1">
                    <a:lumMod val="50000"/>
                    <a:lumOff val="50000"/>
                  </a:schemeClr>
                </a:solidFill>
                <a:latin typeface="Arial" panose="020B0604020202020204" pitchFamily="34" charset="0"/>
                <a:cs typeface="Arial" panose="020B0604020202020204" pitchFamily="34" charset="0"/>
              </a:rPr>
              <a:t>–</a:t>
            </a:r>
            <a:r>
              <a:rPr lang="en-US" sz="2000" b="1" dirty="0" smtClean="0">
                <a:solidFill>
                  <a:schemeClr val="tx1">
                    <a:lumMod val="50000"/>
                    <a:lumOff val="50000"/>
                  </a:schemeClr>
                </a:solidFill>
                <a:latin typeface="Arial" charset="0"/>
                <a:ea typeface="Arial" charset="0"/>
                <a:cs typeface="Arial" charset="0"/>
              </a:rPr>
              <a:t>84)</a:t>
            </a:r>
            <a:r>
              <a:rPr lang="en-US" sz="3600" b="1" dirty="0" smtClean="0">
                <a:latin typeface="Arial" charset="0"/>
                <a:ea typeface="Arial" charset="0"/>
                <a:cs typeface="Arial" charset="0"/>
              </a:rPr>
              <a:t/>
            </a:r>
            <a:br>
              <a:rPr lang="en-US" sz="3600" b="1" dirty="0" smtClean="0">
                <a:latin typeface="Arial" charset="0"/>
                <a:ea typeface="Arial" charset="0"/>
                <a:cs typeface="Arial" charset="0"/>
              </a:rPr>
            </a:br>
            <a:endParaRPr lang="en-US" sz="3600" b="1"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Arial" charset="0"/>
                <a:ea typeface="Arial" charset="0"/>
                <a:cs typeface="Arial" charset="0"/>
              </a:rPr>
              <a:t>The Church expanded and </a:t>
            </a:r>
          </a:p>
          <a:p>
            <a:pPr marL="0" indent="0">
              <a:buNone/>
            </a:pPr>
            <a:r>
              <a:rPr lang="en-US" sz="2400" dirty="0" smtClean="0">
                <a:latin typeface="Arial" charset="0"/>
                <a:ea typeface="Arial" charset="0"/>
                <a:cs typeface="Arial" charset="0"/>
              </a:rPr>
              <a:t>evangelized as European</a:t>
            </a:r>
          </a:p>
          <a:p>
            <a:pPr marL="0" indent="0">
              <a:buNone/>
            </a:pPr>
            <a:r>
              <a:rPr lang="en-US" sz="2400" dirty="0" smtClean="0">
                <a:latin typeface="Arial" charset="0"/>
                <a:ea typeface="Arial" charset="0"/>
                <a:cs typeface="Arial" charset="0"/>
              </a:rPr>
              <a:t>nations explored </a:t>
            </a:r>
          </a:p>
          <a:p>
            <a:pPr marL="0" indent="0">
              <a:buNone/>
            </a:pPr>
            <a:r>
              <a:rPr lang="en-US" sz="2400" dirty="0" smtClean="0">
                <a:latin typeface="Arial" charset="0"/>
                <a:ea typeface="Arial" charset="0"/>
                <a:cs typeface="Arial" charset="0"/>
              </a:rPr>
              <a:t>North America, </a:t>
            </a:r>
          </a:p>
          <a:p>
            <a:pPr marL="0" indent="0">
              <a:buNone/>
            </a:pPr>
            <a:r>
              <a:rPr lang="en-US" sz="2400" dirty="0" smtClean="0">
                <a:latin typeface="Arial" charset="0"/>
                <a:ea typeface="Arial" charset="0"/>
                <a:cs typeface="Arial" charset="0"/>
              </a:rPr>
              <a:t>Latin America, and </a:t>
            </a:r>
          </a:p>
          <a:p>
            <a:pPr marL="0" indent="0">
              <a:buNone/>
            </a:pPr>
            <a:r>
              <a:rPr lang="en-US" sz="2400" dirty="0" smtClean="0">
                <a:latin typeface="Arial" charset="0"/>
                <a:ea typeface="Arial" charset="0"/>
                <a:cs typeface="Arial" charset="0"/>
              </a:rPr>
              <a:t>the Far East.   </a:t>
            </a:r>
            <a:endParaRPr lang="en-US" sz="2400" dirty="0">
              <a:latin typeface="Arial" charset="0"/>
              <a:ea typeface="Arial" charset="0"/>
              <a:cs typeface="Arial" charset="0"/>
            </a:endParaRPr>
          </a:p>
        </p:txBody>
      </p:sp>
      <p:sp>
        <p:nvSpPr>
          <p:cNvPr id="6" name="TextBox 5"/>
          <p:cNvSpPr txBox="1"/>
          <p:nvPr/>
        </p:nvSpPr>
        <p:spPr>
          <a:xfrm>
            <a:off x="6900413" y="5030386"/>
            <a:ext cx="1531188"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Sarunyu_foto</a:t>
            </a:r>
            <a:r>
              <a:rPr lang="en-US" sz="700" dirty="0" smtClean="0">
                <a:solidFill>
                  <a:srgbClr val="A6A6A6"/>
                </a:solidFill>
                <a:latin typeface="Arial"/>
                <a:ea typeface="Calibri"/>
                <a:cs typeface="Arial"/>
              </a:rPr>
              <a:t>/Shutterstock.com</a:t>
            </a:r>
            <a:endParaRPr lang="en-US" sz="700" dirty="0">
              <a:solidFill>
                <a:srgbClr val="A6A6A6"/>
              </a:solidFill>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822" y="1421337"/>
            <a:ext cx="3688779" cy="3609050"/>
          </a:xfrm>
          <a:prstGeom prst="rect">
            <a:avLst/>
          </a:prstGeom>
        </p:spPr>
      </p:pic>
    </p:spTree>
    <p:extLst>
      <p:ext uri="{BB962C8B-B14F-4D97-AF65-F5344CB8AC3E}">
        <p14:creationId xmlns:p14="http://schemas.microsoft.com/office/powerpoint/2010/main" val="3909629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A5598"/>
                </a:solidFill>
                <a:latin typeface="Arial" charset="0"/>
                <a:ea typeface="Arial" charset="0"/>
                <a:cs typeface="Arial" charset="0"/>
              </a:rPr>
              <a:t>Latin America </a:t>
            </a:r>
            <a:endParaRPr lang="en-US" sz="4200" b="1" dirty="0">
              <a:solidFill>
                <a:srgbClr val="0A5598"/>
              </a:solidFill>
              <a:latin typeface="Arial" charset="0"/>
              <a:ea typeface="Arial" charset="0"/>
              <a:cs typeface="Arial" charset="0"/>
            </a:endParaRPr>
          </a:p>
        </p:txBody>
      </p:sp>
      <p:sp>
        <p:nvSpPr>
          <p:cNvPr id="3" name="Content Placeholder 2"/>
          <p:cNvSpPr>
            <a:spLocks noGrp="1"/>
          </p:cNvSpPr>
          <p:nvPr>
            <p:ph idx="1"/>
          </p:nvPr>
        </p:nvSpPr>
        <p:spPr>
          <a:xfrm>
            <a:off x="457200" y="1417638"/>
            <a:ext cx="8229600" cy="4708525"/>
          </a:xfrm>
        </p:spPr>
        <p:txBody>
          <a:bodyPr/>
          <a:lstStyle/>
          <a:p>
            <a:pPr marL="0" indent="0">
              <a:buNone/>
            </a:pPr>
            <a:r>
              <a:rPr lang="en-US" sz="2400" dirty="0" smtClean="0">
                <a:latin typeface="Arial" charset="0"/>
                <a:ea typeface="Arial" charset="0"/>
                <a:cs typeface="Arial" charset="0"/>
              </a:rPr>
              <a:t>The following saints and holy </a:t>
            </a:r>
            <a:br>
              <a:rPr lang="en-US" sz="2400" dirty="0" smtClean="0">
                <a:latin typeface="Arial" charset="0"/>
                <a:ea typeface="Arial" charset="0"/>
                <a:cs typeface="Arial" charset="0"/>
              </a:rPr>
            </a:br>
            <a:r>
              <a:rPr lang="en-US" sz="2400" dirty="0" smtClean="0">
                <a:latin typeface="Arial" charset="0"/>
                <a:ea typeface="Arial" charset="0"/>
                <a:cs typeface="Arial" charset="0"/>
              </a:rPr>
              <a:t>people were influential in </a:t>
            </a:r>
            <a:br>
              <a:rPr lang="en-US" sz="2400" dirty="0" smtClean="0">
                <a:latin typeface="Arial" charset="0"/>
                <a:ea typeface="Arial" charset="0"/>
                <a:cs typeface="Arial" charset="0"/>
              </a:rPr>
            </a:br>
            <a:r>
              <a:rPr lang="en-US" sz="2400" dirty="0" smtClean="0">
                <a:latin typeface="Arial" charset="0"/>
                <a:ea typeface="Arial" charset="0"/>
                <a:cs typeface="Arial" charset="0"/>
              </a:rPr>
              <a:t>Latin America:</a:t>
            </a:r>
            <a:br>
              <a:rPr lang="en-US" sz="2400" dirty="0" smtClean="0">
                <a:latin typeface="Arial" charset="0"/>
                <a:ea typeface="Arial" charset="0"/>
                <a:cs typeface="Arial" charset="0"/>
              </a:rPr>
            </a:br>
            <a:endParaRPr lang="en-US" sz="2400" dirty="0" smtClean="0">
              <a:latin typeface="Arial" charset="0"/>
              <a:ea typeface="Arial" charset="0"/>
              <a:cs typeface="Arial" charset="0"/>
            </a:endParaRPr>
          </a:p>
          <a:p>
            <a:r>
              <a:rPr lang="en-US" sz="2400" dirty="0" err="1" smtClean="0">
                <a:latin typeface="Arial" charset="0"/>
                <a:ea typeface="Arial" charset="0"/>
                <a:cs typeface="Arial" charset="0"/>
              </a:rPr>
              <a:t>Bartolomé</a:t>
            </a:r>
            <a:r>
              <a:rPr lang="en-US" sz="2400" dirty="0" smtClean="0">
                <a:latin typeface="Arial" charset="0"/>
                <a:ea typeface="Arial" charset="0"/>
                <a:cs typeface="Arial" charset="0"/>
              </a:rPr>
              <a:t> de las Casas </a:t>
            </a:r>
          </a:p>
          <a:p>
            <a:pPr marL="0" indent="0">
              <a:buNone/>
            </a:pPr>
            <a:r>
              <a:rPr lang="en-US" sz="1800" dirty="0" smtClean="0">
                <a:latin typeface="Arial" charset="0"/>
                <a:ea typeface="Arial" charset="0"/>
                <a:cs typeface="Arial" charset="0"/>
              </a:rPr>
              <a:t>     (pictured here)</a:t>
            </a:r>
          </a:p>
          <a:p>
            <a:r>
              <a:rPr lang="en-US" sz="2400" dirty="0" smtClean="0">
                <a:latin typeface="Arial" charset="0"/>
                <a:ea typeface="Arial" charset="0"/>
                <a:cs typeface="Arial" charset="0"/>
              </a:rPr>
              <a:t>Saint Peter </a:t>
            </a:r>
            <a:r>
              <a:rPr lang="en-US" sz="2400" dirty="0" err="1" smtClean="0">
                <a:latin typeface="Arial" charset="0"/>
                <a:ea typeface="Arial" charset="0"/>
                <a:cs typeface="Arial" charset="0"/>
              </a:rPr>
              <a:t>Claver</a:t>
            </a:r>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Saint Martin de </a:t>
            </a:r>
            <a:r>
              <a:rPr lang="en-US" sz="2400" dirty="0" err="1" smtClean="0">
                <a:latin typeface="Arial" charset="0"/>
                <a:ea typeface="Arial" charset="0"/>
                <a:cs typeface="Arial" charset="0"/>
              </a:rPr>
              <a:t>Porres</a:t>
            </a:r>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Saint Rose of Lima</a:t>
            </a:r>
          </a:p>
          <a:p>
            <a:endParaRPr lang="en-US" dirty="0" smtClean="0">
              <a:latin typeface="Arial" charset="0"/>
              <a:ea typeface="Arial" charset="0"/>
              <a:cs typeface="Arial" charset="0"/>
            </a:endParaRPr>
          </a:p>
          <a:p>
            <a:endParaRPr lang="en-US" dirty="0">
              <a:latin typeface="Arial" charset="0"/>
              <a:ea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7914" y="1527242"/>
            <a:ext cx="3968885" cy="2979971"/>
          </a:xfrm>
          <a:prstGeom prst="rect">
            <a:avLst/>
          </a:prstGeom>
        </p:spPr>
      </p:pic>
      <p:sp>
        <p:nvSpPr>
          <p:cNvPr id="6" name="TextBox 5"/>
          <p:cNvSpPr txBox="1"/>
          <p:nvPr/>
        </p:nvSpPr>
        <p:spPr>
          <a:xfrm>
            <a:off x="7236989" y="4506866"/>
            <a:ext cx="1535998"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Sergey Kohl </a:t>
            </a:r>
            <a:r>
              <a:rPr lang="en-US" sz="700" dirty="0" smtClean="0">
                <a:solidFill>
                  <a:srgbClr val="A6A6A6"/>
                </a:solidFill>
                <a:latin typeface="Arial"/>
                <a:ea typeface="Calibri"/>
                <a:cs typeface="Arial"/>
              </a:rPr>
              <a:t>/ 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1446293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33" y="184907"/>
            <a:ext cx="8229600" cy="1143000"/>
          </a:xfrm>
        </p:spPr>
        <p:txBody>
          <a:bodyPr>
            <a:normAutofit/>
          </a:bodyPr>
          <a:lstStyle/>
          <a:p>
            <a:r>
              <a:rPr lang="en-US" sz="4200" b="1" dirty="0" smtClean="0">
                <a:solidFill>
                  <a:srgbClr val="008000"/>
                </a:solidFill>
                <a:latin typeface="Arial" charset="0"/>
                <a:ea typeface="Arial" charset="0"/>
                <a:cs typeface="Arial" charset="0"/>
              </a:rPr>
              <a:t>The Far East</a:t>
            </a:r>
            <a:endParaRPr lang="en-US" sz="42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Arial" charset="0"/>
                <a:ea typeface="Arial" charset="0"/>
                <a:cs typeface="Arial" charset="0"/>
              </a:rPr>
              <a:t>The following saints and holy </a:t>
            </a:r>
            <a:br>
              <a:rPr lang="en-US" sz="2400" dirty="0" smtClean="0">
                <a:latin typeface="Arial" charset="0"/>
                <a:ea typeface="Arial" charset="0"/>
                <a:cs typeface="Arial" charset="0"/>
              </a:rPr>
            </a:br>
            <a:r>
              <a:rPr lang="en-US" sz="2400" dirty="0" smtClean="0">
                <a:latin typeface="Arial" charset="0"/>
                <a:ea typeface="Arial" charset="0"/>
                <a:cs typeface="Arial" charset="0"/>
              </a:rPr>
              <a:t>people were influential in </a:t>
            </a:r>
            <a:br>
              <a:rPr lang="en-US" sz="2400" dirty="0" smtClean="0">
                <a:latin typeface="Arial" charset="0"/>
                <a:ea typeface="Arial" charset="0"/>
                <a:cs typeface="Arial" charset="0"/>
              </a:rPr>
            </a:br>
            <a:r>
              <a:rPr lang="en-US" sz="2400" dirty="0" smtClean="0">
                <a:latin typeface="Arial" charset="0"/>
                <a:ea typeface="Arial" charset="0"/>
                <a:cs typeface="Arial" charset="0"/>
              </a:rPr>
              <a:t>the Far East:</a:t>
            </a:r>
          </a:p>
          <a:p>
            <a:pPr marL="0" indent="0">
              <a:buNone/>
            </a:pPr>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Saint Francis Xavier</a:t>
            </a:r>
            <a:br>
              <a:rPr lang="en-US" sz="2400" dirty="0" smtClean="0">
                <a:latin typeface="Arial" charset="0"/>
                <a:ea typeface="Arial" charset="0"/>
                <a:cs typeface="Arial" charset="0"/>
              </a:rPr>
            </a:br>
            <a:r>
              <a:rPr lang="en-US" sz="1800" dirty="0" smtClean="0">
                <a:latin typeface="Arial" charset="0"/>
                <a:ea typeface="Arial" charset="0"/>
                <a:cs typeface="Arial" charset="0"/>
              </a:rPr>
              <a:t>(India, pictured here)</a:t>
            </a:r>
          </a:p>
          <a:p>
            <a:r>
              <a:rPr lang="en-US" sz="2400" dirty="0" smtClean="0">
                <a:latin typeface="Arial" charset="0"/>
                <a:ea typeface="Arial" charset="0"/>
                <a:cs typeface="Arial" charset="0"/>
              </a:rPr>
              <a:t>Father Matteo Ricci</a:t>
            </a:r>
            <a:br>
              <a:rPr lang="en-US" sz="2400" dirty="0" smtClean="0">
                <a:latin typeface="Arial" charset="0"/>
                <a:ea typeface="Arial" charset="0"/>
                <a:cs typeface="Arial" charset="0"/>
              </a:rPr>
            </a:br>
            <a:r>
              <a:rPr lang="en-US" sz="1800" dirty="0" smtClean="0">
                <a:latin typeface="Arial" charset="0"/>
                <a:ea typeface="Arial" charset="0"/>
                <a:cs typeface="Arial" charset="0"/>
              </a:rPr>
              <a:t>(China) </a:t>
            </a:r>
          </a:p>
          <a:p>
            <a:endParaRPr lang="en-US" sz="2400" dirty="0" smtClean="0">
              <a:latin typeface="Arial" charset="0"/>
              <a:ea typeface="Arial" charset="0"/>
              <a:cs typeface="Arial" charset="0"/>
            </a:endParaRPr>
          </a:p>
          <a:p>
            <a:endParaRPr lang="en-US" sz="2400" dirty="0" smtClean="0">
              <a:latin typeface="Arial" charset="0"/>
              <a:ea typeface="Arial" charset="0"/>
              <a:cs typeface="Arial" charset="0"/>
            </a:endParaRPr>
          </a:p>
          <a:p>
            <a:endParaRPr lang="en-US" sz="2400" dirty="0" smtClean="0">
              <a:latin typeface="Arial" charset="0"/>
              <a:ea typeface="Arial" charset="0"/>
              <a:cs typeface="Arial" charset="0"/>
            </a:endParaRPr>
          </a:p>
          <a:p>
            <a:endParaRPr lang="en-US" sz="2400" dirty="0">
              <a:latin typeface="Arial" charset="0"/>
              <a:ea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927" y="1721796"/>
            <a:ext cx="3672506" cy="2791838"/>
          </a:xfrm>
          <a:prstGeom prst="rect">
            <a:avLst/>
          </a:prstGeom>
        </p:spPr>
      </p:pic>
      <p:sp>
        <p:nvSpPr>
          <p:cNvPr id="6" name="TextBox 5"/>
          <p:cNvSpPr txBox="1"/>
          <p:nvPr/>
        </p:nvSpPr>
        <p:spPr>
          <a:xfrm>
            <a:off x="7162989" y="4516789"/>
            <a:ext cx="1449436" cy="200055"/>
          </a:xfrm>
          <a:prstGeom prst="rect">
            <a:avLst/>
          </a:prstGeom>
          <a:noFill/>
        </p:spPr>
        <p:txBody>
          <a:bodyPr wrap="none" rtlCol="0">
            <a:spAutoFit/>
          </a:bodyPr>
          <a:lstStyle/>
          <a:p>
            <a:r>
              <a:rPr lang="en-US" sz="700" dirty="0">
                <a:solidFill>
                  <a:schemeClr val="bg1">
                    <a:lumMod val="65000"/>
                  </a:schemeClr>
                </a:solidFill>
                <a:latin typeface="Arial"/>
                <a:ea typeface="Calibri"/>
                <a:cs typeface="Arial"/>
              </a:rPr>
              <a:t>©rook76</a:t>
            </a:r>
            <a:r>
              <a:rPr lang="en-US" sz="700" dirty="0" smtClean="0">
                <a:solidFill>
                  <a:srgbClr val="A6A6A6"/>
                </a:solidFill>
                <a:latin typeface="Arial"/>
                <a:ea typeface="Calibri"/>
                <a:cs typeface="Arial"/>
              </a:rPr>
              <a:t>/</a:t>
            </a:r>
            <a:r>
              <a:rPr lang="en-US" sz="700" dirty="0" err="1" smtClean="0">
                <a:solidFill>
                  <a:srgbClr val="A6A6A6"/>
                </a:solidFill>
                <a:latin typeface="Arial"/>
                <a:ea typeface="Calibri"/>
                <a:cs typeface="Arial"/>
              </a:rPr>
              <a:t>www.shutterstock.com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384555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C30027"/>
                </a:solidFill>
                <a:latin typeface="Arial" charset="0"/>
                <a:ea typeface="Arial" charset="0"/>
                <a:cs typeface="Arial" charset="0"/>
              </a:rPr>
              <a:t>North America</a:t>
            </a:r>
            <a:endParaRPr lang="en-US" sz="4200" b="1" dirty="0">
              <a:solidFill>
                <a:srgbClr val="C30027"/>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Arial" charset="0"/>
                <a:ea typeface="Arial" charset="0"/>
                <a:cs typeface="Arial" charset="0"/>
              </a:rPr>
              <a:t> The following saints and holy people were influential in North America:</a:t>
            </a:r>
          </a:p>
          <a:p>
            <a:pPr marL="0" indent="0">
              <a:buNone/>
            </a:pPr>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Saint </a:t>
            </a:r>
            <a:r>
              <a:rPr lang="en-US" sz="2400" dirty="0" err="1" smtClean="0">
                <a:latin typeface="Arial" charset="0"/>
                <a:ea typeface="Arial" charset="0"/>
                <a:cs typeface="Arial" charset="0"/>
              </a:rPr>
              <a:t>Junipero</a:t>
            </a:r>
            <a:r>
              <a:rPr lang="en-US" sz="2400" dirty="0" smtClean="0">
                <a:latin typeface="Arial" charset="0"/>
                <a:ea typeface="Arial" charset="0"/>
                <a:cs typeface="Arial" charset="0"/>
              </a:rPr>
              <a:t> Serra and the Franciscan missions in California </a:t>
            </a:r>
          </a:p>
          <a:p>
            <a:r>
              <a:rPr lang="en-US" sz="2400" dirty="0">
                <a:latin typeface="Arial" charset="0"/>
                <a:ea typeface="Arial" charset="0"/>
                <a:cs typeface="Arial" charset="0"/>
              </a:rPr>
              <a:t>Saint Isaac </a:t>
            </a:r>
            <a:r>
              <a:rPr lang="en-US" sz="2400" dirty="0" err="1">
                <a:latin typeface="Arial" charset="0"/>
                <a:ea typeface="Arial" charset="0"/>
                <a:cs typeface="Arial" charset="0"/>
              </a:rPr>
              <a:t>Jogues</a:t>
            </a:r>
            <a:r>
              <a:rPr lang="en-US" sz="2400" dirty="0">
                <a:latin typeface="Arial" charset="0"/>
                <a:ea typeface="Arial" charset="0"/>
                <a:cs typeface="Arial" charset="0"/>
              </a:rPr>
              <a:t> (Jesuit) and Saint John de </a:t>
            </a:r>
            <a:r>
              <a:rPr lang="en-US" sz="2400" dirty="0" err="1">
                <a:latin typeface="Arial" charset="0"/>
                <a:ea typeface="Arial" charset="0"/>
                <a:cs typeface="Arial" charset="0"/>
              </a:rPr>
              <a:t>Brebeuf</a:t>
            </a:r>
            <a:r>
              <a:rPr lang="en-US" sz="2400" dirty="0">
                <a:latin typeface="Arial" charset="0"/>
                <a:ea typeface="Arial" charset="0"/>
                <a:cs typeface="Arial" charset="0"/>
              </a:rPr>
              <a:t> (layman helping the Jesuits) and Companions </a:t>
            </a:r>
          </a:p>
          <a:p>
            <a:endParaRPr lang="en-US" sz="2400" dirty="0" smtClean="0">
              <a:latin typeface="Arial" charset="0"/>
              <a:ea typeface="Arial" charset="0"/>
              <a:cs typeface="Arial" charset="0"/>
            </a:endParaRPr>
          </a:p>
          <a:p>
            <a:endParaRPr lang="en-US" sz="2400" dirty="0" smtClean="0">
              <a:latin typeface="Arial" charset="0"/>
              <a:ea typeface="Arial" charset="0"/>
              <a:cs typeface="Arial" charset="0"/>
            </a:endParaRPr>
          </a:p>
          <a:p>
            <a:endParaRPr lang="en-US" sz="2400" dirty="0">
              <a:latin typeface="Arial" charset="0"/>
              <a:ea typeface="Arial" charset="0"/>
              <a:cs typeface="Arial" charset="0"/>
            </a:endParaRPr>
          </a:p>
        </p:txBody>
      </p:sp>
    </p:spTree>
    <p:extLst>
      <p:ext uri="{BB962C8B-B14F-4D97-AF65-F5344CB8AC3E}">
        <p14:creationId xmlns:p14="http://schemas.microsoft.com/office/powerpoint/2010/main" val="2551705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A5598"/>
                </a:solidFill>
                <a:latin typeface="Arial" charset="0"/>
                <a:ea typeface="Arial" charset="0"/>
                <a:cs typeface="Arial" charset="0"/>
              </a:rPr>
              <a:t>Think About It!</a:t>
            </a:r>
            <a:endParaRPr lang="en-US" sz="6000" b="1" dirty="0">
              <a:solidFill>
                <a:srgbClr val="0A5598"/>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Arial" charset="0"/>
                <a:ea typeface="Arial" charset="0"/>
                <a:cs typeface="Arial" charset="0"/>
              </a:rPr>
              <a:t>Think back to all of the people who taught you about Jesus, from the time you were small until now. Choose one of these persons. Write that person a note, thanking him or her for teaching you about Jesus, for helping you make your First Communion, for teaching you about the Mass and the Sacraments, or for helping you to serve others. Mail your note. If you do not know this person’s address, keep this note as a reminder to  pray for him or her. We come to God together!</a:t>
            </a:r>
          </a:p>
        </p:txBody>
      </p:sp>
    </p:spTree>
    <p:extLst>
      <p:ext uri="{BB962C8B-B14F-4D97-AF65-F5344CB8AC3E}">
        <p14:creationId xmlns:p14="http://schemas.microsoft.com/office/powerpoint/2010/main" val="4247643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5385" y="-625578"/>
            <a:ext cx="8101413" cy="3956703"/>
          </a:xfrm>
        </p:spPr>
        <p:txBody>
          <a:bodyPr>
            <a:noAutofit/>
          </a:bodyPr>
          <a:lstStyle/>
          <a:p>
            <a:pPr algn="l"/>
            <a:r>
              <a:rPr lang="en-US" sz="6600" b="1" dirty="0">
                <a:solidFill>
                  <a:srgbClr val="0A5598"/>
                </a:solidFill>
                <a:latin typeface="Arial" panose="020B0604020202020204" pitchFamily="34" charset="0"/>
                <a:cs typeface="Arial" panose="020B0604020202020204" pitchFamily="34" charset="0"/>
              </a:rPr>
              <a:t>Prayer</a:t>
            </a:r>
            <a:r>
              <a:rPr lang="en-US" sz="7200" dirty="0">
                <a:solidFill>
                  <a:srgbClr val="FF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and</a:t>
            </a:r>
            <a:r>
              <a:rPr lang="en-US" sz="7200" dirty="0">
                <a:solidFill>
                  <a:srgbClr val="FF0000"/>
                </a:solidFill>
                <a:latin typeface="Arial" panose="020B0604020202020204" pitchFamily="34" charset="0"/>
                <a:cs typeface="Arial" panose="020B0604020202020204" pitchFamily="34" charset="0"/>
              </a:rPr>
              <a:t> </a:t>
            </a:r>
            <a:br>
              <a:rPr lang="en-US" sz="7200" dirty="0">
                <a:solidFill>
                  <a:srgbClr val="FF0000"/>
                </a:solidFill>
                <a:latin typeface="Arial" panose="020B0604020202020204" pitchFamily="34" charset="0"/>
                <a:cs typeface="Arial" panose="020B0604020202020204" pitchFamily="34" charset="0"/>
              </a:rPr>
            </a:br>
            <a:r>
              <a:rPr lang="en-US" sz="7200" dirty="0">
                <a:solidFill>
                  <a:srgbClr val="FF0000"/>
                </a:solidFill>
                <a:latin typeface="Arial" panose="020B0604020202020204" pitchFamily="34" charset="0"/>
                <a:cs typeface="Arial" panose="020B0604020202020204" pitchFamily="34" charset="0"/>
              </a:rPr>
              <a:t>  </a:t>
            </a:r>
            <a:r>
              <a:rPr lang="en-US" sz="8000" b="1" dirty="0">
                <a:solidFill>
                  <a:srgbClr val="C30027"/>
                </a:solidFill>
                <a:latin typeface="Arial" panose="020B0604020202020204" pitchFamily="34" charset="0"/>
                <a:cs typeface="Arial" panose="020B0604020202020204" pitchFamily="34" charset="0"/>
              </a:rPr>
              <a:t>Church</a:t>
            </a:r>
            <a:r>
              <a:rPr lang="en-US" sz="8000" dirty="0">
                <a:solidFill>
                  <a:srgbClr val="C30027"/>
                </a:solidFill>
                <a:latin typeface="Arial" panose="020B0604020202020204" pitchFamily="34" charset="0"/>
                <a:cs typeface="Arial" panose="020B0604020202020204" pitchFamily="34" charset="0"/>
              </a:rPr>
              <a:t> </a:t>
            </a:r>
            <a:r>
              <a:rPr lang="en-US" sz="8000" b="1" dirty="0">
                <a:solidFill>
                  <a:srgbClr val="C30027"/>
                </a:solidFill>
                <a:latin typeface="Arial" panose="020B0604020202020204" pitchFamily="34" charset="0"/>
                <a:cs typeface="Arial" panose="020B0604020202020204" pitchFamily="34" charset="0"/>
              </a:rPr>
              <a:t>History</a:t>
            </a:r>
            <a:endParaRPr lang="en-US" sz="7200"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393107" y="3443955"/>
            <a:ext cx="8212508" cy="954107"/>
          </a:xfrm>
          <a:prstGeom prst="rect">
            <a:avLst/>
          </a:prstGeom>
          <a:noFill/>
        </p:spPr>
        <p:txBody>
          <a:bodyPr wrap="square" rtlCol="0">
            <a:spAutoFit/>
          </a:bodyPr>
          <a:lstStyle/>
          <a:p>
            <a:pPr algn="ctr"/>
            <a:r>
              <a:rPr lang="en-US" sz="2000" dirty="0" smtClean="0">
                <a:solidFill>
                  <a:srgbClr val="008000"/>
                </a:solidFill>
                <a:latin typeface="Arial" charset="0"/>
                <a:ea typeface="Arial" charset="0"/>
                <a:cs typeface="Arial" charset="0"/>
              </a:rPr>
              <a:t>Chapter H</a:t>
            </a:r>
          </a:p>
          <a:p>
            <a:pPr algn="ctr"/>
            <a:r>
              <a:rPr lang="en-US" sz="3600" dirty="0" smtClean="0">
                <a:solidFill>
                  <a:srgbClr val="008000"/>
                </a:solidFill>
                <a:latin typeface="Arial" charset="0"/>
                <a:ea typeface="Arial" charset="0"/>
                <a:cs typeface="Arial" charset="0"/>
              </a:rPr>
              <a:t>An Age of Renewal and Growth </a:t>
            </a:r>
            <a:endParaRPr lang="en-US" sz="3600" dirty="0">
              <a:solidFill>
                <a:srgbClr val="008000"/>
              </a:solidFill>
              <a:latin typeface="Arial" charset="0"/>
              <a:ea typeface="Arial" charset="0"/>
              <a:cs typeface="Arial" charset="0"/>
            </a:endParaRPr>
          </a:p>
        </p:txBody>
      </p:sp>
    </p:spTree>
    <p:extLst>
      <p:ext uri="{BB962C8B-B14F-4D97-AF65-F5344CB8AC3E}">
        <p14:creationId xmlns:p14="http://schemas.microsoft.com/office/powerpoint/2010/main" val="1652386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700" b="1" dirty="0" smtClean="0">
                <a:latin typeface="Arial" charset="0"/>
                <a:ea typeface="Arial" charset="0"/>
                <a:cs typeface="Arial" charset="0"/>
              </a:rPr>
              <a:t>Chapter Summary</a:t>
            </a:r>
            <a:r>
              <a:rPr lang="en-US" b="1" dirty="0" smtClean="0">
                <a:latin typeface="Arial" charset="0"/>
                <a:ea typeface="Arial" charset="0"/>
                <a:cs typeface="Arial" charset="0"/>
              </a:rPr>
              <a:t/>
            </a:r>
            <a:br>
              <a:rPr lang="en-US" b="1" dirty="0" smtClean="0">
                <a:latin typeface="Arial" charset="0"/>
                <a:ea typeface="Arial" charset="0"/>
                <a:cs typeface="Arial" charset="0"/>
              </a:rPr>
            </a:br>
            <a:endParaRPr lang="en-US" sz="3100" b="1"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500" dirty="0" smtClean="0">
                <a:latin typeface="Arial" charset="0"/>
                <a:ea typeface="Arial" charset="0"/>
                <a:cs typeface="Arial" charset="0"/>
              </a:rPr>
              <a:t>The Renaissance both enriched and tested the Church. </a:t>
            </a:r>
          </a:p>
          <a:p>
            <a:r>
              <a:rPr lang="en-US" sz="2500" dirty="0" smtClean="0">
                <a:latin typeface="Arial" charset="0"/>
                <a:ea typeface="Arial" charset="0"/>
                <a:cs typeface="Arial" charset="0"/>
              </a:rPr>
              <a:t>As the Church grew, dissent rose up and another schism occurred: the Protestant Reformation. </a:t>
            </a:r>
          </a:p>
          <a:p>
            <a:r>
              <a:rPr lang="en-US" sz="2500" dirty="0" smtClean="0">
                <a:latin typeface="Arial" charset="0"/>
                <a:ea typeface="Arial" charset="0"/>
                <a:cs typeface="Arial" charset="0"/>
              </a:rPr>
              <a:t>At the Council of Trent, the Church looked at its own practices. </a:t>
            </a:r>
          </a:p>
          <a:p>
            <a:r>
              <a:rPr lang="en-US" sz="2500" dirty="0" smtClean="0">
                <a:latin typeface="Arial" charset="0"/>
                <a:ea typeface="Arial" charset="0"/>
                <a:cs typeface="Arial" charset="0"/>
              </a:rPr>
              <a:t>The Church expanded to the New World and the Far East. </a:t>
            </a:r>
            <a:endParaRPr lang="en-US" sz="2500" dirty="0">
              <a:latin typeface="Arial" charset="0"/>
              <a:ea typeface="Arial" charset="0"/>
              <a:cs typeface="Arial" charset="0"/>
            </a:endParaRPr>
          </a:p>
        </p:txBody>
      </p:sp>
    </p:spTree>
    <p:extLst>
      <p:ext uri="{BB962C8B-B14F-4D97-AF65-F5344CB8AC3E}">
        <p14:creationId xmlns:p14="http://schemas.microsoft.com/office/powerpoint/2010/main" val="4184398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A5598"/>
                </a:solidFill>
                <a:latin typeface="Arial" charset="0"/>
                <a:ea typeface="Arial" charset="0"/>
                <a:cs typeface="Arial" charset="0"/>
              </a:rPr>
              <a:t>Introduction</a:t>
            </a:r>
            <a:r>
              <a:rPr lang="en-US" sz="4000" dirty="0" smtClean="0">
                <a:solidFill>
                  <a:srgbClr val="0A5598"/>
                </a:solidFill>
              </a:rPr>
              <a:t> </a:t>
            </a:r>
            <a:r>
              <a:rPr lang="en-US" sz="3100" dirty="0" smtClean="0"/>
              <a:t/>
            </a:r>
            <a:br>
              <a:rPr lang="en-US" sz="3100" dirty="0" smtClean="0"/>
            </a:br>
            <a:r>
              <a:rPr lang="en-US" sz="1800" b="1" dirty="0" smtClean="0">
                <a:solidFill>
                  <a:schemeClr val="tx1">
                    <a:lumMod val="50000"/>
                    <a:lumOff val="50000"/>
                  </a:schemeClr>
                </a:solidFill>
                <a:latin typeface="Arial" charset="0"/>
                <a:ea typeface="Arial" charset="0"/>
                <a:cs typeface="Arial" charset="0"/>
              </a:rPr>
              <a:t>(Church </a:t>
            </a:r>
            <a:r>
              <a:rPr lang="en-US" sz="1800" b="1" dirty="0">
                <a:solidFill>
                  <a:schemeClr val="tx1">
                    <a:lumMod val="50000"/>
                    <a:lumOff val="50000"/>
                  </a:schemeClr>
                </a:solidFill>
                <a:latin typeface="Arial" charset="0"/>
                <a:ea typeface="Arial" charset="0"/>
                <a:cs typeface="Arial" charset="0"/>
              </a:rPr>
              <a:t>History, pages </a:t>
            </a:r>
            <a:r>
              <a:rPr lang="en-US" sz="1800" b="1" dirty="0" smtClean="0">
                <a:solidFill>
                  <a:schemeClr val="tx1">
                    <a:lumMod val="50000"/>
                    <a:lumOff val="50000"/>
                  </a:schemeClr>
                </a:solidFill>
                <a:latin typeface="Arial" charset="0"/>
                <a:ea typeface="Arial" charset="0"/>
                <a:cs typeface="Arial" charset="0"/>
              </a:rPr>
              <a:t>62</a:t>
            </a: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charset="0"/>
                <a:ea typeface="Arial" charset="0"/>
                <a:cs typeface="Arial" charset="0"/>
              </a:rPr>
              <a:t>63) </a:t>
            </a:r>
            <a:endParaRPr lang="en-US" sz="2000" b="1" dirty="0">
              <a:solidFill>
                <a:schemeClr val="tx1">
                  <a:lumMod val="50000"/>
                  <a:lumOff val="50000"/>
                </a:schemeClr>
              </a:solidFill>
              <a:latin typeface="Arial" charset="0"/>
              <a:ea typeface="Arial" charset="0"/>
              <a:cs typeface="Arial" charset="0"/>
            </a:endParaRPr>
          </a:p>
        </p:txBody>
      </p:sp>
      <p:sp>
        <p:nvSpPr>
          <p:cNvPr id="3" name="Content Placeholder 2"/>
          <p:cNvSpPr>
            <a:spLocks noGrp="1"/>
          </p:cNvSpPr>
          <p:nvPr>
            <p:ph idx="1"/>
          </p:nvPr>
        </p:nvSpPr>
        <p:spPr/>
        <p:txBody>
          <a:bodyPr/>
          <a:lstStyle/>
          <a:p>
            <a:pPr marL="0" indent="0">
              <a:buNone/>
            </a:pPr>
            <a:r>
              <a:rPr lang="en-US" sz="2400" dirty="0" smtClean="0">
                <a:latin typeface="Arial" charset="0"/>
                <a:ea typeface="Arial" charset="0"/>
                <a:cs typeface="Arial" charset="0"/>
              </a:rPr>
              <a:t>After the Middle Ages, </a:t>
            </a:r>
          </a:p>
          <a:p>
            <a:pPr marL="0" indent="0">
              <a:buNone/>
            </a:pPr>
            <a:r>
              <a:rPr lang="en-US" sz="2400" dirty="0" smtClean="0">
                <a:latin typeface="Arial" charset="0"/>
                <a:ea typeface="Arial" charset="0"/>
                <a:cs typeface="Arial" charset="0"/>
              </a:rPr>
              <a:t>the Church participated </a:t>
            </a:r>
          </a:p>
          <a:p>
            <a:pPr marL="0" indent="0">
              <a:buNone/>
            </a:pPr>
            <a:r>
              <a:rPr lang="en-US" sz="2400" dirty="0" smtClean="0">
                <a:latin typeface="Arial" charset="0"/>
                <a:ea typeface="Arial" charset="0"/>
                <a:cs typeface="Arial" charset="0"/>
              </a:rPr>
              <a:t>in the Renaissance. </a:t>
            </a:r>
          </a:p>
          <a:p>
            <a:endParaRPr lang="en-US" sz="8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r>
              <a:rPr lang="en-US" sz="1200" dirty="0" smtClean="0">
                <a:latin typeface="Arial" charset="0"/>
                <a:ea typeface="Arial" charset="0"/>
                <a:cs typeface="Arial" charset="0"/>
              </a:rPr>
              <a:t>(This statue of Saint Peter and Saint Peter’s </a:t>
            </a:r>
          </a:p>
          <a:p>
            <a:pPr marL="0" indent="0">
              <a:buNone/>
            </a:pPr>
            <a:r>
              <a:rPr lang="en-US" sz="1200" dirty="0" smtClean="0">
                <a:latin typeface="Arial" charset="0"/>
                <a:ea typeface="Arial" charset="0"/>
                <a:cs typeface="Arial" charset="0"/>
              </a:rPr>
              <a:t>Basilica behind it, in Rome, are examples of Renaissance architecture.) </a:t>
            </a:r>
            <a:endParaRPr lang="en-US" sz="1200" dirty="0">
              <a:latin typeface="Arial" charset="0"/>
              <a:ea typeface="Arial" charset="0"/>
              <a:cs typeface="Arial" charset="0"/>
            </a:endParaRP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298" y="1702341"/>
            <a:ext cx="4625502" cy="3083668"/>
          </a:xfrm>
          <a:prstGeom prst="rect">
            <a:avLst/>
          </a:prstGeom>
        </p:spPr>
      </p:pic>
      <p:sp>
        <p:nvSpPr>
          <p:cNvPr id="6" name="TextBox 5"/>
          <p:cNvSpPr txBox="1"/>
          <p:nvPr/>
        </p:nvSpPr>
        <p:spPr>
          <a:xfrm>
            <a:off x="7353138" y="4768516"/>
            <a:ext cx="1418978"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Fabianodp</a:t>
            </a:r>
            <a:r>
              <a:rPr lang="en-US" sz="700" dirty="0" smtClean="0">
                <a:solidFill>
                  <a:srgbClr val="A6A6A6"/>
                </a:solidFill>
                <a:latin typeface="Arial"/>
                <a:ea typeface="Calibri"/>
                <a:cs typeface="Arial"/>
              </a:rPr>
              <a:t>/Shutterstock.com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1757693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08000"/>
                </a:solidFill>
                <a:latin typeface="Arial" charset="0"/>
                <a:ea typeface="Arial" charset="0"/>
                <a:cs typeface="Arial" charset="0"/>
              </a:rPr>
              <a:t>An Age of Humanism</a:t>
            </a:r>
            <a:endParaRPr lang="en-US" sz="42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400" dirty="0" smtClean="0">
                <a:latin typeface="Arial" charset="0"/>
                <a:ea typeface="Arial" charset="0"/>
                <a:cs typeface="Arial" charset="0"/>
              </a:rPr>
              <a:t>During this era, artists </a:t>
            </a:r>
            <a:br>
              <a:rPr lang="en-US" sz="2400" dirty="0" smtClean="0">
                <a:latin typeface="Arial" charset="0"/>
                <a:ea typeface="Arial" charset="0"/>
                <a:cs typeface="Arial" charset="0"/>
              </a:rPr>
            </a:br>
            <a:r>
              <a:rPr lang="en-US" sz="2400" dirty="0" smtClean="0">
                <a:latin typeface="Arial" charset="0"/>
                <a:ea typeface="Arial" charset="0"/>
                <a:cs typeface="Arial" charset="0"/>
              </a:rPr>
              <a:t>and thinkers discovered </a:t>
            </a:r>
            <a:br>
              <a:rPr lang="en-US" sz="2400" dirty="0" smtClean="0">
                <a:latin typeface="Arial" charset="0"/>
                <a:ea typeface="Arial" charset="0"/>
                <a:cs typeface="Arial" charset="0"/>
              </a:rPr>
            </a:br>
            <a:r>
              <a:rPr lang="en-US" sz="2400" dirty="0" smtClean="0">
                <a:latin typeface="Arial" charset="0"/>
                <a:ea typeface="Arial" charset="0"/>
                <a:cs typeface="Arial" charset="0"/>
              </a:rPr>
              <a:t>the beauty and sig-</a:t>
            </a:r>
            <a:br>
              <a:rPr lang="en-US" sz="2400" dirty="0" smtClean="0">
                <a:latin typeface="Arial" charset="0"/>
                <a:ea typeface="Arial" charset="0"/>
                <a:cs typeface="Arial" charset="0"/>
              </a:rPr>
            </a:br>
            <a:r>
              <a:rPr lang="en-US" sz="2400" dirty="0" err="1" smtClean="0">
                <a:latin typeface="Arial" charset="0"/>
                <a:ea typeface="Arial" charset="0"/>
                <a:cs typeface="Arial" charset="0"/>
              </a:rPr>
              <a:t>nificance</a:t>
            </a:r>
            <a:r>
              <a:rPr lang="en-US" sz="2400" dirty="0" smtClean="0">
                <a:latin typeface="Arial" charset="0"/>
                <a:ea typeface="Arial" charset="0"/>
                <a:cs typeface="Arial" charset="0"/>
              </a:rPr>
              <a:t> of human </a:t>
            </a:r>
            <a:br>
              <a:rPr lang="en-US" sz="2400" dirty="0" smtClean="0">
                <a:latin typeface="Arial" charset="0"/>
                <a:ea typeface="Arial" charset="0"/>
                <a:cs typeface="Arial" charset="0"/>
              </a:rPr>
            </a:br>
            <a:r>
              <a:rPr lang="en-US" sz="2400" dirty="0" smtClean="0">
                <a:latin typeface="Arial" charset="0"/>
                <a:ea typeface="Arial" charset="0"/>
                <a:cs typeface="Arial" charset="0"/>
              </a:rPr>
              <a:t>achievement. </a:t>
            </a:r>
          </a:p>
          <a:p>
            <a:r>
              <a:rPr lang="en-US" sz="2400" dirty="0" smtClean="0">
                <a:latin typeface="Arial" charset="0"/>
                <a:ea typeface="Arial" charset="0"/>
                <a:cs typeface="Arial" charset="0"/>
              </a:rPr>
              <a:t>It was an age of beauty </a:t>
            </a:r>
            <a:br>
              <a:rPr lang="en-US" sz="2400" dirty="0" smtClean="0">
                <a:latin typeface="Arial" charset="0"/>
                <a:ea typeface="Arial" charset="0"/>
                <a:cs typeface="Arial" charset="0"/>
              </a:rPr>
            </a:br>
            <a:r>
              <a:rPr lang="en-US" sz="2400" dirty="0" smtClean="0">
                <a:latin typeface="Arial" charset="0"/>
                <a:ea typeface="Arial" charset="0"/>
                <a:cs typeface="Arial" charset="0"/>
              </a:rPr>
              <a:t>and sometimes excess. </a:t>
            </a:r>
          </a:p>
          <a:p>
            <a:pPr marL="0" indent="0">
              <a:buNone/>
            </a:pPr>
            <a:endParaRPr lang="en-US" sz="800" dirty="0" smtClean="0">
              <a:latin typeface="Arial" charset="0"/>
              <a:ea typeface="Arial" charset="0"/>
              <a:cs typeface="Arial" charset="0"/>
            </a:endParaRPr>
          </a:p>
          <a:p>
            <a:pPr marL="0" indent="0">
              <a:buNone/>
            </a:pPr>
            <a:endParaRPr lang="en-US" sz="800" dirty="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smtClean="0">
              <a:latin typeface="Arial" charset="0"/>
              <a:ea typeface="Arial" charset="0"/>
              <a:cs typeface="Arial" charset="0"/>
            </a:endParaRPr>
          </a:p>
          <a:p>
            <a:pPr marL="0" indent="0">
              <a:buNone/>
            </a:pPr>
            <a:endParaRPr lang="en-US" sz="800" dirty="0">
              <a:latin typeface="Arial" charset="0"/>
              <a:ea typeface="Arial" charset="0"/>
              <a:cs typeface="Arial" charset="0"/>
            </a:endParaRPr>
          </a:p>
          <a:p>
            <a:pPr marL="0" indent="0">
              <a:buNone/>
            </a:pPr>
            <a:r>
              <a:rPr lang="en-US" sz="1200" dirty="0" smtClean="0">
                <a:latin typeface="Arial" charset="0"/>
                <a:ea typeface="Arial" charset="0"/>
                <a:cs typeface="Arial" charset="0"/>
              </a:rPr>
              <a:t>(This photo shows the Duomo, or dome, of the </a:t>
            </a:r>
            <a:br>
              <a:rPr lang="en-US" sz="1200" dirty="0" smtClean="0">
                <a:latin typeface="Arial" charset="0"/>
                <a:ea typeface="Arial" charset="0"/>
                <a:cs typeface="Arial" charset="0"/>
              </a:rPr>
            </a:br>
            <a:r>
              <a:rPr lang="en-US" sz="1200" dirty="0" smtClean="0">
                <a:latin typeface="Arial" charset="0"/>
                <a:ea typeface="Arial" charset="0"/>
                <a:cs typeface="Arial" charset="0"/>
              </a:rPr>
              <a:t>cathedral in Florence, Italy.)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762" y="1721796"/>
            <a:ext cx="4392038" cy="2928025"/>
          </a:xfrm>
          <a:prstGeom prst="rect">
            <a:avLst/>
          </a:prstGeom>
        </p:spPr>
      </p:pic>
      <p:sp>
        <p:nvSpPr>
          <p:cNvPr id="6" name="TextBox 5"/>
          <p:cNvSpPr txBox="1"/>
          <p:nvPr/>
        </p:nvSpPr>
        <p:spPr>
          <a:xfrm>
            <a:off x="7101970" y="4650738"/>
            <a:ext cx="1686680"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Luciano </a:t>
            </a:r>
            <a:r>
              <a:rPr lang="en-US" sz="700" dirty="0" err="1" smtClean="0">
                <a:solidFill>
                  <a:schemeClr val="bg1">
                    <a:lumMod val="65000"/>
                  </a:schemeClr>
                </a:solidFill>
                <a:latin typeface="Arial"/>
                <a:ea typeface="Calibri"/>
                <a:cs typeface="Arial"/>
              </a:rPr>
              <a:t>Mortula</a:t>
            </a:r>
            <a:r>
              <a:rPr lang="en-US" sz="700" dirty="0" smtClean="0">
                <a:solidFill>
                  <a:schemeClr val="bg1">
                    <a:lumMod val="65000"/>
                  </a:schemeClr>
                </a:solidFill>
                <a:latin typeface="Arial"/>
                <a:ea typeface="Calibri"/>
                <a:cs typeface="Arial"/>
              </a:rPr>
              <a:t> </a:t>
            </a:r>
            <a:r>
              <a:rPr lang="en-US" sz="700" dirty="0" smtClean="0">
                <a:solidFill>
                  <a:srgbClr val="A6A6A6"/>
                </a:solidFill>
                <a:latin typeface="Arial"/>
                <a:ea typeface="Calibri"/>
                <a:cs typeface="Arial"/>
              </a:rPr>
              <a:t>/ 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690261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743277"/>
            <a:ext cx="8823960" cy="1143000"/>
          </a:xfrm>
        </p:spPr>
        <p:txBody>
          <a:bodyPr>
            <a:normAutofit fontScale="90000"/>
          </a:bodyPr>
          <a:lstStyle/>
          <a:p>
            <a:r>
              <a:rPr lang="en-US" sz="4700" b="1" dirty="0" smtClean="0">
                <a:solidFill>
                  <a:srgbClr val="C30027"/>
                </a:solidFill>
                <a:latin typeface="Arial" charset="0"/>
                <a:ea typeface="Arial" charset="0"/>
                <a:cs typeface="Arial" charset="0"/>
              </a:rPr>
              <a:t>“Martin Luther’s Complaint” and </a:t>
            </a:r>
            <a:br>
              <a:rPr lang="en-US" sz="4700" b="1" dirty="0" smtClean="0">
                <a:solidFill>
                  <a:srgbClr val="C30027"/>
                </a:solidFill>
                <a:latin typeface="Arial" charset="0"/>
                <a:ea typeface="Arial" charset="0"/>
                <a:cs typeface="Arial" charset="0"/>
              </a:rPr>
            </a:br>
            <a:r>
              <a:rPr lang="en-US" sz="4700" b="1" dirty="0" smtClean="0">
                <a:solidFill>
                  <a:srgbClr val="C30027"/>
                </a:solidFill>
                <a:latin typeface="Arial" charset="0"/>
                <a:ea typeface="Arial" charset="0"/>
                <a:cs typeface="Arial" charset="0"/>
              </a:rPr>
              <a:t>“Renewal: The Council of Trent”</a:t>
            </a:r>
            <a:r>
              <a:rPr lang="en-US" sz="3600" dirty="0" smtClean="0"/>
              <a:t/>
            </a:r>
            <a:br>
              <a:rPr lang="en-US" sz="3600" dirty="0" smtClean="0"/>
            </a:br>
            <a:r>
              <a:rPr lang="en-US" sz="2000" b="1" dirty="0" smtClean="0">
                <a:solidFill>
                  <a:schemeClr val="tx1">
                    <a:lumMod val="50000"/>
                    <a:lumOff val="50000"/>
                  </a:schemeClr>
                </a:solidFill>
                <a:latin typeface="Arial" charset="0"/>
                <a:ea typeface="Arial" charset="0"/>
                <a:cs typeface="Arial" charset="0"/>
              </a:rPr>
              <a:t>(Church </a:t>
            </a:r>
            <a:r>
              <a:rPr lang="en-US" sz="2000" b="1" dirty="0">
                <a:solidFill>
                  <a:schemeClr val="tx1">
                    <a:lumMod val="50000"/>
                    <a:lumOff val="50000"/>
                  </a:schemeClr>
                </a:solidFill>
                <a:latin typeface="Arial" charset="0"/>
                <a:ea typeface="Arial" charset="0"/>
                <a:cs typeface="Arial" charset="0"/>
              </a:rPr>
              <a:t>History, pages </a:t>
            </a:r>
            <a:r>
              <a:rPr lang="en-US" sz="2000" b="1" dirty="0" smtClean="0">
                <a:solidFill>
                  <a:schemeClr val="tx1">
                    <a:lumMod val="50000"/>
                    <a:lumOff val="50000"/>
                  </a:schemeClr>
                </a:solidFill>
                <a:latin typeface="Arial" charset="0"/>
                <a:ea typeface="Arial" charset="0"/>
                <a:cs typeface="Arial" charset="0"/>
              </a:rPr>
              <a:t>63-70)</a:t>
            </a:r>
            <a:r>
              <a:rPr lang="en-US" sz="2700" dirty="0" smtClean="0"/>
              <a:t/>
            </a:r>
            <a:br>
              <a:rPr lang="en-US" sz="2700" dirty="0" smtClean="0"/>
            </a:br>
            <a:endParaRPr lang="en-US" sz="2700" dirty="0"/>
          </a:p>
        </p:txBody>
      </p:sp>
      <p:sp>
        <p:nvSpPr>
          <p:cNvPr id="3" name="Content Placeholder 2"/>
          <p:cNvSpPr>
            <a:spLocks noGrp="1"/>
          </p:cNvSpPr>
          <p:nvPr>
            <p:ph idx="1"/>
          </p:nvPr>
        </p:nvSpPr>
        <p:spPr/>
        <p:txBody>
          <a:bodyPr>
            <a:normAutofit/>
          </a:bodyPr>
          <a:lstStyle/>
          <a:p>
            <a:pPr marL="0" indent="0">
              <a:buNone/>
            </a:pPr>
            <a:endParaRPr lang="en-US" sz="2400" dirty="0" smtClean="0">
              <a:latin typeface="Arial" charset="0"/>
              <a:ea typeface="Arial" charset="0"/>
              <a:cs typeface="Arial" charset="0"/>
            </a:endParaRPr>
          </a:p>
          <a:p>
            <a:pPr marL="0" indent="0">
              <a:buNone/>
            </a:pPr>
            <a:endParaRPr lang="en-US" sz="2400" dirty="0">
              <a:latin typeface="Arial" charset="0"/>
              <a:ea typeface="Arial" charset="0"/>
              <a:cs typeface="Arial" charset="0"/>
            </a:endParaRPr>
          </a:p>
          <a:p>
            <a:r>
              <a:rPr lang="en-US" sz="2400" dirty="0" smtClean="0">
                <a:latin typeface="Arial" charset="0"/>
                <a:ea typeface="Arial" charset="0"/>
                <a:cs typeface="Arial" charset="0"/>
              </a:rPr>
              <a:t>Martin Luther’s dissent </a:t>
            </a:r>
            <a:br>
              <a:rPr lang="en-US" sz="2400" dirty="0" smtClean="0">
                <a:latin typeface="Arial" charset="0"/>
                <a:ea typeface="Arial" charset="0"/>
                <a:cs typeface="Arial" charset="0"/>
              </a:rPr>
            </a:br>
            <a:r>
              <a:rPr lang="en-US" sz="2400" dirty="0" smtClean="0">
                <a:latin typeface="Arial" charset="0"/>
                <a:ea typeface="Arial" charset="0"/>
                <a:cs typeface="Arial" charset="0"/>
              </a:rPr>
              <a:t>led to a protest movement. </a:t>
            </a:r>
          </a:p>
          <a:p>
            <a:r>
              <a:rPr lang="en-US" sz="2400" dirty="0" smtClean="0">
                <a:latin typeface="Arial" charset="0"/>
                <a:ea typeface="Arial" charset="0"/>
                <a:cs typeface="Arial" charset="0"/>
              </a:rPr>
              <a:t>Other Christians splintered off </a:t>
            </a:r>
            <a:br>
              <a:rPr lang="en-US" sz="2400" dirty="0" smtClean="0">
                <a:latin typeface="Arial" charset="0"/>
                <a:ea typeface="Arial" charset="0"/>
                <a:cs typeface="Arial" charset="0"/>
              </a:rPr>
            </a:br>
            <a:r>
              <a:rPr lang="en-US" sz="2400" dirty="0" smtClean="0">
                <a:latin typeface="Arial" charset="0"/>
                <a:ea typeface="Arial" charset="0"/>
                <a:cs typeface="Arial" charset="0"/>
              </a:rPr>
              <a:t>in Protestant factions, which </a:t>
            </a:r>
            <a:br>
              <a:rPr lang="en-US" sz="2400" dirty="0" smtClean="0">
                <a:latin typeface="Arial" charset="0"/>
                <a:ea typeface="Arial" charset="0"/>
                <a:cs typeface="Arial" charset="0"/>
              </a:rPr>
            </a:br>
            <a:r>
              <a:rPr lang="en-US" sz="2400" dirty="0" smtClean="0">
                <a:latin typeface="Arial" charset="0"/>
                <a:ea typeface="Arial" charset="0"/>
                <a:cs typeface="Arial" charset="0"/>
              </a:rPr>
              <a:t>led the Church to counter </a:t>
            </a:r>
            <a:br>
              <a:rPr lang="en-US" sz="2400" dirty="0" smtClean="0">
                <a:latin typeface="Arial" charset="0"/>
                <a:ea typeface="Arial" charset="0"/>
                <a:cs typeface="Arial" charset="0"/>
              </a:rPr>
            </a:br>
            <a:r>
              <a:rPr lang="en-US" sz="2400" dirty="0" smtClean="0">
                <a:latin typeface="Arial" charset="0"/>
                <a:ea typeface="Arial" charset="0"/>
                <a:cs typeface="Arial" charset="0"/>
              </a:rPr>
              <a:t>with reforms. </a:t>
            </a:r>
          </a:p>
          <a:p>
            <a:pPr marL="0" indent="0">
              <a:buNone/>
            </a:pPr>
            <a:r>
              <a:rPr lang="en-US" sz="2800" dirty="0"/>
              <a:t/>
            </a:r>
            <a:br>
              <a:rPr lang="en-US" sz="2800" dirty="0"/>
            </a:br>
            <a:r>
              <a:rPr lang="en-US" sz="1000" dirty="0" smtClean="0"/>
              <a:t>(These are the doors to the church at Wittenberg, where Martin Luther posted his </a:t>
            </a:r>
            <a:r>
              <a:rPr lang="en-US" sz="1000" i="1" dirty="0" smtClean="0"/>
              <a:t>Ninety-Five Theses</a:t>
            </a:r>
            <a:r>
              <a:rPr lang="en-US" sz="1000" dirty="0" smtClean="0"/>
              <a:t>.)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936" r="4042"/>
          <a:stretch/>
        </p:blipFill>
        <p:spPr>
          <a:xfrm>
            <a:off x="5413248" y="2416516"/>
            <a:ext cx="3273552" cy="2826665"/>
          </a:xfrm>
          <a:prstGeom prst="rect">
            <a:avLst/>
          </a:prstGeom>
        </p:spPr>
      </p:pic>
      <p:sp>
        <p:nvSpPr>
          <p:cNvPr id="6" name="TextBox 5"/>
          <p:cNvSpPr txBox="1"/>
          <p:nvPr/>
        </p:nvSpPr>
        <p:spPr>
          <a:xfrm>
            <a:off x="7420220" y="5238501"/>
            <a:ext cx="1388522"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a:t>
            </a:r>
            <a:r>
              <a:rPr lang="en-US" sz="700" dirty="0" err="1" smtClean="0">
                <a:solidFill>
                  <a:schemeClr val="bg1">
                    <a:lumMod val="65000"/>
                  </a:schemeClr>
                </a:solidFill>
                <a:latin typeface="Arial"/>
                <a:ea typeface="Calibri"/>
                <a:cs typeface="Arial"/>
              </a:rPr>
              <a:t>gary</a:t>
            </a:r>
            <a:r>
              <a:rPr lang="en-US" sz="700" dirty="0" smtClean="0">
                <a:solidFill>
                  <a:schemeClr val="bg1">
                    <a:lumMod val="65000"/>
                  </a:schemeClr>
                </a:solidFill>
                <a:latin typeface="Arial"/>
                <a:ea typeface="Calibri"/>
                <a:cs typeface="Arial"/>
              </a:rPr>
              <a:t> </a:t>
            </a:r>
            <a:r>
              <a:rPr lang="en-US" sz="700" dirty="0" err="1" smtClean="0">
                <a:solidFill>
                  <a:schemeClr val="bg1">
                    <a:lumMod val="65000"/>
                  </a:schemeClr>
                </a:solidFill>
                <a:latin typeface="Arial"/>
                <a:ea typeface="Calibri"/>
                <a:cs typeface="Arial"/>
              </a:rPr>
              <a:t>yim</a:t>
            </a:r>
            <a:r>
              <a:rPr lang="en-US" sz="700" dirty="0" smtClean="0">
                <a:solidFill>
                  <a:schemeClr val="bg1">
                    <a:lumMod val="65000"/>
                  </a:schemeClr>
                </a:solidFill>
                <a:latin typeface="Arial"/>
                <a:ea typeface="Calibri"/>
                <a:cs typeface="Arial"/>
              </a:rPr>
              <a:t> </a:t>
            </a:r>
            <a:r>
              <a:rPr lang="en-US" sz="700" dirty="0" smtClean="0">
                <a:solidFill>
                  <a:srgbClr val="A6A6A6"/>
                </a:solidFill>
                <a:latin typeface="Arial"/>
                <a:ea typeface="Calibri"/>
                <a:cs typeface="Arial"/>
              </a:rPr>
              <a:t>/ 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1723558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A5598"/>
                </a:solidFill>
                <a:latin typeface="Arial" charset="0"/>
                <a:ea typeface="Arial" charset="0"/>
                <a:cs typeface="Arial" charset="0"/>
              </a:rPr>
              <a:t>Journal It!</a:t>
            </a:r>
            <a:endParaRPr lang="en-US" sz="6000" b="1" dirty="0">
              <a:solidFill>
                <a:srgbClr val="0A5598"/>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Arial" charset="0"/>
                <a:ea typeface="Arial" charset="0"/>
                <a:cs typeface="Arial" charset="0"/>
              </a:rPr>
              <a:t>Here are the key points in Martin Luther’s doctrine: </a:t>
            </a:r>
          </a:p>
          <a:p>
            <a:r>
              <a:rPr lang="en-US" sz="2400" i="1" dirty="0" smtClean="0">
                <a:latin typeface="Arial" charset="0"/>
                <a:ea typeface="Arial" charset="0"/>
                <a:cs typeface="Arial" charset="0"/>
              </a:rPr>
              <a:t>Sola Scriptura </a:t>
            </a:r>
            <a:r>
              <a:rPr lang="en-US" sz="2400" dirty="0" smtClean="0">
                <a:latin typeface="Arial" charset="0"/>
                <a:ea typeface="Arial" charset="0"/>
                <a:cs typeface="Arial" charset="0"/>
              </a:rPr>
              <a:t>(Scripture alone)</a:t>
            </a:r>
          </a:p>
          <a:p>
            <a:r>
              <a:rPr lang="en-US" sz="2400" i="1" dirty="0" smtClean="0">
                <a:latin typeface="Arial" charset="0"/>
                <a:ea typeface="Arial" charset="0"/>
                <a:cs typeface="Arial" charset="0"/>
              </a:rPr>
              <a:t>Sola fide </a:t>
            </a:r>
            <a:r>
              <a:rPr lang="en-US" sz="2400" dirty="0" smtClean="0">
                <a:latin typeface="Arial" charset="0"/>
                <a:ea typeface="Arial" charset="0"/>
                <a:cs typeface="Arial" charset="0"/>
              </a:rPr>
              <a:t>(faith alone) </a:t>
            </a:r>
          </a:p>
          <a:p>
            <a:r>
              <a:rPr lang="en-US" sz="2400" i="1" dirty="0" smtClean="0">
                <a:latin typeface="Arial" charset="0"/>
                <a:ea typeface="Arial" charset="0"/>
                <a:cs typeface="Arial" charset="0"/>
              </a:rPr>
              <a:t>Sola gratia </a:t>
            </a:r>
            <a:r>
              <a:rPr lang="en-US" sz="2400" dirty="0" smtClean="0">
                <a:latin typeface="Arial" charset="0"/>
                <a:ea typeface="Arial" charset="0"/>
                <a:cs typeface="Arial" charset="0"/>
              </a:rPr>
              <a:t>(grace alone)</a:t>
            </a:r>
          </a:p>
          <a:p>
            <a:pPr marL="0" indent="0">
              <a:buNone/>
            </a:pPr>
            <a:endParaRPr lang="en-US" sz="2400" dirty="0" smtClean="0">
              <a:latin typeface="Arial" charset="0"/>
              <a:ea typeface="Arial" charset="0"/>
              <a:cs typeface="Arial" charset="0"/>
            </a:endParaRPr>
          </a:p>
          <a:p>
            <a:pPr marL="0" indent="0">
              <a:buNone/>
            </a:pPr>
            <a:r>
              <a:rPr lang="en-US" sz="2400" dirty="0" smtClean="0">
                <a:latin typeface="Arial" charset="0"/>
                <a:ea typeface="Arial" charset="0"/>
                <a:cs typeface="Arial" charset="0"/>
              </a:rPr>
              <a:t>In the Catholic view, what do these beliefs leave out? Use page 66 and the Did You Know? article on page 67 to write a short response to each statement. </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3628280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b="1" dirty="0" smtClean="0">
                <a:solidFill>
                  <a:srgbClr val="008000"/>
                </a:solidFill>
                <a:latin typeface="Arial" charset="0"/>
                <a:ea typeface="Arial" charset="0"/>
                <a:cs typeface="Arial" charset="0"/>
              </a:rPr>
              <a:t>Share It!</a:t>
            </a:r>
            <a:r>
              <a:rPr lang="en-US" dirty="0" smtClean="0"/>
              <a:t/>
            </a:r>
            <a:br>
              <a:rPr lang="en-US" dirty="0" smtClean="0"/>
            </a:br>
            <a:endParaRPr lang="en-US" sz="2000" b="1" dirty="0">
              <a:solidFill>
                <a:schemeClr val="tx1">
                  <a:lumMod val="50000"/>
                  <a:lumOff val="50000"/>
                </a:schemeClr>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Gather in groups of two or three.</a:t>
            </a:r>
          </a:p>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Choose one topic addressed by the Council of Trent. (See the chart on page 70.) </a:t>
            </a:r>
          </a:p>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Plan and make a poster that will help people to understand this topic. Use art, photos, and a short paragraph of explanation in your poster. </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2844530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C30027"/>
                </a:solidFill>
                <a:latin typeface="Arial" charset="0"/>
                <a:ea typeface="Arial" charset="0"/>
                <a:cs typeface="Arial" charset="0"/>
              </a:rPr>
              <a:t>“Following Christ Anew”</a:t>
            </a:r>
            <a:r>
              <a:rPr lang="en-US" sz="4200" dirty="0" smtClean="0">
                <a:solidFill>
                  <a:srgbClr val="C30027"/>
                </a:solidFill>
              </a:rPr>
              <a:t> </a:t>
            </a:r>
            <a:r>
              <a:rPr lang="en-US" sz="4200" dirty="0" smtClean="0"/>
              <a:t/>
            </a:r>
            <a:br>
              <a:rPr lang="en-US" sz="4200" dirty="0" smtClean="0"/>
            </a:br>
            <a:r>
              <a:rPr lang="en-US" sz="1800" b="1" dirty="0" smtClean="0">
                <a:solidFill>
                  <a:schemeClr val="tx1">
                    <a:lumMod val="50000"/>
                    <a:lumOff val="50000"/>
                  </a:schemeClr>
                </a:solidFill>
                <a:latin typeface="Arial" charset="0"/>
                <a:ea typeface="Arial" charset="0"/>
                <a:cs typeface="Arial" charset="0"/>
              </a:rPr>
              <a:t>(Church </a:t>
            </a:r>
            <a:r>
              <a:rPr lang="en-US" sz="1800" b="1" dirty="0">
                <a:solidFill>
                  <a:schemeClr val="tx1">
                    <a:lumMod val="50000"/>
                    <a:lumOff val="50000"/>
                  </a:schemeClr>
                </a:solidFill>
                <a:latin typeface="Arial" charset="0"/>
                <a:ea typeface="Arial" charset="0"/>
                <a:cs typeface="Arial" charset="0"/>
              </a:rPr>
              <a:t>History, pages </a:t>
            </a:r>
            <a:r>
              <a:rPr lang="en-US" sz="1800" b="1" dirty="0" smtClean="0">
                <a:solidFill>
                  <a:schemeClr val="tx1">
                    <a:lumMod val="50000"/>
                    <a:lumOff val="50000"/>
                  </a:schemeClr>
                </a:solidFill>
                <a:latin typeface="Arial" charset="0"/>
                <a:ea typeface="Arial" charset="0"/>
                <a:cs typeface="Arial" charset="0"/>
              </a:rPr>
              <a:t>71</a:t>
            </a: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charset="0"/>
                <a:ea typeface="Arial" charset="0"/>
                <a:cs typeface="Arial" charset="0"/>
              </a:rPr>
              <a:t>74) </a:t>
            </a:r>
            <a:endParaRPr lang="en-US" sz="1800" b="1" dirty="0">
              <a:solidFill>
                <a:schemeClr val="tx1">
                  <a:lumMod val="50000"/>
                  <a:lumOff val="50000"/>
                </a:schemeClr>
              </a:solidFill>
              <a:latin typeface="Arial" charset="0"/>
              <a:ea typeface="Arial" charset="0"/>
              <a:cs typeface="Arial" charset="0"/>
            </a:endParaRPr>
          </a:p>
        </p:txBody>
      </p:sp>
      <p:sp>
        <p:nvSpPr>
          <p:cNvPr id="3" name="Content Placeholder 2"/>
          <p:cNvSpPr>
            <a:spLocks noGrp="1"/>
          </p:cNvSpPr>
          <p:nvPr>
            <p:ph idx="1"/>
          </p:nvPr>
        </p:nvSpPr>
        <p:spPr>
          <a:xfrm>
            <a:off x="457200" y="1309643"/>
            <a:ext cx="8229600" cy="4525963"/>
          </a:xfrm>
        </p:spPr>
        <p:txBody>
          <a:bodyPr>
            <a:normAutofit/>
          </a:bodyPr>
          <a:lstStyle/>
          <a:p>
            <a:endParaRPr lang="en-US" sz="2400" dirty="0" smtClean="0">
              <a:latin typeface="Arial" charset="0"/>
              <a:ea typeface="Arial" charset="0"/>
              <a:cs typeface="Arial" charset="0"/>
            </a:endParaRPr>
          </a:p>
          <a:p>
            <a:pPr marL="0" indent="0">
              <a:buNone/>
            </a:pPr>
            <a:r>
              <a:rPr lang="en-US" sz="2400" dirty="0" smtClean="0">
                <a:latin typeface="Arial" charset="0"/>
                <a:ea typeface="Arial" charset="0"/>
                <a:cs typeface="Arial" charset="0"/>
              </a:rPr>
              <a:t>New religious orders were </a:t>
            </a:r>
          </a:p>
          <a:p>
            <a:pPr marL="0" indent="0">
              <a:buNone/>
            </a:pPr>
            <a:r>
              <a:rPr lang="en-US" sz="2400" dirty="0" smtClean="0">
                <a:latin typeface="Arial" charset="0"/>
                <a:ea typeface="Arial" charset="0"/>
                <a:cs typeface="Arial" charset="0"/>
              </a:rPr>
              <a:t>begun by holy men and women </a:t>
            </a:r>
          </a:p>
          <a:p>
            <a:pPr marL="0" indent="0">
              <a:buNone/>
            </a:pPr>
            <a:r>
              <a:rPr lang="en-US" sz="2400" dirty="0" smtClean="0">
                <a:latin typeface="Arial" charset="0"/>
                <a:ea typeface="Arial" charset="0"/>
                <a:cs typeface="Arial" charset="0"/>
              </a:rPr>
              <a:t>after the Council of Trent. </a:t>
            </a:r>
            <a:endParaRPr lang="en-US" sz="2400" dirty="0">
              <a:latin typeface="Arial" charset="0"/>
              <a:ea typeface="Arial" charset="0"/>
              <a:cs typeface="Arial" charset="0"/>
            </a:endParaRPr>
          </a:p>
          <a:p>
            <a:endParaRPr lang="en-US" sz="2400" dirty="0" smtClean="0">
              <a:latin typeface="Arial" charset="0"/>
              <a:ea typeface="Arial" charset="0"/>
              <a:cs typeface="Arial" charset="0"/>
            </a:endParaRPr>
          </a:p>
          <a:p>
            <a:pPr marL="0" indent="0">
              <a:buNone/>
            </a:pPr>
            <a:endParaRPr lang="en-US" sz="2400" dirty="0">
              <a:latin typeface="Arial" charset="0"/>
              <a:ea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46" y="1878419"/>
            <a:ext cx="2253434" cy="3239310"/>
          </a:xfrm>
          <a:prstGeom prst="rect">
            <a:avLst/>
          </a:prstGeom>
        </p:spPr>
      </p:pic>
      <p:sp>
        <p:nvSpPr>
          <p:cNvPr id="6" name="TextBox 5"/>
          <p:cNvSpPr txBox="1"/>
          <p:nvPr/>
        </p:nvSpPr>
        <p:spPr>
          <a:xfrm>
            <a:off x="6923115" y="5117729"/>
            <a:ext cx="1544012"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Annasunny24</a:t>
            </a:r>
            <a:r>
              <a:rPr lang="en-US" sz="700" dirty="0" smtClean="0">
                <a:solidFill>
                  <a:srgbClr val="A6A6A6"/>
                </a:solidFill>
                <a:latin typeface="Arial"/>
                <a:ea typeface="Calibri"/>
                <a:cs typeface="Arial"/>
              </a:rPr>
              <a:t>/Shutterstock.com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27489990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3057</TotalTime>
  <Words>598</Words>
  <Application>Microsoft Macintosh PowerPoint</Application>
  <PresentationFormat>On-screen Show (4:3)</PresentationFormat>
  <Paragraphs>138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CorpPowerpoint</vt:lpstr>
      <vt:lpstr>PowerPoint Presentation</vt:lpstr>
      <vt:lpstr>Prayer and    Church History</vt:lpstr>
      <vt:lpstr>Chapter Summary </vt:lpstr>
      <vt:lpstr>Introduction  (Church History, pages 62–63) </vt:lpstr>
      <vt:lpstr>An Age of Humanism</vt:lpstr>
      <vt:lpstr>“Martin Luther’s Complaint” and  “Renewal: The Council of Trent” (Church History, pages 63-70) </vt:lpstr>
      <vt:lpstr>Journal It!</vt:lpstr>
      <vt:lpstr>Share It! </vt:lpstr>
      <vt:lpstr>“Following Christ Anew”  (Church History, pages 71–74) </vt:lpstr>
      <vt:lpstr>Renewal Movers and Shakers</vt:lpstr>
      <vt:lpstr>Search It! </vt:lpstr>
      <vt:lpstr>“New Explorations” (Church History, pages 74–84) </vt:lpstr>
      <vt:lpstr>Latin America </vt:lpstr>
      <vt:lpstr>The Far East</vt:lpstr>
      <vt:lpstr>North America</vt:lpstr>
      <vt:lpstr>Think About It!</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Microsoft Office User</cp:lastModifiedBy>
  <cp:revision>218</cp:revision>
  <dcterms:created xsi:type="dcterms:W3CDTF">2012-11-07T17:11:11Z</dcterms:created>
  <dcterms:modified xsi:type="dcterms:W3CDTF">2016-06-06T16:17:19Z</dcterms:modified>
</cp:coreProperties>
</file>