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7"/>
  </p:notesMasterIdLst>
  <p:sldIdLst>
    <p:sldId id="310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  <p:cmAuthor id="2" name="Brooke Saron" initials="BS" lastIdx="1" clrIdx="2">
    <p:extLst/>
  </p:cmAuthor>
  <p:cmAuthor id="3" name="Brian Singer-Towns" initials="BS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598"/>
    <a:srgbClr val="C30027"/>
    <a:srgbClr val="178D34"/>
    <a:srgbClr val="008000"/>
    <a:srgbClr val="FF0000"/>
    <a:srgbClr val="CC0000"/>
    <a:srgbClr val="3539C9"/>
    <a:srgbClr val="0000FF"/>
    <a:srgbClr val="D60005"/>
    <a:srgbClr val="314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86425" autoAdjust="0"/>
  </p:normalViewPr>
  <p:slideViewPr>
    <p:cSldViewPr snapToGrid="0" snapToObjects="1">
      <p:cViewPr varScale="1">
        <p:scale>
          <a:sx n="96" d="100"/>
          <a:sy n="96" d="100"/>
        </p:scale>
        <p:origin x="13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5/20/2015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9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39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Wisdom and Poetry </a:t>
            </a:r>
            <a:r>
              <a:rPr lang="en-US" sz="39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Books”</a:t>
            </a:r>
            <a:r>
              <a:rPr lang="en-US" sz="3900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Handbook, pages 62–64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62308" y="3237283"/>
            <a:ext cx="3921071" cy="344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third section is the wisdom and poetry books, which use Hebrew poetry to teach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live a good and holy life.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3520" y="5084201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JarenJaiWicklund/www.shutterstock.com 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10-shutterstock_11620955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08" y="1817932"/>
            <a:ext cx="2177512" cy="32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8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9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39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Wisdom and Poetry </a:t>
            </a:r>
            <a:r>
              <a:rPr lang="en-US" sz="39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Books”</a:t>
            </a:r>
            <a:r>
              <a:rPr lang="en-US" sz="3900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Handbook, pages 62–64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7349" y="1593770"/>
            <a:ext cx="8686800" cy="104613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wisdom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poetry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books provide teachings about how to be a wise person, that is, a person who lives a good and holy life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10" y="2650068"/>
            <a:ext cx="3029918" cy="2800766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Book of Psalms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contains 150 prayers that are meant to be sung as part of Jewish worship, and today we encounter the Psalms in the Responsorial Psalm at Mass.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5780" y="2988622"/>
            <a:ext cx="2727701" cy="212365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Book of Proverbs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a collection of sayings that gives advice on how to be a good and wise person.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4933" y="2807830"/>
            <a:ext cx="2619216" cy="2800767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Book of Job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seeks to understand the age-old question, “Why does God allow bad things to happen to good people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3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Prophets”</a:t>
            </a:r>
            <a:r>
              <a:rPr lang="en-US" sz="4200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200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65–67)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53728" y="1728109"/>
            <a:ext cx="412830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fourth section is the prophets. The prophets of Israel had two basic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messages: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reform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Hope-filled promises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S12-shutterstock_956543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73" y="1631198"/>
            <a:ext cx="2949808" cy="36747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98992" y="5242334"/>
            <a:ext cx="144943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Nicku/www.shutterstock.com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Prophets”</a:t>
            </a:r>
            <a:r>
              <a:rPr lang="en-US" sz="4200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200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65–67)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40098" y="2122007"/>
            <a:ext cx="4546702" cy="45466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prophets of Israel had two basic types of messages: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 type was condemnation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the Chosen People had failed to live out their promises to God in keeping their part of the covenant.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second basic type was messages of hope,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focusing on themes such as God’s faithfulness to his people, the survival of the faithful, and God sending a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Messiah.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932" y="4625092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hulyakarakas/www.istockphoto.com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9" y="1530550"/>
            <a:ext cx="839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 person that God calls to speak on his behalf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11" name="Picture 10" descr="S13-iStock_000055842992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253"/>
            <a:ext cx="3550569" cy="23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6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Review!</a:t>
            </a:r>
            <a:endParaRPr lang="en-US" sz="4200" b="1" dirty="0">
              <a:solidFill>
                <a:srgbClr val="178D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38972"/>
            <a:ext cx="8229600" cy="4043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Check your understanding of this chapter by filling in the blanks:</a:t>
            </a:r>
          </a:p>
          <a:p>
            <a:pPr marL="0" indent="0">
              <a:buNone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Old Testament is divided into ____sections.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first section is called the ________________, which reveals God’s original plan for humanity and the world.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second section consists of the ____________ books. These books show God’s action in 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third section is the ________ and _______ books. These books offer advice on how to ___________________.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fourth section is the _________________. Two basic messages are conveyed through these books: calls to ___________ and hope-filled _________________.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5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You Do?</a:t>
            </a:r>
            <a:endParaRPr lang="en-US" sz="4200" b="1" dirty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38972"/>
            <a:ext cx="8229600" cy="4043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Here are the completed sentences:</a:t>
            </a:r>
          </a:p>
          <a:p>
            <a:pPr marL="0" indent="0">
              <a:buNone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Old Testament is divided into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four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first section is called the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Pentateuch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which reveals God’s original plan for humanity and the world.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second section consists of the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historical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books. These books show God’s action in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history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third section is the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wisdom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poetry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books. These books offer advice on how to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live a good and holy life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fourth section is the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prophets.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Two basic messages are conveyed through these books: calls to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reform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hope-filled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promises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4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063314" y="619496"/>
            <a:ext cx="7513867" cy="1197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US" sz="6600" b="1" dirty="0" smtClean="0">
                <a:solidFill>
                  <a:srgbClr val="314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Testament</a:t>
            </a:r>
            <a:r>
              <a:rPr lang="en-US" sz="6600" b="1" dirty="0" smtClean="0">
                <a:solidFill>
                  <a:srgbClr val="314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5506" y="1386838"/>
            <a:ext cx="4865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Trinity</a:t>
            </a:r>
            <a:endParaRPr lang="en-US" sz="8000" b="1" dirty="0">
              <a:solidFill>
                <a:srgbClr val="C3002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107" y="2641840"/>
            <a:ext cx="3712788" cy="2908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2000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>
              <a:solidFill>
                <a:srgbClr val="178D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Bible:</a:t>
            </a:r>
            <a:br>
              <a:rPr lang="en-US" sz="3600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Old Testament</a:t>
            </a:r>
            <a:endParaRPr lang="en-US" sz="3600" dirty="0">
              <a:solidFill>
                <a:srgbClr val="178D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1467" y="4932882"/>
            <a:ext cx="148951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boryak/www.istockphoto.com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3-iStock_000009317211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39" y="3008635"/>
            <a:ext cx="2915712" cy="19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5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Chapter Summary</a:t>
            </a:r>
            <a:b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Bible: The Old Testament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3583" y="1820386"/>
            <a:ext cx="451000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Jewish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Scriptures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play an important role in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life of the Christian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community.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four major divisions of the books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Old Testament: the Pentateuch, the historical books, the wisdom and poetry books, and the books of the prophets. </a:t>
            </a:r>
          </a:p>
          <a:p>
            <a:pPr marL="0" indent="0" algn="ctr">
              <a:buNone/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652" y="1858941"/>
            <a:ext cx="3378631" cy="3538916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5652" y="1900053"/>
            <a:ext cx="3378631" cy="875829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5652" y="2802583"/>
            <a:ext cx="3378631" cy="875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5652" y="3705113"/>
            <a:ext cx="3378631" cy="87582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2227" y="4531803"/>
            <a:ext cx="3378631" cy="875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58573" y="2076357"/>
            <a:ext cx="1952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Pentateuch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5396" y="2912993"/>
            <a:ext cx="297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Historical Books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652" y="3850347"/>
            <a:ext cx="4076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Wisdom and Poetry Books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152" y="4722849"/>
            <a:ext cx="366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Books of the Prophets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517" y="2112453"/>
            <a:ext cx="553998" cy="30318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Old Testament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0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40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Pentateuch”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Handbook,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52–56)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8426" y="1724187"/>
            <a:ext cx="3800584" cy="3850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Old Testament is divided into four major parts and includes a variety of literary genres. The first section is the Pentateuch, which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reveals foundational truths about God’s plan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Creation and humanity.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26557" y="1720176"/>
            <a:ext cx="2758698" cy="3735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55803" y="2150749"/>
            <a:ext cx="553998" cy="288268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b="1" dirty="0" smtClean="0"/>
              <a:t>The</a:t>
            </a:r>
            <a:r>
              <a:rPr lang="en-US" dirty="0" smtClean="0"/>
              <a:t> </a:t>
            </a:r>
            <a:r>
              <a:rPr lang="en-US" b="1" dirty="0" smtClean="0"/>
              <a:t>Pentateuch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174529" y="1842125"/>
            <a:ext cx="2262753" cy="53856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Genesis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74526" y="2561281"/>
            <a:ext cx="2262753" cy="5385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Exodus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74525" y="3317954"/>
            <a:ext cx="2262753" cy="53856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Leviticus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74528" y="4044995"/>
            <a:ext cx="2262753" cy="5385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74529" y="4764151"/>
            <a:ext cx="2262753" cy="5385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Deuteronomy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0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40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Pentateuch”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Handbook,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52–56)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9" y="1574812"/>
            <a:ext cx="8438827" cy="4878092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Pentateuch is the first five books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Bible: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five books of the Pentateuch reveal important things about God and his original plan for Creation and humanity.</a:t>
            </a:r>
          </a:p>
          <a:p>
            <a:pPr lvl="0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4167" y="2415601"/>
            <a:ext cx="1636366" cy="555358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Genesis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8233" y="2590599"/>
            <a:ext cx="1604075" cy="5553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Exodus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2918" y="2590599"/>
            <a:ext cx="1752277" cy="55535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69064" y="2415605"/>
            <a:ext cx="1604075" cy="555354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Leviticus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44974" y="2415601"/>
            <a:ext cx="1833159" cy="555354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Deuteronomy</a:t>
            </a:r>
          </a:p>
        </p:txBody>
      </p:sp>
    </p:spTree>
    <p:extLst>
      <p:ext uri="{BB962C8B-B14F-4D97-AF65-F5344CB8AC3E}">
        <p14:creationId xmlns:p14="http://schemas.microsoft.com/office/powerpoint/2010/main" val="146223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40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Pentateuch”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Handbook,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52–56)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39694"/>
            <a:ext cx="8229600" cy="86192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God made everything good, and humans, in particular, to be in a special relationship with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him.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4812223" y="2648684"/>
            <a:ext cx="33321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Human sin disrupts our relationship with God, but God continues to reach out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teach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 how to live in union with him and with each other. </a:t>
            </a:r>
          </a:p>
          <a:p>
            <a:pPr lvl="0"/>
            <a:endParaRPr lang="en-US" sz="3200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8613" y="5332871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CHOATphotographer/www.shutterstock.com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S6-shutterstock_24035004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54" y="2656047"/>
            <a:ext cx="3182600" cy="26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3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700" b="1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700" b="1" dirty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Historical Books”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Handbook,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56–61)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45574" y="2005643"/>
            <a:ext cx="3598565" cy="30397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second section is the historical books. These books are 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unbiased history but instead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written to emphasize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God’s action in history.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6870" y="4669315"/>
            <a:ext cx="146546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vovan/www.shutterstock.com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7-shutterstock_7552235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98" y="2005644"/>
            <a:ext cx="3168651" cy="26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0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b="1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Historical Books”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56–61)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8530" y="1925755"/>
            <a:ext cx="4675240" cy="4572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5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historical books are not books of pure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history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but instead emphasize God’s actions in the history of the Jewish people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Joshua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led the Israelites into the land of Canaan, God raised up spirit-filled leaders, called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Judges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who helped to lead the Israelites.</a:t>
            </a:r>
          </a:p>
          <a:p>
            <a:pPr lvl="0"/>
            <a:endParaRPr lang="en-US" sz="2400" dirty="0"/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4551070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lillisphotography/www.istockphoto.com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8-iStock_000001924085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28" y="1925755"/>
            <a:ext cx="3937972" cy="26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7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b="1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Historical Books”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56–61)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7291" y="1633915"/>
            <a:ext cx="4655574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Samuel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the last Judge of Israel, anointed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as the first king of Israel, who was then followed by the great kings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David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Solomon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David united all the Israelites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together,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Solomon built the Temple in Jerusalem.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Solomon’s death, civil war split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kingdom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Israel into two separate kingdoms that were later conquered by the Assyrians and the Babylonians.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77861" y="1964482"/>
            <a:ext cx="2618886" cy="316316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Kingdom of Israel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Kingdom of Judah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277861" y="3384836"/>
            <a:ext cx="2618886" cy="322450"/>
          </a:xfrm>
          <a:custGeom>
            <a:avLst/>
            <a:gdLst>
              <a:gd name="connsiteX0" fmla="*/ 0 w 3208802"/>
              <a:gd name="connsiteY0" fmla="*/ 139485 h 322450"/>
              <a:gd name="connsiteX1" fmla="*/ 108488 w 3208802"/>
              <a:gd name="connsiteY1" fmla="*/ 154983 h 322450"/>
              <a:gd name="connsiteX2" fmla="*/ 154983 w 3208802"/>
              <a:gd name="connsiteY2" fmla="*/ 185980 h 322450"/>
              <a:gd name="connsiteX3" fmla="*/ 201478 w 3208802"/>
              <a:gd name="connsiteY3" fmla="*/ 201478 h 322450"/>
              <a:gd name="connsiteX4" fmla="*/ 387457 w 3208802"/>
              <a:gd name="connsiteY4" fmla="*/ 185980 h 322450"/>
              <a:gd name="connsiteX5" fmla="*/ 418454 w 3208802"/>
              <a:gd name="connsiteY5" fmla="*/ 139485 h 322450"/>
              <a:gd name="connsiteX6" fmla="*/ 480447 w 3208802"/>
              <a:gd name="connsiteY6" fmla="*/ 123986 h 322450"/>
              <a:gd name="connsiteX7" fmla="*/ 681925 w 3208802"/>
              <a:gd name="connsiteY7" fmla="*/ 139485 h 322450"/>
              <a:gd name="connsiteX8" fmla="*/ 774915 w 3208802"/>
              <a:gd name="connsiteY8" fmla="*/ 201478 h 322450"/>
              <a:gd name="connsiteX9" fmla="*/ 836908 w 3208802"/>
              <a:gd name="connsiteY9" fmla="*/ 232475 h 322450"/>
              <a:gd name="connsiteX10" fmla="*/ 883403 w 3208802"/>
              <a:gd name="connsiteY10" fmla="*/ 263471 h 322450"/>
              <a:gd name="connsiteX11" fmla="*/ 976393 w 3208802"/>
              <a:gd name="connsiteY11" fmla="*/ 278969 h 322450"/>
              <a:gd name="connsiteX12" fmla="*/ 1162373 w 3208802"/>
              <a:gd name="connsiteY12" fmla="*/ 294468 h 322450"/>
              <a:gd name="connsiteX13" fmla="*/ 1208867 w 3208802"/>
              <a:gd name="connsiteY13" fmla="*/ 232475 h 322450"/>
              <a:gd name="connsiteX14" fmla="*/ 1301857 w 3208802"/>
              <a:gd name="connsiteY14" fmla="*/ 46495 h 322450"/>
              <a:gd name="connsiteX15" fmla="*/ 1348352 w 3208802"/>
              <a:gd name="connsiteY15" fmla="*/ 15498 h 322450"/>
              <a:gd name="connsiteX16" fmla="*/ 1425844 w 3208802"/>
              <a:gd name="connsiteY16" fmla="*/ 0 h 322450"/>
              <a:gd name="connsiteX17" fmla="*/ 1689315 w 3208802"/>
              <a:gd name="connsiteY17" fmla="*/ 30997 h 322450"/>
              <a:gd name="connsiteX18" fmla="*/ 1859796 w 3208802"/>
              <a:gd name="connsiteY18" fmla="*/ 139485 h 322450"/>
              <a:gd name="connsiteX19" fmla="*/ 1937288 w 3208802"/>
              <a:gd name="connsiteY19" fmla="*/ 170481 h 322450"/>
              <a:gd name="connsiteX20" fmla="*/ 2014779 w 3208802"/>
              <a:gd name="connsiteY20" fmla="*/ 216976 h 322450"/>
              <a:gd name="connsiteX21" fmla="*/ 2293749 w 3208802"/>
              <a:gd name="connsiteY21" fmla="*/ 294468 h 322450"/>
              <a:gd name="connsiteX22" fmla="*/ 2572718 w 3208802"/>
              <a:gd name="connsiteY22" fmla="*/ 278969 h 322450"/>
              <a:gd name="connsiteX23" fmla="*/ 2619213 w 3208802"/>
              <a:gd name="connsiteY23" fmla="*/ 247973 h 322450"/>
              <a:gd name="connsiteX24" fmla="*/ 2867186 w 3208802"/>
              <a:gd name="connsiteY24" fmla="*/ 232475 h 322450"/>
              <a:gd name="connsiteX25" fmla="*/ 2913681 w 3208802"/>
              <a:gd name="connsiteY25" fmla="*/ 201478 h 322450"/>
              <a:gd name="connsiteX26" fmla="*/ 2975674 w 3208802"/>
              <a:gd name="connsiteY26" fmla="*/ 185980 h 322450"/>
              <a:gd name="connsiteX27" fmla="*/ 3161654 w 3208802"/>
              <a:gd name="connsiteY27" fmla="*/ 92990 h 322450"/>
              <a:gd name="connsiteX28" fmla="*/ 3208149 w 3208802"/>
              <a:gd name="connsiteY28" fmla="*/ 108488 h 3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08802" h="322450">
                <a:moveTo>
                  <a:pt x="0" y="139485"/>
                </a:moveTo>
                <a:cubicBezTo>
                  <a:pt x="36163" y="144651"/>
                  <a:pt x="73499" y="144486"/>
                  <a:pt x="108488" y="154983"/>
                </a:cubicBezTo>
                <a:cubicBezTo>
                  <a:pt x="126329" y="160335"/>
                  <a:pt x="138323" y="177650"/>
                  <a:pt x="154983" y="185980"/>
                </a:cubicBezTo>
                <a:cubicBezTo>
                  <a:pt x="169595" y="193286"/>
                  <a:pt x="185980" y="196312"/>
                  <a:pt x="201478" y="201478"/>
                </a:cubicBezTo>
                <a:cubicBezTo>
                  <a:pt x="263471" y="196312"/>
                  <a:pt x="327643" y="203070"/>
                  <a:pt x="387457" y="185980"/>
                </a:cubicBezTo>
                <a:cubicBezTo>
                  <a:pt x="405367" y="180863"/>
                  <a:pt x="402956" y="149817"/>
                  <a:pt x="418454" y="139485"/>
                </a:cubicBezTo>
                <a:cubicBezTo>
                  <a:pt x="436177" y="127670"/>
                  <a:pt x="459783" y="129152"/>
                  <a:pt x="480447" y="123986"/>
                </a:cubicBezTo>
                <a:cubicBezTo>
                  <a:pt x="547606" y="129152"/>
                  <a:pt x="616785" y="122343"/>
                  <a:pt x="681925" y="139485"/>
                </a:cubicBezTo>
                <a:cubicBezTo>
                  <a:pt x="717952" y="148966"/>
                  <a:pt x="741595" y="184818"/>
                  <a:pt x="774915" y="201478"/>
                </a:cubicBezTo>
                <a:cubicBezTo>
                  <a:pt x="795579" y="211810"/>
                  <a:pt x="816849" y="221012"/>
                  <a:pt x="836908" y="232475"/>
                </a:cubicBezTo>
                <a:cubicBezTo>
                  <a:pt x="853080" y="241716"/>
                  <a:pt x="865732" y="257581"/>
                  <a:pt x="883403" y="263471"/>
                </a:cubicBezTo>
                <a:cubicBezTo>
                  <a:pt x="913215" y="273408"/>
                  <a:pt x="945396" y="273803"/>
                  <a:pt x="976393" y="278969"/>
                </a:cubicBezTo>
                <a:cubicBezTo>
                  <a:pt x="1044068" y="324086"/>
                  <a:pt x="1048939" y="341732"/>
                  <a:pt x="1162373" y="294468"/>
                </a:cubicBezTo>
                <a:cubicBezTo>
                  <a:pt x="1186216" y="284533"/>
                  <a:pt x="1193369" y="253139"/>
                  <a:pt x="1208867" y="232475"/>
                </a:cubicBezTo>
                <a:cubicBezTo>
                  <a:pt x="1226549" y="179430"/>
                  <a:pt x="1250354" y="80831"/>
                  <a:pt x="1301857" y="46495"/>
                </a:cubicBezTo>
                <a:cubicBezTo>
                  <a:pt x="1317355" y="36163"/>
                  <a:pt x="1330911" y="22038"/>
                  <a:pt x="1348352" y="15498"/>
                </a:cubicBezTo>
                <a:cubicBezTo>
                  <a:pt x="1373017" y="6249"/>
                  <a:pt x="1400013" y="5166"/>
                  <a:pt x="1425844" y="0"/>
                </a:cubicBezTo>
                <a:cubicBezTo>
                  <a:pt x="1506723" y="5777"/>
                  <a:pt x="1608366" y="-4980"/>
                  <a:pt x="1689315" y="30997"/>
                </a:cubicBezTo>
                <a:cubicBezTo>
                  <a:pt x="1908957" y="128615"/>
                  <a:pt x="1662593" y="21163"/>
                  <a:pt x="1859796" y="139485"/>
                </a:cubicBezTo>
                <a:cubicBezTo>
                  <a:pt x="1883652" y="153798"/>
                  <a:pt x="1912405" y="158039"/>
                  <a:pt x="1937288" y="170481"/>
                </a:cubicBezTo>
                <a:cubicBezTo>
                  <a:pt x="1964231" y="183952"/>
                  <a:pt x="1986925" y="205507"/>
                  <a:pt x="2014779" y="216976"/>
                </a:cubicBezTo>
                <a:cubicBezTo>
                  <a:pt x="2161514" y="277396"/>
                  <a:pt x="2169510" y="273761"/>
                  <a:pt x="2293749" y="294468"/>
                </a:cubicBezTo>
                <a:cubicBezTo>
                  <a:pt x="2386739" y="289302"/>
                  <a:pt x="2480521" y="292140"/>
                  <a:pt x="2572718" y="278969"/>
                </a:cubicBezTo>
                <a:cubicBezTo>
                  <a:pt x="2591157" y="276335"/>
                  <a:pt x="2600814" y="250878"/>
                  <a:pt x="2619213" y="247973"/>
                </a:cubicBezTo>
                <a:cubicBezTo>
                  <a:pt x="2701019" y="235057"/>
                  <a:pt x="2784528" y="237641"/>
                  <a:pt x="2867186" y="232475"/>
                </a:cubicBezTo>
                <a:cubicBezTo>
                  <a:pt x="2882684" y="222143"/>
                  <a:pt x="2896560" y="208815"/>
                  <a:pt x="2913681" y="201478"/>
                </a:cubicBezTo>
                <a:cubicBezTo>
                  <a:pt x="2933259" y="193087"/>
                  <a:pt x="2956622" y="195506"/>
                  <a:pt x="2975674" y="185980"/>
                </a:cubicBezTo>
                <a:cubicBezTo>
                  <a:pt x="3216032" y="65800"/>
                  <a:pt x="2927916" y="170903"/>
                  <a:pt x="3161654" y="92990"/>
                </a:cubicBezTo>
                <a:cubicBezTo>
                  <a:pt x="3217951" y="74224"/>
                  <a:pt x="3208149" y="61154"/>
                  <a:pt x="3208149" y="10848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7979724" y="1964481"/>
            <a:ext cx="457200" cy="31631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77194" y="3090263"/>
            <a:ext cx="615553" cy="153275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800" dirty="0" smtClean="0"/>
              <a:t>Israel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5120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3444</TotalTime>
  <Words>800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CorpPowerpoint</vt:lpstr>
      <vt:lpstr>PowerPoint Presentation</vt:lpstr>
      <vt:lpstr>PowerPoint Presentation</vt:lpstr>
      <vt:lpstr>Chapter Summary The Bible: The Old Testament</vt:lpstr>
      <vt:lpstr>Introduction and “The Pentateuch”  (Handbook, pages 52–56)</vt:lpstr>
      <vt:lpstr>Introduction and “The Pentateuch”  (Handbook, pages 52–56)</vt:lpstr>
      <vt:lpstr>Introduction and “The Pentateuch”  (Handbook, pages 52–56)</vt:lpstr>
      <vt:lpstr> “The Historical Books”  (Handbook, pages 56–61) </vt:lpstr>
      <vt:lpstr>“The Historical Books”  (Handbook, pages 56–61)</vt:lpstr>
      <vt:lpstr>“The Historical Books”  (Handbook, pages 56–61)</vt:lpstr>
      <vt:lpstr>“The Wisdom and Poetry Books”  (Handbook, pages 62–64)</vt:lpstr>
      <vt:lpstr>“The Wisdom and Poetry Books”  (Handbook, pages 62–64)</vt:lpstr>
      <vt:lpstr>“The Prophets”  (Handbook, pages 65–67)</vt:lpstr>
      <vt:lpstr>“The Prophets”  (Handbook, pages 65–67)</vt:lpstr>
      <vt:lpstr>Let’s Review!</vt:lpstr>
      <vt:lpstr>How Did You Do?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Brooke Saron</cp:lastModifiedBy>
  <cp:revision>229</cp:revision>
  <dcterms:created xsi:type="dcterms:W3CDTF">2012-11-07T17:11:11Z</dcterms:created>
  <dcterms:modified xsi:type="dcterms:W3CDTF">2015-05-20T15:42:08Z</dcterms:modified>
</cp:coreProperties>
</file>