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2" clrIdx="0">
    <p:extLst/>
  </p:cmAuthor>
  <p:cmAuthor id="2" name="Systems Administrato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4" autoAdjust="0"/>
    <p:restoredTop sz="90521" autoAdjust="0"/>
  </p:normalViewPr>
  <p:slideViewPr>
    <p:cSldViewPr snapToGrid="0" snapToObjects="1">
      <p:cViewPr varScale="1">
        <p:scale>
          <a:sx n="33" d="100"/>
          <a:sy n="33" d="100"/>
        </p:scale>
        <p:origin x="330" y="102"/>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how firmly the early followers of Jesus must have believed in the Resurrection of Christ and the salvation it accomplished. Explain that otherwise we might expect them to conceal the fact that their founder had been shamefully executed.</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21.</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that we reverence the cross in the liturgy on Good Friday. Invite the students to share their own use of the cross as a symbol for faith: do they wear a cross, or display a cross at home? Ask what this symbol means for them.</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23.</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4699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Read and discuss Romans 5:19, quoted at the end of the section</a:t>
            </a:r>
            <a:r>
              <a:rPr lang="en-US" sz="6200" baseline="0" dirty="0" smtClean="0">
                <a:effectLst/>
                <a:latin typeface="+mn-lt"/>
                <a:ea typeface="+mn-ea"/>
                <a:cs typeface="+mn-cs"/>
                <a:sym typeface="Helvetica Neue"/>
              </a:rPr>
              <a:t> “Jesus, the Suffering Servant,” </a:t>
            </a:r>
            <a:r>
              <a:rPr lang="en-US" sz="6200" dirty="0" smtClean="0">
                <a:effectLst/>
                <a:latin typeface="+mn-lt"/>
                <a:ea typeface="+mn-ea"/>
                <a:cs typeface="+mn-cs"/>
                <a:sym typeface="Helvetica Neue"/>
              </a:rPr>
              <a:t>in article 23</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Ask for a volunteer to explain the passage.</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23.</a:t>
            </a:r>
          </a:p>
          <a:p>
            <a:endParaRPr lang="en-US" dirty="0"/>
          </a:p>
        </p:txBody>
      </p:sp>
    </p:spTree>
    <p:extLst>
      <p:ext uri="{BB962C8B-B14F-4D97-AF65-F5344CB8AC3E}">
        <p14:creationId xmlns:p14="http://schemas.microsoft.com/office/powerpoint/2010/main" val="149916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Remind the students of the events of Passover. Ask why Jesus is called the Paschal Lamb.</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23.</a:t>
            </a:r>
          </a:p>
          <a:p>
            <a:endParaRPr lang="en-US" dirty="0"/>
          </a:p>
        </p:txBody>
      </p:sp>
    </p:spTree>
    <p:extLst>
      <p:ext uri="{BB962C8B-B14F-4D97-AF65-F5344CB8AC3E}">
        <p14:creationId xmlns:p14="http://schemas.microsoft.com/office/powerpoint/2010/main" val="244824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Read aloud or paraphrase</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the last paragraph in the section “Jesus, the</a:t>
            </a:r>
            <a:r>
              <a:rPr lang="en-US" sz="6200" baseline="0" dirty="0" smtClean="0">
                <a:effectLst/>
                <a:latin typeface="+mn-lt"/>
                <a:ea typeface="+mn-ea"/>
                <a:cs typeface="+mn-cs"/>
                <a:sym typeface="Helvetica Neue"/>
              </a:rPr>
              <a:t> Ransom for Many,” in article 23 </a:t>
            </a:r>
            <a:r>
              <a:rPr lang="en-US" sz="6200" dirty="0" smtClean="0">
                <a:effectLst/>
                <a:latin typeface="+mn-lt"/>
                <a:ea typeface="+mn-ea"/>
                <a:cs typeface="+mn-cs"/>
                <a:sym typeface="Helvetica Neue"/>
              </a:rPr>
              <a:t>of the student text. Ask the questions that conclude article 23:</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Which of the metaphors in this section helps you to understand something new about the Paschal Mystery? Why?</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23.</a:t>
            </a:r>
          </a:p>
          <a:p>
            <a:endParaRPr lang="en-US" dirty="0"/>
          </a:p>
        </p:txBody>
      </p:sp>
    </p:spTree>
    <p:extLst>
      <p:ext uri="{BB962C8B-B14F-4D97-AF65-F5344CB8AC3E}">
        <p14:creationId xmlns:p14="http://schemas.microsoft.com/office/powerpoint/2010/main" val="128139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Remind students that death was not part of God’s original plan for humanity; it was a result of our first parents’ sin. Point out that Jesus is the Second Person of the Trinity and that his death was part of his divine mission in the work of salvation.</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24.</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74070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For the second bullet point, ask for a volunteer to identify the image (a Palm Sunday procession). After the last bullet point, discuss how Jesus might challenge us too, regarding our religious practice. Ask what might please him, and what might anger him.</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21.</a:t>
            </a:r>
          </a:p>
          <a:p>
            <a:endParaRPr lang="en-US" dirty="0"/>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about the students’ experience of the foot washing on Holy Thursday in their parishes. Explain that on Holy Thursday we commemorate the institution of the Eucharist and of the priesthood. Discuss the variety of ways that Christians are called to be servant leaders.</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21.</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that after Mass on Holy Thursday, people often spend time praying before the Blessed Sacrament, just as Jesus prayed the night before his death. Discuss Peter’s denial of Jesus, and ask for examples of times when people today might be tempted to deny Jesus.</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21.</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two sets of laws governed Israel at the time, Jewish and Roman. Ask what charge was brought by each authority (Jewish: blasphemy; Roman: treason). Ask for the students’ interpretation of Jesus’ refusal to offer a defense.</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21.</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Did You Know? sidebar,</a:t>
            </a:r>
            <a:r>
              <a:rPr lang="en-US" sz="6200" baseline="0" dirty="0" smtClean="0">
                <a:effectLst/>
                <a:latin typeface="+mn-lt"/>
                <a:ea typeface="+mn-ea"/>
                <a:cs typeface="+mn-cs"/>
                <a:sym typeface="Helvetica Neue"/>
              </a:rPr>
              <a:t> “Walking in Jesus’ Footsteps,”</a:t>
            </a:r>
            <a:r>
              <a:rPr lang="en-US" sz="6200" dirty="0" smtClean="0">
                <a:effectLst/>
                <a:latin typeface="+mn-lt"/>
                <a:ea typeface="+mn-ea"/>
                <a:cs typeface="+mn-cs"/>
                <a:sym typeface="Helvetica Neue"/>
              </a:rPr>
              <a:t> in article 21 of the student text. Invite them to share their experience of praying the Stations of the Cross; consider sharing your own experience.</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21.</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the courageous faith shown by several figures in the Passion account: the women and the Beloved Disciple stood at the foot of the cross; Joseph of </a:t>
            </a:r>
            <a:r>
              <a:rPr lang="en-US" sz="6200" dirty="0" err="1" smtClean="0">
                <a:effectLst/>
                <a:latin typeface="+mn-lt"/>
                <a:ea typeface="+mn-ea"/>
                <a:cs typeface="+mn-cs"/>
                <a:sym typeface="Helvetica Neue"/>
              </a:rPr>
              <a:t>Arimathea</a:t>
            </a:r>
            <a:r>
              <a:rPr lang="en-US" sz="6200" dirty="0" smtClean="0">
                <a:effectLst/>
                <a:latin typeface="+mn-lt"/>
                <a:ea typeface="+mn-ea"/>
                <a:cs typeface="+mn-cs"/>
                <a:sym typeface="Helvetica Neue"/>
              </a:rPr>
              <a:t> asked for Jesus’ body. Explain that these individuals, as</a:t>
            </a:r>
            <a:r>
              <a:rPr lang="en-US" sz="6200" baseline="0" dirty="0" smtClean="0">
                <a:effectLst/>
                <a:latin typeface="+mn-lt"/>
                <a:ea typeface="+mn-ea"/>
                <a:cs typeface="+mn-cs"/>
                <a:sym typeface="Helvetica Neue"/>
              </a:rPr>
              <a:t> followers of Jesus,</a:t>
            </a:r>
            <a:r>
              <a:rPr lang="en-US" sz="6200" dirty="0" smtClean="0">
                <a:effectLst/>
                <a:latin typeface="+mn-lt"/>
                <a:ea typeface="+mn-ea"/>
                <a:cs typeface="+mn-cs"/>
                <a:sym typeface="Helvetica Neue"/>
              </a:rPr>
              <a:t> risked arrest or crucifixion themselves. Discuss how Christians today may take risks for their faith.</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21.</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Live It! sidebar, “Jewish People Are Our Spiritual Brothers and Sisters,” in article 22</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Explain that wrongly blaming Jews for the death of Jesus has been a way to stir up hatred against Jews for centuries, leading to discrimination and violence, and to the Shoah, or Holocaust. (The image on the slide depicts the Jewish leaders’ expelling a man who was healed by Jesus on the Sabbath from the synagogue; see the full story in John, chapter 9.)</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22.</a:t>
            </a: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how leaders today may “wash their hands” after making a decision. Ask how we may sometimes do so as well. Briefly discuss the last section of the article, on the irony of these two condemnations: Jesus really is the Son of God, so his actions were not blasphemy, and his execution did not stop the spread of his message but instead fulfilled it.</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22.</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The Suffering</a:t>
            </a:r>
            <a:br>
              <a:rPr lang="en-US" dirty="0" smtClean="0"/>
            </a:br>
            <a:r>
              <a:rPr lang="en-US" dirty="0" smtClean="0"/>
              <a:t>and Death of Jesus</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3, </a:t>
            </a:r>
            <a:r>
              <a:rPr lang="en-US" sz="5600" dirty="0" smtClean="0">
                <a:latin typeface="Arial"/>
                <a:ea typeface="Arial"/>
                <a:cs typeface="Arial"/>
                <a:sym typeface="Arial"/>
              </a:rPr>
              <a:t>Chapter 6</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TX005437</a:t>
            </a:r>
            <a:endParaRPr sz="2200" dirty="0">
              <a:solidFill>
                <a:srgbClr val="80808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96" y="1431992"/>
            <a:ext cx="23408642" cy="4551681"/>
          </a:xfrm>
        </p:spPr>
        <p:txBody>
          <a:bodyPr/>
          <a:lstStyle/>
          <a:p>
            <a:r>
              <a:rPr lang="en-US" dirty="0" smtClean="0"/>
              <a:t>The Roman Leaders’ Reasons</a:t>
            </a:r>
            <a:endParaRPr lang="en-US" dirty="0"/>
          </a:p>
        </p:txBody>
      </p:sp>
      <p:sp>
        <p:nvSpPr>
          <p:cNvPr id="3" name="Text Placeholder 2"/>
          <p:cNvSpPr>
            <a:spLocks noGrp="1"/>
          </p:cNvSpPr>
          <p:nvPr>
            <p:ph type="body" idx="1"/>
          </p:nvPr>
        </p:nvSpPr>
        <p:spPr>
          <a:xfrm>
            <a:off x="2206696" y="4888908"/>
            <a:ext cx="11988345" cy="13221548"/>
          </a:xfrm>
        </p:spPr>
        <p:txBody>
          <a:bodyPr/>
          <a:lstStyle/>
          <a:p>
            <a:r>
              <a:rPr lang="en-US" dirty="0" smtClean="0"/>
              <a:t>As procurator, Pilate was</a:t>
            </a:r>
            <a:br>
              <a:rPr lang="en-US" dirty="0" smtClean="0"/>
            </a:br>
            <a:r>
              <a:rPr lang="en-US" dirty="0" smtClean="0"/>
              <a:t>to send taxes to Rome and maintain the peace.</a:t>
            </a:r>
          </a:p>
          <a:p>
            <a:r>
              <a:rPr lang="en-US" dirty="0" smtClean="0"/>
              <a:t>Jesus was a threat to the peace.</a:t>
            </a:r>
          </a:p>
          <a:p>
            <a:r>
              <a:rPr lang="en-US" dirty="0" smtClean="0"/>
              <a:t>Pilate proclaimed Jesus innocent, yet he ordered the execution.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992" r="3266"/>
          <a:stretch/>
        </p:blipFill>
        <p:spPr>
          <a:xfrm>
            <a:off x="14554048" y="5141393"/>
            <a:ext cx="11470560" cy="8427123"/>
          </a:xfrm>
          <a:prstGeom prst="rect">
            <a:avLst/>
          </a:prstGeom>
        </p:spPr>
      </p:pic>
      <p:sp>
        <p:nvSpPr>
          <p:cNvPr id="5" name="Rectangle 4"/>
          <p:cNvSpPr/>
          <p:nvPr/>
        </p:nvSpPr>
        <p:spPr>
          <a:xfrm>
            <a:off x="14554048" y="13638167"/>
            <a:ext cx="2598763"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Zvonimir</a:t>
            </a:r>
            <a:r>
              <a:rPr lang="en-US" sz="1400" dirty="0">
                <a:solidFill>
                  <a:srgbClr val="A7A7A7"/>
                </a:solidFill>
              </a:rPr>
              <a:t> </a:t>
            </a:r>
            <a:r>
              <a:rPr lang="en-US" sz="1400" dirty="0" err="1">
                <a:solidFill>
                  <a:srgbClr val="A7A7A7"/>
                </a:solidFill>
              </a:rPr>
              <a:t>Atletic</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178" y="1002075"/>
            <a:ext cx="23408642" cy="4551681"/>
          </a:xfrm>
        </p:spPr>
        <p:txBody>
          <a:bodyPr/>
          <a:lstStyle/>
          <a:p>
            <a:r>
              <a:rPr lang="en-US" dirty="0" smtClean="0"/>
              <a:t>The Meaning of the Cross</a:t>
            </a:r>
            <a:endParaRPr lang="en-US" dirty="0"/>
          </a:p>
        </p:txBody>
      </p:sp>
      <p:sp>
        <p:nvSpPr>
          <p:cNvPr id="3" name="Text Placeholder 2"/>
          <p:cNvSpPr>
            <a:spLocks noGrp="1"/>
          </p:cNvSpPr>
          <p:nvPr>
            <p:ph type="body" idx="1"/>
          </p:nvPr>
        </p:nvSpPr>
        <p:spPr>
          <a:xfrm>
            <a:off x="3758178" y="4375118"/>
            <a:ext cx="19308299" cy="13221548"/>
          </a:xfrm>
        </p:spPr>
        <p:txBody>
          <a:bodyPr/>
          <a:lstStyle/>
          <a:p>
            <a:r>
              <a:rPr lang="en-US" dirty="0" smtClean="0"/>
              <a:t>The Father planned that his Son would die so that we might be free from death.</a:t>
            </a:r>
          </a:p>
          <a:p>
            <a:r>
              <a:rPr lang="en-US" dirty="0" smtClean="0"/>
              <a:t>Our salvation comes through the death and Resurrection of Jesus.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099" y="9645647"/>
            <a:ext cx="12167117" cy="8111412"/>
          </a:xfrm>
          <a:prstGeom prst="rect">
            <a:avLst/>
          </a:prstGeom>
        </p:spPr>
      </p:pic>
      <p:sp>
        <p:nvSpPr>
          <p:cNvPr id="5" name="Rectangle 4"/>
          <p:cNvSpPr/>
          <p:nvPr/>
        </p:nvSpPr>
        <p:spPr>
          <a:xfrm>
            <a:off x="7522099" y="17860743"/>
            <a:ext cx="2669684"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giulio</a:t>
            </a:r>
            <a:r>
              <a:rPr lang="en-US" sz="1400" dirty="0">
                <a:solidFill>
                  <a:srgbClr val="A7A7A7"/>
                </a:solidFill>
              </a:rPr>
              <a:t> </a:t>
            </a:r>
            <a:r>
              <a:rPr lang="en-US" sz="1400" dirty="0" err="1">
                <a:solidFill>
                  <a:srgbClr val="A7A7A7"/>
                </a:solidFill>
              </a:rPr>
              <a:t>napolitano</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9412657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488" y="1409509"/>
            <a:ext cx="23408642" cy="4551681"/>
          </a:xfrm>
        </p:spPr>
        <p:txBody>
          <a:bodyPr/>
          <a:lstStyle/>
          <a:p>
            <a:r>
              <a:rPr lang="en-US" dirty="0" smtClean="0"/>
              <a:t>Jesus, the Suffering Servant</a:t>
            </a:r>
            <a:endParaRPr lang="en-US" dirty="0"/>
          </a:p>
        </p:txBody>
      </p:sp>
      <p:sp>
        <p:nvSpPr>
          <p:cNvPr id="3" name="Text Placeholder 2"/>
          <p:cNvSpPr>
            <a:spLocks noGrp="1"/>
          </p:cNvSpPr>
          <p:nvPr>
            <p:ph type="body" idx="1"/>
          </p:nvPr>
        </p:nvSpPr>
        <p:spPr>
          <a:xfrm>
            <a:off x="2335488" y="4602604"/>
            <a:ext cx="12144397" cy="13221548"/>
          </a:xfrm>
        </p:spPr>
        <p:txBody>
          <a:bodyPr/>
          <a:lstStyle/>
          <a:p>
            <a:r>
              <a:rPr lang="en-US" dirty="0" smtClean="0"/>
              <a:t>The first Christians recalled the “Suffering Servant” passages in Isaiah.</a:t>
            </a:r>
          </a:p>
          <a:p>
            <a:r>
              <a:rPr lang="en-US" dirty="0" smtClean="0"/>
              <a:t>These verses describe a servant of the Lord who suffers . . .</a:t>
            </a:r>
          </a:p>
          <a:p>
            <a:r>
              <a:rPr lang="en-US" dirty="0" smtClean="0"/>
              <a:t>. . . to save the people from their sins.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6284" y="4955458"/>
            <a:ext cx="11233316" cy="7488877"/>
          </a:xfrm>
          <a:prstGeom prst="rect">
            <a:avLst/>
          </a:prstGeom>
        </p:spPr>
      </p:pic>
      <p:sp>
        <p:nvSpPr>
          <p:cNvPr id="5" name="Rectangle 4"/>
          <p:cNvSpPr/>
          <p:nvPr/>
        </p:nvSpPr>
        <p:spPr>
          <a:xfrm>
            <a:off x="14776284" y="12503329"/>
            <a:ext cx="1792603"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JerryGrugin</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9556252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310" y="1727636"/>
            <a:ext cx="23408642" cy="4551681"/>
          </a:xfrm>
        </p:spPr>
        <p:txBody>
          <a:bodyPr/>
          <a:lstStyle/>
          <a:p>
            <a:r>
              <a:rPr lang="en-US" dirty="0" smtClean="0"/>
              <a:t>Jesus, the Paschal Lamb</a:t>
            </a:r>
            <a:endParaRPr lang="en-US" dirty="0"/>
          </a:p>
        </p:txBody>
      </p:sp>
      <p:sp>
        <p:nvSpPr>
          <p:cNvPr id="3" name="Text Placeholder 2"/>
          <p:cNvSpPr>
            <a:spLocks noGrp="1"/>
          </p:cNvSpPr>
          <p:nvPr>
            <p:ph type="body" idx="1"/>
          </p:nvPr>
        </p:nvSpPr>
        <p:spPr>
          <a:xfrm>
            <a:off x="2126310" y="5094817"/>
            <a:ext cx="11246627" cy="13221548"/>
          </a:xfrm>
        </p:spPr>
        <p:txBody>
          <a:bodyPr/>
          <a:lstStyle/>
          <a:p>
            <a:r>
              <a:rPr lang="en-US" dirty="0" smtClean="0"/>
              <a:t>The first Christians also recalled the Passover story.</a:t>
            </a:r>
          </a:p>
          <a:p>
            <a:r>
              <a:rPr lang="en-US" dirty="0" smtClean="0"/>
              <a:t>The Israelites had sacrificed a Paschal, or Passover, Lamb at God’s command.</a:t>
            </a:r>
          </a:p>
          <a:p>
            <a:r>
              <a:rPr lang="en-US" dirty="0" smtClean="0"/>
              <a:t>They put its blood on their doorposts to escape the death of the firstborn.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3808" y="5569245"/>
            <a:ext cx="11344656" cy="8534752"/>
          </a:xfrm>
          <a:prstGeom prst="rect">
            <a:avLst/>
          </a:prstGeom>
        </p:spPr>
      </p:pic>
      <p:sp>
        <p:nvSpPr>
          <p:cNvPr id="5" name="Rectangle 4"/>
          <p:cNvSpPr/>
          <p:nvPr/>
        </p:nvSpPr>
        <p:spPr>
          <a:xfrm>
            <a:off x="13533808" y="14072946"/>
            <a:ext cx="2368995" cy="307777"/>
          </a:xfrm>
          <a:prstGeom prst="rect">
            <a:avLst/>
          </a:prstGeom>
        </p:spPr>
        <p:txBody>
          <a:bodyPr wrap="none">
            <a:spAutoFit/>
          </a:bodyPr>
          <a:lstStyle/>
          <a:p>
            <a:r>
              <a:rPr lang="en-US" sz="1400" dirty="0">
                <a:solidFill>
                  <a:srgbClr val="A7A7A7"/>
                </a:solidFill>
              </a:rPr>
              <a:t>© Nancy Bauer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41439884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927" y="1222059"/>
            <a:ext cx="23408642" cy="4551681"/>
          </a:xfrm>
        </p:spPr>
        <p:txBody>
          <a:bodyPr/>
          <a:lstStyle/>
          <a:p>
            <a:r>
              <a:rPr lang="en-US" dirty="0" smtClean="0"/>
              <a:t>Jesus, the Ransom for Many</a:t>
            </a:r>
            <a:endParaRPr lang="en-US" dirty="0"/>
          </a:p>
        </p:txBody>
      </p:sp>
      <p:sp>
        <p:nvSpPr>
          <p:cNvPr id="3" name="Text Placeholder 2"/>
          <p:cNvSpPr>
            <a:spLocks noGrp="1"/>
          </p:cNvSpPr>
          <p:nvPr>
            <p:ph type="body" idx="1"/>
          </p:nvPr>
        </p:nvSpPr>
        <p:spPr>
          <a:xfrm>
            <a:off x="2895927" y="4678547"/>
            <a:ext cx="20415427" cy="13221548"/>
          </a:xfrm>
        </p:spPr>
        <p:txBody>
          <a:bodyPr/>
          <a:lstStyle/>
          <a:p>
            <a:r>
              <a:rPr lang="en-US" dirty="0" smtClean="0"/>
              <a:t>For Romans, a ransom was the price paid to release a slave.</a:t>
            </a:r>
          </a:p>
          <a:p>
            <a:r>
              <a:rPr lang="en-US" dirty="0" smtClean="0"/>
              <a:t>Jesus paid God the price of our freedom; we are no longer “owned” by sin and death.</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812" y="9878968"/>
            <a:ext cx="11247795" cy="7498530"/>
          </a:xfrm>
          <a:prstGeom prst="rect">
            <a:avLst/>
          </a:prstGeom>
        </p:spPr>
      </p:pic>
      <p:sp>
        <p:nvSpPr>
          <p:cNvPr id="5" name="Rectangle 4"/>
          <p:cNvSpPr/>
          <p:nvPr/>
        </p:nvSpPr>
        <p:spPr>
          <a:xfrm>
            <a:off x="7186812" y="17417086"/>
            <a:ext cx="1845728"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nevio</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5926956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Father Allow His Son to Suffer?</a:t>
            </a:r>
            <a:endParaRPr lang="en-US" dirty="0"/>
          </a:p>
        </p:txBody>
      </p:sp>
      <p:sp>
        <p:nvSpPr>
          <p:cNvPr id="3" name="Text Placeholder 2"/>
          <p:cNvSpPr>
            <a:spLocks noGrp="1"/>
          </p:cNvSpPr>
          <p:nvPr>
            <p:ph type="body" idx="1"/>
          </p:nvPr>
        </p:nvSpPr>
        <p:spPr>
          <a:xfrm>
            <a:off x="2600959" y="5122265"/>
            <a:ext cx="12015911" cy="13221548"/>
          </a:xfrm>
        </p:spPr>
        <p:txBody>
          <a:bodyPr/>
          <a:lstStyle/>
          <a:p>
            <a:r>
              <a:rPr lang="en-US" dirty="0" smtClean="0"/>
              <a:t>Our first parents’ Original Sin necessitated Jesus’ sacrifice.</a:t>
            </a:r>
          </a:p>
          <a:p>
            <a:r>
              <a:rPr lang="en-US" dirty="0" smtClean="0"/>
              <a:t>The Father allowed his Son’s death in order to destroy the power of death.</a:t>
            </a:r>
          </a:p>
          <a:p>
            <a:r>
              <a:rPr lang="en-US" dirty="0" smtClean="0"/>
              <a:t>Jesus Christ freely accepted his Passion and death.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6995" y="5507457"/>
            <a:ext cx="8484700" cy="10908900"/>
          </a:xfrm>
          <a:prstGeom prst="rect">
            <a:avLst/>
          </a:prstGeom>
        </p:spPr>
      </p:pic>
      <p:sp>
        <p:nvSpPr>
          <p:cNvPr id="6" name="Rectangle 5"/>
          <p:cNvSpPr/>
          <p:nvPr/>
        </p:nvSpPr>
        <p:spPr>
          <a:xfrm>
            <a:off x="15106995" y="16418091"/>
            <a:ext cx="1698715" cy="307777"/>
          </a:xfrm>
          <a:prstGeom prst="rect">
            <a:avLst/>
          </a:prstGeom>
        </p:spPr>
        <p:txBody>
          <a:bodyPr wrap="none">
            <a:spAutoFit/>
          </a:bodyPr>
          <a:lstStyle/>
          <a:p>
            <a:r>
              <a:rPr lang="en-US" sz="1400" dirty="0">
                <a:solidFill>
                  <a:schemeClr val="tx1">
                    <a:lumMod val="50000"/>
                    <a:lumOff val="50000"/>
                  </a:schemeClr>
                </a:solidFill>
              </a:rPr>
              <a:t>© Saint Mary's Press</a:t>
            </a:r>
          </a:p>
        </p:txBody>
      </p:sp>
    </p:spTree>
    <p:extLst>
      <p:ext uri="{BB962C8B-B14F-4D97-AF65-F5344CB8AC3E}">
        <p14:creationId xmlns:p14="http://schemas.microsoft.com/office/powerpoint/2010/main" val="8822757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600959" y="3127924"/>
            <a:ext cx="23408642" cy="1517228"/>
          </a:xfrm>
          <a:prstGeom prst="rect">
            <a:avLst/>
          </a:prstGeom>
        </p:spPr>
        <p:txBody>
          <a:bodyPr/>
          <a:lstStyle/>
          <a:p>
            <a:pPr lvl="0"/>
            <a:r>
              <a:rPr lang="en-US" dirty="0" smtClean="0"/>
              <a:t>Christ’s Passion</a:t>
            </a:r>
            <a:endParaRPr dirty="0"/>
          </a:p>
        </p:txBody>
      </p:sp>
      <p:sp>
        <p:nvSpPr>
          <p:cNvPr id="33" name="Shape 33"/>
          <p:cNvSpPr>
            <a:spLocks noGrp="1"/>
          </p:cNvSpPr>
          <p:nvPr>
            <p:ph type="body" idx="1"/>
          </p:nvPr>
        </p:nvSpPr>
        <p:spPr>
          <a:xfrm>
            <a:off x="2600959" y="5026111"/>
            <a:ext cx="11364784" cy="11442864"/>
          </a:xfrm>
          <a:prstGeom prst="rect">
            <a:avLst/>
          </a:prstGeom>
        </p:spPr>
        <p:txBody>
          <a:bodyPr>
            <a:normAutofit/>
          </a:bodyPr>
          <a:lstStyle/>
          <a:p>
            <a:r>
              <a:rPr lang="en-US" dirty="0" smtClean="0"/>
              <a:t>Jesus’ death was not a senseless execution.</a:t>
            </a:r>
          </a:p>
          <a:p>
            <a:r>
              <a:rPr lang="en-US" dirty="0" smtClean="0"/>
              <a:t>It was a supernatural event that freed all humanity from the bonds of death.</a:t>
            </a:r>
          </a:p>
          <a:p>
            <a:r>
              <a:rPr lang="en-US" dirty="0" smtClean="0"/>
              <a:t>Jesus’ Passion and Resurrection were at the center of the early Church’s first preaching.</a:t>
            </a:r>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376"/>
          <a:stretch/>
        </p:blipFill>
        <p:spPr>
          <a:xfrm>
            <a:off x="13965743" y="5367636"/>
            <a:ext cx="10757409" cy="9006803"/>
          </a:xfrm>
          <a:prstGeom prst="rect">
            <a:avLst/>
          </a:prstGeom>
        </p:spPr>
      </p:pic>
      <p:sp>
        <p:nvSpPr>
          <p:cNvPr id="5" name="Rectangle 4"/>
          <p:cNvSpPr/>
          <p:nvPr/>
        </p:nvSpPr>
        <p:spPr>
          <a:xfrm>
            <a:off x="13965743" y="14360922"/>
            <a:ext cx="2531700"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PerseoMedusa</a:t>
            </a:r>
            <a:r>
              <a:rPr lang="en-US" sz="1400" dirty="0">
                <a:solidFill>
                  <a:srgbClr val="A7A7A7"/>
                </a:solidFill>
              </a:rPr>
              <a:t> / </a:t>
            </a:r>
            <a:r>
              <a:rPr lang="en-US" sz="1400" dirty="0" err="1">
                <a:solidFill>
                  <a:srgbClr val="A7A7A7"/>
                </a:solidFill>
              </a:rPr>
              <a:t>Shutterstock</a:t>
            </a:r>
            <a:endParaRPr lang="en-US" sz="1400" dirty="0">
              <a:solidFill>
                <a:srgbClr val="A7A7A7"/>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039029"/>
            <a:ext cx="23408642" cy="4551681"/>
          </a:xfrm>
        </p:spPr>
        <p:txBody>
          <a:bodyPr/>
          <a:lstStyle/>
          <a:p>
            <a:r>
              <a:rPr lang="en-US" dirty="0" smtClean="0"/>
              <a:t>Sunday</a:t>
            </a:r>
            <a:endParaRPr lang="en-US" dirty="0"/>
          </a:p>
        </p:txBody>
      </p:sp>
      <p:sp>
        <p:nvSpPr>
          <p:cNvPr id="3" name="Text Placeholder 2"/>
          <p:cNvSpPr>
            <a:spLocks noGrp="1"/>
          </p:cNvSpPr>
          <p:nvPr>
            <p:ph type="body" idx="1"/>
          </p:nvPr>
        </p:nvSpPr>
        <p:spPr>
          <a:xfrm>
            <a:off x="2600959" y="4190526"/>
            <a:ext cx="21978113" cy="13221548"/>
          </a:xfrm>
        </p:spPr>
        <p:txBody>
          <a:bodyPr>
            <a:normAutofit/>
          </a:bodyPr>
          <a:lstStyle/>
          <a:p>
            <a:r>
              <a:rPr lang="en-US" dirty="0" smtClean="0"/>
              <a:t>Jerusalem was the center of Jewish faith and worship.</a:t>
            </a:r>
          </a:p>
          <a:p>
            <a:r>
              <a:rPr lang="en-US" dirty="0" smtClean="0"/>
              <a:t>When Jesus first arrived, crowds welcomed him as a triumphant king.</a:t>
            </a:r>
          </a:p>
          <a:p>
            <a:r>
              <a:rPr lang="en-US" dirty="0" smtClean="0"/>
              <a:t>The Jewish leaders </a:t>
            </a:r>
            <a:r>
              <a:rPr lang="en-US" dirty="0" smtClean="0"/>
              <a:t/>
            </a:r>
            <a:br>
              <a:rPr lang="en-US" dirty="0" smtClean="0"/>
            </a:br>
            <a:r>
              <a:rPr lang="en-US" dirty="0" smtClean="0"/>
              <a:t>began </a:t>
            </a:r>
            <a:r>
              <a:rPr lang="en-US" dirty="0" smtClean="0"/>
              <a:t>looking for </a:t>
            </a:r>
            <a:r>
              <a:rPr lang="en-US" dirty="0" smtClean="0"/>
              <a:t/>
            </a:r>
            <a:br>
              <a:rPr lang="en-US" dirty="0" smtClean="0"/>
            </a:br>
            <a:r>
              <a:rPr lang="en-US" dirty="0" smtClean="0"/>
              <a:t>ways </a:t>
            </a:r>
            <a:r>
              <a:rPr lang="en-US" dirty="0" smtClean="0"/>
              <a:t>to kill </a:t>
            </a:r>
            <a:r>
              <a:rPr lang="en-US" dirty="0"/>
              <a:t>J</a:t>
            </a:r>
            <a:r>
              <a:rPr lang="en-US" dirty="0" smtClean="0"/>
              <a:t>esus </a:t>
            </a:r>
            <a:r>
              <a:rPr lang="en-US" dirty="0" smtClean="0"/>
              <a:t/>
            </a:r>
            <a:br>
              <a:rPr lang="en-US" dirty="0" smtClean="0"/>
            </a:br>
            <a:r>
              <a:rPr lang="en-US" dirty="0" smtClean="0"/>
              <a:t>after </a:t>
            </a:r>
            <a:r>
              <a:rPr lang="en-US" dirty="0" smtClean="0"/>
              <a:t>he cast the </a:t>
            </a:r>
            <a:r>
              <a:rPr lang="en-US" dirty="0" smtClean="0"/>
              <a:t/>
            </a:r>
            <a:br>
              <a:rPr lang="en-US" dirty="0" smtClean="0"/>
            </a:br>
            <a:r>
              <a:rPr lang="en-US" dirty="0" smtClean="0"/>
              <a:t>moneychangers </a:t>
            </a:r>
            <a:br>
              <a:rPr lang="en-US" dirty="0" smtClean="0"/>
            </a:br>
            <a:r>
              <a:rPr lang="en-US" dirty="0" smtClean="0"/>
              <a:t>out </a:t>
            </a:r>
            <a:r>
              <a:rPr lang="en-US" dirty="0" smtClean="0"/>
              <a:t>of the Temple.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9890" y="7163478"/>
            <a:ext cx="13268366" cy="8825102"/>
          </a:xfrm>
          <a:prstGeom prst="rect">
            <a:avLst/>
          </a:prstGeom>
        </p:spPr>
      </p:pic>
      <p:sp>
        <p:nvSpPr>
          <p:cNvPr id="5" name="Rectangle 4"/>
          <p:cNvSpPr/>
          <p:nvPr/>
        </p:nvSpPr>
        <p:spPr>
          <a:xfrm>
            <a:off x="11639890" y="16010265"/>
            <a:ext cx="2854480" cy="307777"/>
          </a:xfrm>
          <a:prstGeom prst="rect">
            <a:avLst/>
          </a:prstGeom>
        </p:spPr>
        <p:txBody>
          <a:bodyPr wrap="none">
            <a:spAutoFit/>
          </a:bodyPr>
          <a:lstStyle/>
          <a:p>
            <a:r>
              <a:rPr lang="en-US" sz="1400" dirty="0">
                <a:solidFill>
                  <a:srgbClr val="A7A7A7"/>
                </a:solidFill>
              </a:rPr>
              <a:t>© Ryan </a:t>
            </a:r>
            <a:r>
              <a:rPr lang="en-US" sz="1400" dirty="0" err="1">
                <a:solidFill>
                  <a:srgbClr val="A7A7A7"/>
                </a:solidFill>
              </a:rPr>
              <a:t>Rodrick</a:t>
            </a:r>
            <a:r>
              <a:rPr lang="en-US" sz="1400" dirty="0">
                <a:solidFill>
                  <a:srgbClr val="A7A7A7"/>
                </a:solidFill>
              </a:rPr>
              <a:t> </a:t>
            </a:r>
            <a:r>
              <a:rPr lang="en-US" sz="1400" dirty="0" err="1">
                <a:solidFill>
                  <a:srgbClr val="A7A7A7"/>
                </a:solidFill>
              </a:rPr>
              <a:t>Beiler</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94" y="929177"/>
            <a:ext cx="23408642" cy="4551681"/>
          </a:xfrm>
        </p:spPr>
        <p:txBody>
          <a:bodyPr/>
          <a:lstStyle/>
          <a:p>
            <a:r>
              <a:rPr lang="en-US" dirty="0" smtClean="0"/>
              <a:t>Thursday Evening</a:t>
            </a:r>
            <a:endParaRPr lang="en-US" dirty="0"/>
          </a:p>
        </p:txBody>
      </p:sp>
      <p:sp>
        <p:nvSpPr>
          <p:cNvPr id="3" name="Text Placeholder 2"/>
          <p:cNvSpPr>
            <a:spLocks noGrp="1"/>
          </p:cNvSpPr>
          <p:nvPr>
            <p:ph type="body" idx="1"/>
          </p:nvPr>
        </p:nvSpPr>
        <p:spPr>
          <a:xfrm>
            <a:off x="1975194" y="4306495"/>
            <a:ext cx="11815451" cy="13221548"/>
          </a:xfrm>
        </p:spPr>
        <p:txBody>
          <a:bodyPr>
            <a:normAutofit/>
          </a:bodyPr>
          <a:lstStyle/>
          <a:p>
            <a:r>
              <a:rPr lang="en-US" dirty="0" smtClean="0"/>
              <a:t>Early Thursday evening, Jesus gathered with the Apostles to celebrate his last Passover.</a:t>
            </a:r>
          </a:p>
          <a:p>
            <a:r>
              <a:rPr lang="en-US" dirty="0" smtClean="0"/>
              <a:t>Jesus washed their feet to show that true leadership is service.</a:t>
            </a:r>
          </a:p>
          <a:p>
            <a:r>
              <a:rPr lang="en-US" dirty="0" smtClean="0"/>
              <a:t>He instituted the Eucharist at this meal.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6467" y="3012037"/>
            <a:ext cx="9380738" cy="14490389"/>
          </a:xfrm>
          <a:prstGeom prst="rect">
            <a:avLst/>
          </a:prstGeom>
        </p:spPr>
      </p:pic>
      <p:sp>
        <p:nvSpPr>
          <p:cNvPr id="5" name="Rectangle 4"/>
          <p:cNvSpPr/>
          <p:nvPr/>
        </p:nvSpPr>
        <p:spPr>
          <a:xfrm>
            <a:off x="14866467" y="17528043"/>
            <a:ext cx="179076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Vibeimages</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054" y="1142449"/>
            <a:ext cx="23408642" cy="4551681"/>
          </a:xfrm>
        </p:spPr>
        <p:txBody>
          <a:bodyPr/>
          <a:lstStyle/>
          <a:p>
            <a:r>
              <a:rPr lang="en-US" dirty="0" smtClean="0"/>
              <a:t>Thursday Night</a:t>
            </a:r>
            <a:endParaRPr lang="en-US" dirty="0"/>
          </a:p>
        </p:txBody>
      </p:sp>
      <p:sp>
        <p:nvSpPr>
          <p:cNvPr id="3" name="Text Placeholder 2"/>
          <p:cNvSpPr>
            <a:spLocks noGrp="1"/>
          </p:cNvSpPr>
          <p:nvPr>
            <p:ph type="body" idx="1"/>
          </p:nvPr>
        </p:nvSpPr>
        <p:spPr>
          <a:xfrm>
            <a:off x="2377783" y="4459532"/>
            <a:ext cx="11647592" cy="13221548"/>
          </a:xfrm>
        </p:spPr>
        <p:txBody>
          <a:bodyPr/>
          <a:lstStyle/>
          <a:p>
            <a:r>
              <a:rPr lang="en-US" dirty="0" smtClean="0"/>
              <a:t>Jesus went with his Apostles to pray in the garden at Gethsemane.</a:t>
            </a:r>
          </a:p>
          <a:p>
            <a:r>
              <a:rPr lang="en-US" dirty="0" smtClean="0"/>
              <a:t>Judas led the Temple guards to Jesus so that they could arrest him.</a:t>
            </a:r>
          </a:p>
          <a:p>
            <a:r>
              <a:rPr lang="en-US" dirty="0" smtClean="0"/>
              <a:t>Jesus was tried and found guilty of blasphemy by the Sanhedrin.</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219"/>
          <a:stretch/>
        </p:blipFill>
        <p:spPr>
          <a:xfrm>
            <a:off x="14342123" y="3108959"/>
            <a:ext cx="10081674" cy="13561539"/>
          </a:xfrm>
          <a:prstGeom prst="rect">
            <a:avLst/>
          </a:prstGeom>
        </p:spPr>
      </p:pic>
      <p:sp>
        <p:nvSpPr>
          <p:cNvPr id="5" name="Rectangle 4"/>
          <p:cNvSpPr/>
          <p:nvPr/>
        </p:nvSpPr>
        <p:spPr>
          <a:xfrm>
            <a:off x="14342123" y="16743326"/>
            <a:ext cx="200711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Avalon_Studio</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267" y="1232528"/>
            <a:ext cx="23408642" cy="4551681"/>
          </a:xfrm>
        </p:spPr>
        <p:txBody>
          <a:bodyPr/>
          <a:lstStyle/>
          <a:p>
            <a:r>
              <a:rPr lang="en-US" dirty="0" smtClean="0"/>
              <a:t>Creation: The Work of the Trinity</a:t>
            </a:r>
            <a:endParaRPr lang="en-US" dirty="0"/>
          </a:p>
        </p:txBody>
      </p:sp>
      <p:sp>
        <p:nvSpPr>
          <p:cNvPr id="3" name="Text Placeholder 2"/>
          <p:cNvSpPr>
            <a:spLocks noGrp="1"/>
          </p:cNvSpPr>
          <p:nvPr>
            <p:ph type="body" idx="1"/>
          </p:nvPr>
        </p:nvSpPr>
        <p:spPr>
          <a:xfrm>
            <a:off x="2336267" y="4850900"/>
            <a:ext cx="12424017" cy="13221548"/>
          </a:xfrm>
        </p:spPr>
        <p:txBody>
          <a:bodyPr/>
          <a:lstStyle/>
          <a:p>
            <a:r>
              <a:rPr lang="en-US" dirty="0" smtClean="0"/>
              <a:t>God created the universe and continues to sustain it through his love.</a:t>
            </a:r>
          </a:p>
          <a:p>
            <a:r>
              <a:rPr lang="en-US" dirty="0" smtClean="0"/>
              <a:t>Creation is the work of all three Divine Persons of the Trinity: Father, Son, and Holy Spirit.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6832" y="5296153"/>
            <a:ext cx="9882639" cy="11896344"/>
          </a:xfrm>
          <a:prstGeom prst="rect">
            <a:avLst/>
          </a:prstGeom>
        </p:spPr>
      </p:pic>
      <p:sp>
        <p:nvSpPr>
          <p:cNvPr id="5" name="Rectangle 4"/>
          <p:cNvSpPr/>
          <p:nvPr/>
        </p:nvSpPr>
        <p:spPr>
          <a:xfrm>
            <a:off x="14404602" y="17211363"/>
            <a:ext cx="2284750" cy="307777"/>
          </a:xfrm>
          <a:prstGeom prst="rect">
            <a:avLst/>
          </a:prstGeom>
        </p:spPr>
        <p:txBody>
          <a:bodyPr wrap="none">
            <a:spAutoFit/>
          </a:bodyPr>
          <a:lstStyle/>
          <a:p>
            <a:r>
              <a:rPr lang="en-US" sz="1400" dirty="0">
                <a:solidFill>
                  <a:srgbClr val="A7A7A7"/>
                </a:solidFill>
              </a:rPr>
              <a:t>© iamfree007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423" y="1203031"/>
            <a:ext cx="23408642" cy="4551681"/>
          </a:xfrm>
        </p:spPr>
        <p:txBody>
          <a:bodyPr/>
          <a:lstStyle/>
          <a:p>
            <a:r>
              <a:rPr lang="en-US" dirty="0" smtClean="0"/>
              <a:t>Friday Afternoon</a:t>
            </a:r>
            <a:endParaRPr lang="en-US" dirty="0"/>
          </a:p>
        </p:txBody>
      </p:sp>
      <p:sp>
        <p:nvSpPr>
          <p:cNvPr id="3" name="Text Placeholder 2"/>
          <p:cNvSpPr>
            <a:spLocks noGrp="1"/>
          </p:cNvSpPr>
          <p:nvPr>
            <p:ph type="body" idx="1"/>
          </p:nvPr>
        </p:nvSpPr>
        <p:spPr>
          <a:xfrm>
            <a:off x="2925423" y="4444812"/>
            <a:ext cx="11153965" cy="13221548"/>
          </a:xfrm>
        </p:spPr>
        <p:txBody>
          <a:bodyPr/>
          <a:lstStyle/>
          <a:p>
            <a:r>
              <a:rPr lang="en-US" dirty="0" smtClean="0"/>
              <a:t>A Roman execution was meant to be horrible to frighten people into obedience.</a:t>
            </a:r>
          </a:p>
          <a:p>
            <a:r>
              <a:rPr lang="en-US" dirty="0" smtClean="0"/>
              <a:t>First, Jesus was scourged, or whipped, then publicly humiliated.</a:t>
            </a:r>
          </a:p>
          <a:p>
            <a:r>
              <a:rPr lang="en-US" dirty="0" smtClean="0"/>
              <a:t>Jesus then carried his cross to Golgotha.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2047" y="3156155"/>
            <a:ext cx="8667927" cy="13032056"/>
          </a:xfrm>
          <a:prstGeom prst="rect">
            <a:avLst/>
          </a:prstGeom>
        </p:spPr>
      </p:pic>
      <p:sp>
        <p:nvSpPr>
          <p:cNvPr id="5" name="Rectangle 4"/>
          <p:cNvSpPr/>
          <p:nvPr/>
        </p:nvSpPr>
        <p:spPr>
          <a:xfrm>
            <a:off x="14809053" y="16189363"/>
            <a:ext cx="2223357" cy="309936"/>
          </a:xfrm>
          <a:prstGeom prst="rect">
            <a:avLst/>
          </a:prstGeom>
        </p:spPr>
        <p:txBody>
          <a:bodyPr wrap="square">
            <a:spAutoFit/>
          </a:bodyPr>
          <a:lstStyle/>
          <a:p>
            <a:r>
              <a:rPr lang="en-US" sz="1400" dirty="0">
                <a:solidFill>
                  <a:srgbClr val="A7A7A7"/>
                </a:solidFill>
              </a:rPr>
              <a:t>© </a:t>
            </a:r>
            <a:r>
              <a:rPr lang="en-US" sz="1400" dirty="0" err="1">
                <a:solidFill>
                  <a:srgbClr val="A7A7A7"/>
                </a:solidFill>
              </a:rPr>
              <a:t>alex_black</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5476" y="914137"/>
            <a:ext cx="23408642" cy="4551681"/>
          </a:xfrm>
        </p:spPr>
        <p:txBody>
          <a:bodyPr/>
          <a:lstStyle/>
          <a:p>
            <a:r>
              <a:rPr lang="en-US" dirty="0" smtClean="0"/>
              <a:t>Jesus’ Death</a:t>
            </a:r>
            <a:endParaRPr lang="en-US" dirty="0"/>
          </a:p>
        </p:txBody>
      </p:sp>
      <p:sp>
        <p:nvSpPr>
          <p:cNvPr id="3" name="Text Placeholder 2"/>
          <p:cNvSpPr>
            <a:spLocks noGrp="1"/>
          </p:cNvSpPr>
          <p:nvPr>
            <p:ph type="body" idx="1"/>
          </p:nvPr>
        </p:nvSpPr>
        <p:spPr>
          <a:xfrm>
            <a:off x="5265476" y="4039559"/>
            <a:ext cx="17388047" cy="13221548"/>
          </a:xfrm>
        </p:spPr>
        <p:txBody>
          <a:bodyPr/>
          <a:lstStyle/>
          <a:p>
            <a:r>
              <a:rPr lang="en-US" dirty="0" smtClean="0"/>
              <a:t>Jesus died in about six hours.</a:t>
            </a:r>
          </a:p>
          <a:p>
            <a:r>
              <a:rPr lang="en-US" dirty="0" smtClean="0"/>
              <a:t>A solar eclipse and an earthquake accompanied his death.</a:t>
            </a:r>
          </a:p>
          <a:p>
            <a:r>
              <a:rPr lang="en-US" dirty="0" smtClean="0"/>
              <a:t>Jesus’ body was placed in a tomb.</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236" y="9210673"/>
            <a:ext cx="11125672" cy="8865770"/>
          </a:xfrm>
          <a:prstGeom prst="rect">
            <a:avLst/>
          </a:prstGeom>
        </p:spPr>
      </p:pic>
      <p:sp>
        <p:nvSpPr>
          <p:cNvPr id="5" name="Rectangle 4"/>
          <p:cNvSpPr/>
          <p:nvPr/>
        </p:nvSpPr>
        <p:spPr>
          <a:xfrm>
            <a:off x="7808120" y="18141888"/>
            <a:ext cx="151426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sedmak</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580" y="1203032"/>
            <a:ext cx="23408642" cy="4551681"/>
          </a:xfrm>
        </p:spPr>
        <p:txBody>
          <a:bodyPr/>
          <a:lstStyle/>
          <a:p>
            <a:r>
              <a:rPr lang="en-US" dirty="0" smtClean="0"/>
              <a:t>The Jewish Leaders’ Reasons</a:t>
            </a:r>
            <a:endParaRPr lang="en-US" dirty="0"/>
          </a:p>
        </p:txBody>
      </p:sp>
      <p:sp>
        <p:nvSpPr>
          <p:cNvPr id="3" name="Text Placeholder 2"/>
          <p:cNvSpPr>
            <a:spLocks noGrp="1"/>
          </p:cNvSpPr>
          <p:nvPr>
            <p:ph type="body" idx="1"/>
          </p:nvPr>
        </p:nvSpPr>
        <p:spPr>
          <a:xfrm>
            <a:off x="2321580" y="4580357"/>
            <a:ext cx="21686090" cy="13221548"/>
          </a:xfrm>
        </p:spPr>
        <p:txBody>
          <a:bodyPr/>
          <a:lstStyle/>
          <a:p>
            <a:r>
              <a:rPr lang="en-US" dirty="0" smtClean="0"/>
              <a:t>They believed Jesus was undermining their authority with the common people.</a:t>
            </a:r>
          </a:p>
          <a:p>
            <a:r>
              <a:rPr lang="en-US" dirty="0" smtClean="0"/>
              <a:t>They said Jesus committed blasphemy when he claimed he had powers that belonged to God alone.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695" y="9497961"/>
            <a:ext cx="11824525" cy="8654037"/>
          </a:xfrm>
          <a:prstGeom prst="rect">
            <a:avLst/>
          </a:prstGeom>
        </p:spPr>
      </p:pic>
      <p:sp>
        <p:nvSpPr>
          <p:cNvPr id="5" name="Rectangle 4"/>
          <p:cNvSpPr/>
          <p:nvPr/>
        </p:nvSpPr>
        <p:spPr>
          <a:xfrm>
            <a:off x="6908014" y="18173488"/>
            <a:ext cx="204414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BibleArtLibrary</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153</TotalTime>
  <Words>1395</Words>
  <Application>Microsoft Office PowerPoint</Application>
  <PresentationFormat>Custom</PresentationFormat>
  <Paragraphs>104</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Neue</vt:lpstr>
      <vt:lpstr>Default</vt:lpstr>
      <vt:lpstr>The Suffering and Death of Jesus</vt:lpstr>
      <vt:lpstr>Christ’s Passion</vt:lpstr>
      <vt:lpstr>Sunday</vt:lpstr>
      <vt:lpstr>Thursday Evening</vt:lpstr>
      <vt:lpstr>Thursday Night</vt:lpstr>
      <vt:lpstr>Creation: The Work of the Trinity</vt:lpstr>
      <vt:lpstr>Friday Afternoon</vt:lpstr>
      <vt:lpstr>Jesus’ Death</vt:lpstr>
      <vt:lpstr>The Jewish Leaders’ Reasons</vt:lpstr>
      <vt:lpstr>The Roman Leaders’ Reasons</vt:lpstr>
      <vt:lpstr>The Meaning of the Cross</vt:lpstr>
      <vt:lpstr>Jesus, the Suffering Servant</vt:lpstr>
      <vt:lpstr>Jesus, the Paschal Lamb</vt:lpstr>
      <vt:lpstr>Jesus, the Ransom for Many</vt:lpstr>
      <vt:lpstr>Why Did the Father Allow His Son to Suffer?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43</cp:revision>
  <dcterms:modified xsi:type="dcterms:W3CDTF">2015-10-22T22:27:28Z</dcterms:modified>
</cp:coreProperties>
</file>