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4"/>
  </p:notesMasterIdLst>
  <p:sldIdLst>
    <p:sldId id="310" r:id="rId2"/>
    <p:sldId id="325" r:id="rId3"/>
    <p:sldId id="314" r:id="rId4"/>
    <p:sldId id="315" r:id="rId5"/>
    <p:sldId id="317" r:id="rId6"/>
    <p:sldId id="318" r:id="rId7"/>
    <p:sldId id="319" r:id="rId8"/>
    <p:sldId id="320" r:id="rId9"/>
    <p:sldId id="321" r:id="rId10"/>
    <p:sldId id="322" r:id="rId11"/>
    <p:sldId id="323" r:id="rId12"/>
    <p:sldId id="316" r:id="rId13"/>
  </p:sldIdLst>
  <p:sldSz cx="9144000" cy="6858000" type="screen4x3"/>
  <p:notesSz cx="6858000" cy="9144000"/>
  <p:custDataLst>
    <p:tags r:id="rId1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D34"/>
    <a:srgbClr val="0A5598"/>
    <a:srgbClr val="C30027"/>
    <a:srgbClr val="008000"/>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86425" autoAdjust="0"/>
  </p:normalViewPr>
  <p:slideViewPr>
    <p:cSldViewPr snapToGrid="0" snapToObjects="1">
      <p:cViewPr varScale="1">
        <p:scale>
          <a:sx n="133" d="100"/>
          <a:sy n="133" d="100"/>
        </p:scale>
        <p:origin x="-1272" y="-11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191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4/15/15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4/15/15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4/15/15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412"/>
            <a:ext cx="8229600" cy="1143000"/>
          </a:xfrm>
        </p:spPr>
        <p:txBody>
          <a:bodyPr>
            <a:noAutofit/>
          </a:bodyPr>
          <a:lstStyle/>
          <a:p>
            <a:r>
              <a:rPr lang="en-US" sz="3200" b="1" dirty="0" smtClean="0">
                <a:solidFill>
                  <a:srgbClr val="178D34"/>
                </a:solidFill>
                <a:latin typeface="Arial"/>
                <a:cs typeface="Arial"/>
              </a:rPr>
              <a:t>“We Share in Christ’s Ministry,” “Priest,” “Prophet,” and “King”</a:t>
            </a:r>
            <a:r>
              <a:rPr lang="en-US" sz="3200" b="1" dirty="0" smtClean="0">
                <a:latin typeface="Arial"/>
                <a:cs typeface="Arial"/>
              </a:rPr>
              <a:t/>
            </a:r>
            <a:br>
              <a:rPr lang="en-US" sz="3200" b="1" dirty="0" smtClean="0">
                <a:latin typeface="Arial"/>
                <a:cs typeface="Arial"/>
              </a:rPr>
            </a:br>
            <a:r>
              <a:rPr lang="en-US" sz="2800" b="1" dirty="0" smtClean="0">
                <a:latin typeface="Arial"/>
                <a:cs typeface="Arial"/>
              </a:rPr>
              <a:t> </a:t>
            </a:r>
            <a:r>
              <a:rPr lang="en-US" sz="1800" b="1" dirty="0" smtClean="0">
                <a:solidFill>
                  <a:schemeClr val="tx1">
                    <a:lumMod val="50000"/>
                    <a:lumOff val="50000"/>
                  </a:schemeClr>
                </a:solidFill>
                <a:latin typeface="Arial"/>
                <a:cs typeface="Arial"/>
              </a:rPr>
              <a:t>(Handbook, pages 249</a:t>
            </a:r>
            <a:r>
              <a:rPr lang="en-US" sz="1800" b="1" dirty="0" smtClean="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a:cs typeface="Arial"/>
              </a:rPr>
              <a:t>253) </a:t>
            </a:r>
            <a:r>
              <a:rPr lang="en-US" sz="3200" b="1" dirty="0">
                <a:latin typeface="Arial"/>
                <a:cs typeface="Arial"/>
              </a:rPr>
              <a:t/>
            </a:r>
            <a:br>
              <a:rPr lang="en-US" sz="3200" b="1" dirty="0">
                <a:latin typeface="Arial"/>
                <a:cs typeface="Arial"/>
              </a:rPr>
            </a:br>
            <a:endParaRPr lang="en-US" sz="3200" dirty="0">
              <a:latin typeface="Arial"/>
              <a:cs typeface="Arial"/>
            </a:endParaRPr>
          </a:p>
        </p:txBody>
      </p:sp>
      <p:sp>
        <p:nvSpPr>
          <p:cNvPr id="5" name="TextBox 4"/>
          <p:cNvSpPr txBox="1"/>
          <p:nvPr/>
        </p:nvSpPr>
        <p:spPr>
          <a:xfrm>
            <a:off x="0" y="5072655"/>
            <a:ext cx="1957061" cy="200055"/>
          </a:xfrm>
          <a:prstGeom prst="rect">
            <a:avLst/>
          </a:prstGeom>
          <a:noFill/>
        </p:spPr>
        <p:txBody>
          <a:bodyPr wrap="none" rtlCol="0">
            <a:spAutoFit/>
          </a:bodyPr>
          <a:lstStyle/>
          <a:p>
            <a:r>
              <a:rPr lang="en-US" sz="700" dirty="0">
                <a:solidFill>
                  <a:schemeClr val="bg1">
                    <a:lumMod val="65000"/>
                  </a:schemeClr>
                </a:solidFill>
                <a:latin typeface="Arial"/>
                <a:cs typeface="Arial"/>
              </a:rPr>
              <a:t>© Christopher Futcher/www.istockphoto.com</a:t>
            </a:r>
          </a:p>
        </p:txBody>
      </p:sp>
      <p:sp>
        <p:nvSpPr>
          <p:cNvPr id="7" name="TextBox 6"/>
          <p:cNvSpPr txBox="1"/>
          <p:nvPr/>
        </p:nvSpPr>
        <p:spPr>
          <a:xfrm>
            <a:off x="4104389" y="2328176"/>
            <a:ext cx="4738856" cy="3170099"/>
          </a:xfrm>
          <a:prstGeom prst="rect">
            <a:avLst/>
          </a:prstGeom>
          <a:noFill/>
        </p:spPr>
        <p:txBody>
          <a:bodyPr wrap="square" rtlCol="0">
            <a:spAutoFit/>
          </a:bodyPr>
          <a:lstStyle/>
          <a:p>
            <a:pPr marL="0" indent="0">
              <a:buNone/>
            </a:pPr>
            <a:r>
              <a:rPr lang="en-US" sz="2200" dirty="0" smtClean="0">
                <a:latin typeface="Arial"/>
                <a:cs typeface="Arial"/>
              </a:rPr>
              <a:t>The </a:t>
            </a:r>
            <a:r>
              <a:rPr lang="en-US" sz="2200" dirty="0">
                <a:latin typeface="Arial"/>
                <a:cs typeface="Arial"/>
              </a:rPr>
              <a:t>laity is called to share in Christ’s ministry as priest, prophet, and king. </a:t>
            </a:r>
            <a:endParaRPr lang="en-US" sz="2200" dirty="0" smtClean="0">
              <a:latin typeface="Arial"/>
              <a:cs typeface="Arial"/>
            </a:endParaRPr>
          </a:p>
          <a:p>
            <a:pPr marL="0" indent="0">
              <a:buNone/>
            </a:pPr>
            <a:endParaRPr lang="en-US" sz="2200" dirty="0" smtClean="0">
              <a:latin typeface="Arial"/>
              <a:cs typeface="Arial"/>
            </a:endParaRPr>
          </a:p>
          <a:p>
            <a:pPr marL="342900" indent="-342900">
              <a:buFont typeface="Arial"/>
              <a:buChar char="•"/>
            </a:pPr>
            <a:r>
              <a:rPr lang="en-US" sz="2200" dirty="0" smtClean="0">
                <a:latin typeface="Arial"/>
                <a:cs typeface="Arial"/>
              </a:rPr>
              <a:t>Non</a:t>
            </a:r>
            <a:r>
              <a:rPr lang="en-US" sz="2200" dirty="0">
                <a:latin typeface="Arial"/>
                <a:cs typeface="Arial"/>
              </a:rPr>
              <a:t>-ordained members of the Church are called laity, or lay faithful.</a:t>
            </a:r>
          </a:p>
          <a:p>
            <a:endParaRPr lang="en-US" sz="2200" dirty="0">
              <a:latin typeface="Arial"/>
              <a:cs typeface="Arial"/>
            </a:endParaRPr>
          </a:p>
          <a:p>
            <a:endParaRPr lang="en-US" sz="2200" dirty="0"/>
          </a:p>
          <a:p>
            <a:endParaRPr lang="en-US" dirty="0"/>
          </a:p>
        </p:txBody>
      </p:sp>
      <p:pic>
        <p:nvPicPr>
          <p:cNvPr id="8" name="Picture 7" descr="S10-iStock_00001572116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7635"/>
            <a:ext cx="3709465" cy="3303619"/>
          </a:xfrm>
          <a:prstGeom prst="rect">
            <a:avLst/>
          </a:prstGeom>
        </p:spPr>
      </p:pic>
    </p:spTree>
    <p:extLst>
      <p:ext uri="{BB962C8B-B14F-4D97-AF65-F5344CB8AC3E}">
        <p14:creationId xmlns:p14="http://schemas.microsoft.com/office/powerpoint/2010/main" val="29165203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455"/>
            <a:ext cx="8229600" cy="1143000"/>
          </a:xfrm>
        </p:spPr>
        <p:txBody>
          <a:bodyPr>
            <a:noAutofit/>
          </a:bodyPr>
          <a:lstStyle/>
          <a:p>
            <a:r>
              <a:rPr lang="en-US" sz="3200" b="1" dirty="0">
                <a:solidFill>
                  <a:srgbClr val="178D34"/>
                </a:solidFill>
                <a:latin typeface="Arial"/>
                <a:cs typeface="Arial"/>
              </a:rPr>
              <a:t>“We Share in Christ’s Ministry,” “Priest,” “</a:t>
            </a:r>
            <a:r>
              <a:rPr lang="en-US" sz="3200" b="1" dirty="0" smtClean="0">
                <a:solidFill>
                  <a:srgbClr val="178D34"/>
                </a:solidFill>
                <a:latin typeface="Arial"/>
                <a:cs typeface="Arial"/>
              </a:rPr>
              <a:t>Prophet,” </a:t>
            </a:r>
            <a:r>
              <a:rPr lang="en-US" sz="3200" b="1" dirty="0">
                <a:solidFill>
                  <a:srgbClr val="178D34"/>
                </a:solidFill>
                <a:latin typeface="Arial"/>
                <a:cs typeface="Arial"/>
              </a:rPr>
              <a:t>and “King”</a:t>
            </a:r>
            <a:r>
              <a:rPr lang="en-US" sz="3200" b="1" dirty="0">
                <a:latin typeface="Arial"/>
                <a:cs typeface="Arial"/>
              </a:rPr>
              <a:t/>
            </a:r>
            <a:br>
              <a:rPr lang="en-US" sz="3200" b="1" dirty="0">
                <a:latin typeface="Arial"/>
                <a:cs typeface="Arial"/>
              </a:rPr>
            </a:br>
            <a:r>
              <a:rPr lang="en-US" sz="3200" b="1" dirty="0">
                <a:latin typeface="Arial"/>
                <a:cs typeface="Arial"/>
              </a:rPr>
              <a:t> </a:t>
            </a:r>
            <a:r>
              <a:rPr lang="en-US" sz="1800" b="1" dirty="0">
                <a:solidFill>
                  <a:schemeClr val="tx1">
                    <a:lumMod val="50000"/>
                    <a:lumOff val="50000"/>
                  </a:schemeClr>
                </a:solidFill>
                <a:latin typeface="Arial"/>
                <a:cs typeface="Arial"/>
              </a:rPr>
              <a:t>(</a:t>
            </a:r>
            <a:r>
              <a:rPr lang="en-US" sz="1800" b="1" dirty="0" smtClean="0">
                <a:solidFill>
                  <a:schemeClr val="tx1">
                    <a:lumMod val="50000"/>
                    <a:lumOff val="50000"/>
                  </a:schemeClr>
                </a:solidFill>
                <a:latin typeface="Arial"/>
                <a:cs typeface="Arial"/>
              </a:rPr>
              <a:t>Handbook, pages 249</a:t>
            </a:r>
            <a:r>
              <a:rPr lang="en-US" sz="1800" b="1" dirty="0" smtClean="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a:cs typeface="Arial"/>
              </a:rPr>
              <a:t>253</a:t>
            </a:r>
            <a:r>
              <a:rPr lang="en-US" sz="1800" b="1" dirty="0">
                <a:solidFill>
                  <a:schemeClr val="tx1">
                    <a:lumMod val="50000"/>
                    <a:lumOff val="50000"/>
                  </a:schemeClr>
                </a:solidFill>
                <a:latin typeface="Arial"/>
                <a:cs typeface="Arial"/>
              </a:rPr>
              <a:t>)</a:t>
            </a:r>
            <a:br>
              <a:rPr lang="en-US" sz="1800" b="1" dirty="0">
                <a:solidFill>
                  <a:schemeClr val="tx1">
                    <a:lumMod val="50000"/>
                    <a:lumOff val="50000"/>
                  </a:schemeClr>
                </a:solidFill>
                <a:latin typeface="Arial"/>
                <a:cs typeface="Arial"/>
              </a:rPr>
            </a:br>
            <a:endParaRPr lang="en-US" sz="1800" dirty="0">
              <a:solidFill>
                <a:schemeClr val="tx1">
                  <a:lumMod val="50000"/>
                  <a:lumOff val="50000"/>
                </a:schemeClr>
              </a:solidFill>
            </a:endParaRPr>
          </a:p>
        </p:txBody>
      </p:sp>
      <p:sp>
        <p:nvSpPr>
          <p:cNvPr id="3" name="Content Placeholder 2"/>
          <p:cNvSpPr>
            <a:spLocks noGrp="1"/>
          </p:cNvSpPr>
          <p:nvPr>
            <p:ph idx="1"/>
          </p:nvPr>
        </p:nvSpPr>
        <p:spPr>
          <a:xfrm>
            <a:off x="650463" y="2121263"/>
            <a:ext cx="8229600" cy="4525963"/>
          </a:xfrm>
        </p:spPr>
        <p:txBody>
          <a:bodyPr>
            <a:normAutofit/>
          </a:bodyPr>
          <a:lstStyle/>
          <a:p>
            <a:pPr lvl="6"/>
            <a:r>
              <a:rPr lang="en-US" sz="2200" dirty="0">
                <a:latin typeface="Arial"/>
                <a:cs typeface="Arial"/>
              </a:rPr>
              <a:t>The job of the lay faithful is to make Christ’s presence known in the world.</a:t>
            </a:r>
          </a:p>
          <a:p>
            <a:pPr lvl="6"/>
            <a:r>
              <a:rPr lang="en-US" sz="2200" dirty="0">
                <a:latin typeface="Arial"/>
                <a:cs typeface="Arial"/>
              </a:rPr>
              <a:t>The laity </a:t>
            </a:r>
            <a:r>
              <a:rPr lang="en-US" sz="2200" dirty="0" smtClean="0">
                <a:latin typeface="Arial"/>
                <a:cs typeface="Arial"/>
              </a:rPr>
              <a:t>shares </a:t>
            </a:r>
            <a:r>
              <a:rPr lang="en-US" sz="2200" dirty="0">
                <a:latin typeface="Arial"/>
                <a:cs typeface="Arial"/>
              </a:rPr>
              <a:t>in the priestly, prophetic, and kingly work of Christ.</a:t>
            </a:r>
          </a:p>
          <a:p>
            <a:pPr marL="0" indent="0">
              <a:buNone/>
            </a:pPr>
            <a:endParaRPr lang="en-US" sz="2200" dirty="0">
              <a:solidFill>
                <a:srgbClr val="008000"/>
              </a:solidFill>
            </a:endParaRPr>
          </a:p>
          <a:p>
            <a:pPr>
              <a:buNone/>
            </a:pPr>
            <a:r>
              <a:rPr lang="en-US" sz="2200" dirty="0" smtClean="0">
                <a:solidFill>
                  <a:srgbClr val="008000"/>
                </a:solidFill>
                <a:latin typeface="Arial" pitchFamily="34" charset="0"/>
                <a:cs typeface="Arial" pitchFamily="34" charset="0"/>
              </a:rPr>
              <a:t>Discussion Questions</a:t>
            </a:r>
          </a:p>
          <a:p>
            <a:r>
              <a:rPr lang="en-US" sz="2200" dirty="0" smtClean="0">
                <a:latin typeface="Arial" pitchFamily="34" charset="0"/>
                <a:cs typeface="Arial" pitchFamily="34" charset="0"/>
              </a:rPr>
              <a:t>What images come to mind when you think of a king?</a:t>
            </a:r>
          </a:p>
          <a:p>
            <a:r>
              <a:rPr lang="en-US" sz="2200" dirty="0" smtClean="0">
                <a:latin typeface="Arial" pitchFamily="34" charset="0"/>
                <a:cs typeface="Arial" pitchFamily="34" charset="0"/>
              </a:rPr>
              <a:t>Does Jesus fit these images, or would you describe him differently? </a:t>
            </a:r>
            <a:endParaRPr lang="en-US" sz="2200" dirty="0">
              <a:latin typeface="Arial" pitchFamily="34" charset="0"/>
              <a:cs typeface="Arial" pitchFamily="34" charset="0"/>
            </a:endParaRPr>
          </a:p>
        </p:txBody>
      </p:sp>
      <p:sp>
        <p:nvSpPr>
          <p:cNvPr id="5" name="TextBox 4"/>
          <p:cNvSpPr txBox="1"/>
          <p:nvPr/>
        </p:nvSpPr>
        <p:spPr>
          <a:xfrm>
            <a:off x="45532" y="3791342"/>
            <a:ext cx="1774845" cy="200055"/>
          </a:xfrm>
          <a:prstGeom prst="rect">
            <a:avLst/>
          </a:prstGeom>
          <a:noFill/>
        </p:spPr>
        <p:txBody>
          <a:bodyPr wrap="none" rtlCol="0">
            <a:spAutoFit/>
          </a:bodyPr>
          <a:lstStyle/>
          <a:p>
            <a:r>
              <a:rPr lang="en-US" sz="700" dirty="0">
                <a:solidFill>
                  <a:schemeClr val="bg1">
                    <a:lumMod val="65000"/>
                  </a:schemeClr>
                </a:solidFill>
                <a:latin typeface="Arial"/>
                <a:cs typeface="Arial"/>
              </a:rPr>
              <a:t>© Margot Kessler/www.istockphoto.com</a:t>
            </a:r>
          </a:p>
        </p:txBody>
      </p:sp>
      <p:pic>
        <p:nvPicPr>
          <p:cNvPr id="6" name="Picture 5" descr="S11-iStock_00003092986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48436"/>
            <a:ext cx="3065487" cy="2042906"/>
          </a:xfrm>
          <a:prstGeom prst="rect">
            <a:avLst/>
          </a:prstGeom>
        </p:spPr>
      </p:pic>
    </p:spTree>
    <p:extLst>
      <p:ext uri="{BB962C8B-B14F-4D97-AF65-F5344CB8AC3E}">
        <p14:creationId xmlns:p14="http://schemas.microsoft.com/office/powerpoint/2010/main" val="36751548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latin typeface="Arial"/>
                <a:cs typeface="Arial"/>
              </a:rPr>
              <a:t>Acknowledgments</a:t>
            </a:r>
            <a:endParaRPr lang="en-US" sz="4200" dirty="0"/>
          </a:p>
        </p:txBody>
      </p:sp>
      <p:sp>
        <p:nvSpPr>
          <p:cNvPr id="3" name="Content Placeholder 2"/>
          <p:cNvSpPr>
            <a:spLocks noGrp="1"/>
          </p:cNvSpPr>
          <p:nvPr>
            <p:ph idx="1"/>
          </p:nvPr>
        </p:nvSpPr>
        <p:spPr>
          <a:xfrm>
            <a:off x="457200" y="1748920"/>
            <a:ext cx="8229600" cy="4525963"/>
          </a:xfrm>
        </p:spPr>
        <p:txBody>
          <a:bodyPr>
            <a:normAutofit/>
          </a:bodyPr>
          <a:lstStyle/>
          <a:p>
            <a:pPr>
              <a:buNone/>
            </a:pPr>
            <a:r>
              <a:rPr lang="en-US" sz="1600" dirty="0" smtClean="0"/>
              <a:t>	The scriptural references and quotations in this presentation are from the </a:t>
            </a:r>
            <a:r>
              <a:rPr lang="en-US" sz="1600" i="1" dirty="0" smtClean="0"/>
              <a:t>Good News Translation</a:t>
            </a:r>
            <a:r>
              <a:rPr lang="en-US" sz="1600" baseline="30000" dirty="0" smtClean="0"/>
              <a:t>®</a:t>
            </a:r>
            <a:r>
              <a:rPr lang="en-US" sz="1600" dirty="0" smtClean="0"/>
              <a:t> </a:t>
            </a:r>
            <a:r>
              <a:rPr lang="en-US" sz="1600" i="1" dirty="0" smtClean="0"/>
              <a:t>(Today’s English Version, Second Edition). </a:t>
            </a:r>
            <a:r>
              <a:rPr lang="en-US" sz="1600" dirty="0" smtClean="0"/>
              <a:t>Copyright © 1992 by the American Bible Society. All rights reserved. Bible text from the </a:t>
            </a:r>
            <a:r>
              <a:rPr lang="en-US" sz="1600" i="1" dirty="0" smtClean="0"/>
              <a:t>Good News Translation (GNT)</a:t>
            </a:r>
            <a:r>
              <a:rPr lang="en-US" sz="1600" dirty="0" smtClean="0"/>
              <a:t> is not to be reproduced in copies or otherwise by any means except as permitted in writing by the American Bible Society, 1865 Broadway, New York, NY 10023 </a:t>
            </a:r>
            <a:r>
              <a:rPr lang="en-US" sz="1600" i="1" dirty="0" smtClean="0"/>
              <a:t>(www.americanbible.org</a:t>
            </a:r>
            <a:r>
              <a:rPr lang="en-US" sz="1600" dirty="0" smtClean="0"/>
              <a:t>).</a:t>
            </a:r>
          </a:p>
          <a:p>
            <a:pPr>
              <a:buNone/>
            </a:pPr>
            <a:r>
              <a:rPr lang="en-US" sz="1600" dirty="0" smtClean="0"/>
              <a:t>		To view copyright terms and conditions for Internet materials cited here, log on to the home pages for the referenced websites.</a:t>
            </a:r>
          </a:p>
          <a:p>
            <a:pPr>
              <a:buNone/>
            </a:pPr>
            <a:r>
              <a:rPr lang="en-US" sz="1600" dirty="0" smtClean="0"/>
              <a:t>		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a:buNone/>
            </a:pPr>
            <a:endParaRPr lang="en-US" sz="1600" dirty="0" smtClean="0"/>
          </a:p>
          <a:p>
            <a:pPr>
              <a:buNone/>
            </a:pPr>
            <a:endParaRPr lang="en-US" sz="1600" dirty="0" smtClean="0"/>
          </a:p>
          <a:p>
            <a:endParaRPr lang="en-US" sz="1600" dirty="0"/>
          </a:p>
        </p:txBody>
      </p:sp>
    </p:spTree>
    <p:extLst>
      <p:ext uri="{BB962C8B-B14F-4D97-AF65-F5344CB8AC3E}">
        <p14:creationId xmlns:p14="http://schemas.microsoft.com/office/powerpoint/2010/main" val="13126463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314" y="619496"/>
            <a:ext cx="7513867" cy="1197594"/>
          </a:xfrm>
        </p:spPr>
        <p:txBody>
          <a:bodyPr>
            <a:noAutofit/>
          </a:bodyPr>
          <a:lstStyle/>
          <a:p>
            <a:pPr algn="l"/>
            <a:r>
              <a:rPr lang="en-US" sz="3200" dirty="0" smtClean="0">
                <a:latin typeface="Arial" panose="020B0604020202020204" pitchFamily="34" charset="0"/>
                <a:cs typeface="Arial" panose="020B0604020202020204" pitchFamily="34" charset="0"/>
              </a:rPr>
              <a:t>The</a:t>
            </a:r>
            <a:r>
              <a:rPr lang="en-US" sz="2400" dirty="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New</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Church</a:t>
            </a:r>
            <a:endParaRPr lang="en-US" sz="8000" b="1" dirty="0">
              <a:solidFill>
                <a:srgbClr val="C30027"/>
              </a:solidFill>
            </a:endParaRPr>
          </a:p>
        </p:txBody>
      </p:sp>
      <p:sp>
        <p:nvSpPr>
          <p:cNvPr id="3" name="TextBox 2"/>
          <p:cNvSpPr txBox="1"/>
          <p:nvPr/>
        </p:nvSpPr>
        <p:spPr>
          <a:xfrm>
            <a:off x="948051" y="3935752"/>
            <a:ext cx="7342926"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23</a:t>
            </a:r>
          </a:p>
          <a:p>
            <a:pPr algn="ctr"/>
            <a:r>
              <a:rPr lang="en-US" sz="3600" dirty="0">
                <a:solidFill>
                  <a:srgbClr val="008000"/>
                </a:solidFill>
                <a:latin typeface="Arial" panose="020B0604020202020204" pitchFamily="34" charset="0"/>
                <a:cs typeface="Arial" panose="020B0604020202020204" pitchFamily="34" charset="0"/>
              </a:rPr>
              <a:t>The Structure of the Church</a:t>
            </a:r>
          </a:p>
          <a:p>
            <a:endParaRPr lang="en-US" dirty="0"/>
          </a:p>
        </p:txBody>
      </p:sp>
    </p:spTree>
    <p:extLst>
      <p:ext uri="{BB962C8B-B14F-4D97-AF65-F5344CB8AC3E}">
        <p14:creationId xmlns:p14="http://schemas.microsoft.com/office/powerpoint/2010/main" val="1990532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a:latin typeface="Arial"/>
                <a:cs typeface="Arial"/>
              </a:rPr>
              <a:t>Chapter </a:t>
            </a:r>
            <a:r>
              <a:rPr lang="en-US" sz="4200" b="1" dirty="0" smtClean="0">
                <a:latin typeface="Arial"/>
                <a:cs typeface="Arial"/>
              </a:rPr>
              <a:t>Summary</a:t>
            </a:r>
            <a:br>
              <a:rPr lang="en-US" sz="4200" b="1" dirty="0" smtClean="0">
                <a:latin typeface="Arial"/>
                <a:cs typeface="Arial"/>
              </a:rPr>
            </a:br>
            <a:r>
              <a:rPr lang="en-US" sz="3100" b="1" dirty="0" smtClean="0">
                <a:latin typeface="Arial"/>
                <a:cs typeface="Arial"/>
              </a:rPr>
              <a:t>The Structure of the Church </a:t>
            </a:r>
            <a:endParaRPr lang="en-US" sz="3100" b="1" dirty="0">
              <a:latin typeface="Arial"/>
              <a:cs typeface="Arial"/>
            </a:endParaRPr>
          </a:p>
        </p:txBody>
      </p:sp>
      <p:sp>
        <p:nvSpPr>
          <p:cNvPr id="3" name="Content Placeholder 2"/>
          <p:cNvSpPr>
            <a:spLocks noGrp="1"/>
          </p:cNvSpPr>
          <p:nvPr>
            <p:ph idx="1"/>
          </p:nvPr>
        </p:nvSpPr>
        <p:spPr>
          <a:xfrm>
            <a:off x="457200" y="1877752"/>
            <a:ext cx="8229600" cy="3247919"/>
          </a:xfrm>
        </p:spPr>
        <p:txBody>
          <a:bodyPr>
            <a:normAutofit/>
          </a:bodyPr>
          <a:lstStyle/>
          <a:p>
            <a:r>
              <a:rPr lang="en-US" sz="2400" dirty="0" smtClean="0">
                <a:latin typeface="Arial"/>
                <a:cs typeface="Arial"/>
              </a:rPr>
              <a:t>This chapter </a:t>
            </a:r>
            <a:r>
              <a:rPr lang="en-US" sz="2400" dirty="0">
                <a:latin typeface="Arial"/>
                <a:cs typeface="Arial"/>
              </a:rPr>
              <a:t>will consider the structure of the Church and the unique function of each role within the </a:t>
            </a:r>
            <a:r>
              <a:rPr lang="en-US" sz="2400" dirty="0" smtClean="0">
                <a:latin typeface="Arial"/>
                <a:cs typeface="Arial"/>
              </a:rPr>
              <a:t>Church: ordained</a:t>
            </a:r>
            <a:r>
              <a:rPr lang="en-US" sz="2400" dirty="0">
                <a:latin typeface="Arial"/>
                <a:cs typeface="Arial"/>
              </a:rPr>
              <a:t>, consecrated </a:t>
            </a:r>
            <a:r>
              <a:rPr lang="en-US" sz="2400" dirty="0" smtClean="0">
                <a:latin typeface="Arial"/>
                <a:cs typeface="Arial"/>
              </a:rPr>
              <a:t>religious, </a:t>
            </a:r>
            <a:r>
              <a:rPr lang="en-US" sz="2400" dirty="0">
                <a:latin typeface="Arial"/>
                <a:cs typeface="Arial"/>
              </a:rPr>
              <a:t>and the laity. </a:t>
            </a:r>
            <a:endParaRPr lang="en-US" sz="2400" dirty="0" smtClean="0">
              <a:latin typeface="Arial"/>
              <a:cs typeface="Arial"/>
            </a:endParaRPr>
          </a:p>
          <a:p>
            <a:endParaRPr lang="en-US" sz="2400" dirty="0" smtClean="0">
              <a:latin typeface="Arial"/>
              <a:cs typeface="Arial"/>
            </a:endParaRPr>
          </a:p>
          <a:p>
            <a:r>
              <a:rPr lang="en-US" sz="2400" dirty="0" smtClean="0">
                <a:latin typeface="Arial"/>
                <a:cs typeface="Arial"/>
              </a:rPr>
              <a:t>You will </a:t>
            </a:r>
            <a:r>
              <a:rPr lang="en-US" sz="2400" dirty="0">
                <a:latin typeface="Arial"/>
                <a:cs typeface="Arial"/>
              </a:rPr>
              <a:t>also explore </a:t>
            </a:r>
            <a:r>
              <a:rPr lang="en-US" sz="2400" dirty="0" smtClean="0">
                <a:latin typeface="Arial"/>
                <a:cs typeface="Arial"/>
              </a:rPr>
              <a:t>your </a:t>
            </a:r>
            <a:r>
              <a:rPr lang="en-US" sz="2400" dirty="0">
                <a:latin typeface="Arial"/>
                <a:cs typeface="Arial"/>
              </a:rPr>
              <a:t>own role in the Church and contemplate how all are called to share in Christ’s ministry.</a:t>
            </a:r>
          </a:p>
          <a:p>
            <a:endParaRPr lang="en-US" sz="2400" dirty="0"/>
          </a:p>
        </p:txBody>
      </p:sp>
    </p:spTree>
    <p:extLst>
      <p:ext uri="{BB962C8B-B14F-4D97-AF65-F5344CB8AC3E}">
        <p14:creationId xmlns:p14="http://schemas.microsoft.com/office/powerpoint/2010/main" val="41843984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618"/>
            <a:ext cx="9144000" cy="1143000"/>
          </a:xfrm>
        </p:spPr>
        <p:txBody>
          <a:bodyPr>
            <a:normAutofit fontScale="90000"/>
          </a:bodyPr>
          <a:lstStyle/>
          <a:p>
            <a:pPr>
              <a:lnSpc>
                <a:spcPct val="110000"/>
              </a:lnSpc>
            </a:pPr>
            <a:r>
              <a:rPr lang="en-US" sz="3600" b="1" dirty="0">
                <a:solidFill>
                  <a:srgbClr val="178D34"/>
                </a:solidFill>
                <a:latin typeface="Arial"/>
                <a:cs typeface="Arial"/>
              </a:rPr>
              <a:t>Introduction and “To the Ends of the Earth” </a:t>
            </a:r>
            <a:r>
              <a:rPr lang="en-US" sz="3600" dirty="0" smtClean="0">
                <a:latin typeface="Arial"/>
                <a:cs typeface="Arial"/>
              </a:rPr>
              <a:t/>
            </a:r>
            <a:br>
              <a:rPr lang="en-US" sz="3600" dirty="0" smtClean="0">
                <a:latin typeface="Arial"/>
                <a:cs typeface="Arial"/>
              </a:rPr>
            </a:br>
            <a:r>
              <a:rPr lang="en-US" sz="2000" b="1" dirty="0" smtClean="0">
                <a:solidFill>
                  <a:schemeClr val="tx1">
                    <a:lumMod val="50000"/>
                    <a:lumOff val="50000"/>
                  </a:schemeClr>
                </a:solidFill>
                <a:latin typeface="Arial"/>
                <a:cs typeface="Arial"/>
              </a:rPr>
              <a:t>(Handbook, pages 244</a:t>
            </a:r>
            <a:r>
              <a:rPr lang="en-US" sz="2000"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245</a:t>
            </a:r>
            <a:r>
              <a:rPr lang="en-US" sz="2000" b="1" dirty="0">
                <a:solidFill>
                  <a:schemeClr val="tx1">
                    <a:lumMod val="50000"/>
                    <a:lumOff val="50000"/>
                  </a:schemeClr>
                </a:solidFill>
                <a:latin typeface="Arial"/>
                <a:cs typeface="Arial"/>
              </a:rPr>
              <a:t>) </a:t>
            </a:r>
          </a:p>
        </p:txBody>
      </p:sp>
      <p:sp>
        <p:nvSpPr>
          <p:cNvPr id="3" name="Content Placeholder 2"/>
          <p:cNvSpPr>
            <a:spLocks noGrp="1"/>
          </p:cNvSpPr>
          <p:nvPr>
            <p:ph idx="1"/>
          </p:nvPr>
        </p:nvSpPr>
        <p:spPr>
          <a:xfrm>
            <a:off x="993886" y="2272976"/>
            <a:ext cx="8094896" cy="3837899"/>
          </a:xfrm>
        </p:spPr>
        <p:txBody>
          <a:bodyPr>
            <a:normAutofit/>
          </a:bodyPr>
          <a:lstStyle/>
          <a:p>
            <a:pPr lvl="6"/>
            <a:r>
              <a:rPr lang="en-US" dirty="0" smtClean="0">
                <a:latin typeface="Arial"/>
                <a:cs typeface="Arial"/>
              </a:rPr>
              <a:t>Jesus </a:t>
            </a:r>
            <a:r>
              <a:rPr lang="en-US" dirty="0">
                <a:latin typeface="Arial"/>
                <a:cs typeface="Arial"/>
              </a:rPr>
              <a:t>gave his </a:t>
            </a:r>
            <a:r>
              <a:rPr lang="en-US" dirty="0" smtClean="0">
                <a:latin typeface="Arial"/>
                <a:cs typeface="Arial"/>
              </a:rPr>
              <a:t>Apostles </a:t>
            </a:r>
            <a:r>
              <a:rPr lang="en-US" dirty="0">
                <a:latin typeface="Arial"/>
                <a:cs typeface="Arial"/>
              </a:rPr>
              <a:t>the mission of bringing God’s love and salvation to all people</a:t>
            </a:r>
            <a:r>
              <a:rPr lang="en-US" dirty="0" smtClean="0">
                <a:latin typeface="Arial"/>
                <a:cs typeface="Arial"/>
              </a:rPr>
              <a:t>.</a:t>
            </a:r>
          </a:p>
          <a:p>
            <a:pPr lvl="6"/>
            <a:endParaRPr lang="en-US" dirty="0">
              <a:latin typeface="Arial"/>
              <a:cs typeface="Arial"/>
            </a:endParaRPr>
          </a:p>
          <a:p>
            <a:pPr lvl="6"/>
            <a:r>
              <a:rPr lang="en-US" dirty="0">
                <a:latin typeface="Arial"/>
                <a:cs typeface="Arial"/>
              </a:rPr>
              <a:t>The Great </a:t>
            </a:r>
            <a:r>
              <a:rPr lang="en-US" dirty="0" smtClean="0">
                <a:latin typeface="Arial"/>
                <a:cs typeface="Arial"/>
              </a:rPr>
              <a:t>Commission </a:t>
            </a:r>
            <a:r>
              <a:rPr lang="en-US" dirty="0">
                <a:latin typeface="Arial"/>
                <a:cs typeface="Arial"/>
              </a:rPr>
              <a:t>says, “</a:t>
            </a:r>
            <a:r>
              <a:rPr lang="en-US" dirty="0" smtClean="0">
                <a:latin typeface="Arial"/>
                <a:cs typeface="Arial"/>
              </a:rPr>
              <a:t>Go . . . and </a:t>
            </a:r>
            <a:r>
              <a:rPr lang="en-US" dirty="0">
                <a:latin typeface="Arial"/>
                <a:cs typeface="Arial"/>
              </a:rPr>
              <a:t>make them my </a:t>
            </a:r>
            <a:r>
              <a:rPr lang="en-US" dirty="0" smtClean="0">
                <a:latin typeface="Arial"/>
                <a:cs typeface="Arial"/>
              </a:rPr>
              <a:t>disciples” </a:t>
            </a:r>
            <a:r>
              <a:rPr lang="en-US" dirty="0">
                <a:latin typeface="Arial"/>
                <a:cs typeface="Arial"/>
              </a:rPr>
              <a:t>(Matthew 28:18</a:t>
            </a:r>
            <a:r>
              <a:rPr lang="en-US" dirty="0" smtClean="0">
                <a:latin typeface="Arial"/>
                <a:cs typeface="Arial"/>
              </a:rPr>
              <a:t>).</a:t>
            </a:r>
          </a:p>
          <a:p>
            <a:pPr marL="2743200" lvl="6" indent="0">
              <a:buNone/>
            </a:pPr>
            <a:endParaRPr lang="en-US" dirty="0">
              <a:latin typeface="Arial"/>
              <a:cs typeface="Arial"/>
            </a:endParaRPr>
          </a:p>
          <a:p>
            <a:pPr lvl="6"/>
            <a:r>
              <a:rPr lang="en-US" dirty="0">
                <a:latin typeface="Arial"/>
                <a:cs typeface="Arial"/>
              </a:rPr>
              <a:t>In telling everyone about God’s </a:t>
            </a:r>
            <a:r>
              <a:rPr lang="en-US" dirty="0" smtClean="0">
                <a:latin typeface="Arial"/>
                <a:cs typeface="Arial"/>
              </a:rPr>
              <a:t>Kingdom</a:t>
            </a:r>
            <a:r>
              <a:rPr lang="en-US" dirty="0">
                <a:latin typeface="Arial"/>
                <a:cs typeface="Arial"/>
              </a:rPr>
              <a:t>, Jesus’ followers share in his mission and his kingly role</a:t>
            </a:r>
            <a:r>
              <a:rPr lang="en-US" dirty="0" smtClean="0">
                <a:latin typeface="Arial"/>
                <a:cs typeface="Arial"/>
              </a:rPr>
              <a:t>.</a:t>
            </a:r>
            <a:endParaRPr lang="en-US" dirty="0">
              <a:latin typeface="Arial"/>
              <a:cs typeface="Arial"/>
            </a:endParaRPr>
          </a:p>
        </p:txBody>
      </p:sp>
      <p:sp>
        <p:nvSpPr>
          <p:cNvPr id="5" name="TextBox 4"/>
          <p:cNvSpPr txBox="1"/>
          <p:nvPr/>
        </p:nvSpPr>
        <p:spPr>
          <a:xfrm>
            <a:off x="276078" y="1545986"/>
            <a:ext cx="8821907" cy="769441"/>
          </a:xfrm>
          <a:prstGeom prst="rect">
            <a:avLst/>
          </a:prstGeom>
          <a:noFill/>
        </p:spPr>
        <p:txBody>
          <a:bodyPr wrap="square" rtlCol="0">
            <a:spAutoFit/>
          </a:bodyPr>
          <a:lstStyle/>
          <a:p>
            <a:r>
              <a:rPr lang="en-US" sz="2200" dirty="0" smtClean="0">
                <a:latin typeface="Arial"/>
                <a:cs typeface="Arial"/>
              </a:rPr>
              <a:t>As </a:t>
            </a:r>
            <a:r>
              <a:rPr lang="en-US" sz="2200" dirty="0">
                <a:latin typeface="Arial"/>
                <a:cs typeface="Arial"/>
              </a:rPr>
              <a:t>disciples, we all share in the mission of Christ. </a:t>
            </a:r>
          </a:p>
          <a:p>
            <a:endParaRPr lang="en-US" sz="2200" dirty="0"/>
          </a:p>
        </p:txBody>
      </p:sp>
      <p:pic>
        <p:nvPicPr>
          <p:cNvPr id="6" name="Picture 5" descr="S4-shutterstock_12657136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723876"/>
            <a:ext cx="3599966" cy="1831254"/>
          </a:xfrm>
          <a:prstGeom prst="rect">
            <a:avLst/>
          </a:prstGeom>
        </p:spPr>
      </p:pic>
      <p:sp>
        <p:nvSpPr>
          <p:cNvPr id="7" name="TextBox 6"/>
          <p:cNvSpPr txBox="1"/>
          <p:nvPr/>
        </p:nvSpPr>
        <p:spPr>
          <a:xfrm>
            <a:off x="18401" y="4545932"/>
            <a:ext cx="2199438" cy="200055"/>
          </a:xfrm>
          <a:prstGeom prst="rect">
            <a:avLst/>
          </a:prstGeom>
          <a:noFill/>
        </p:spPr>
        <p:txBody>
          <a:bodyPr wrap="square" rtlCol="0">
            <a:spAutoFit/>
          </a:bodyPr>
          <a:lstStyle/>
          <a:p>
            <a:r>
              <a:rPr lang="en-US" sz="700" dirty="0">
                <a:solidFill>
                  <a:schemeClr val="bg1">
                    <a:lumMod val="65000"/>
                  </a:schemeClr>
                </a:solidFill>
                <a:latin typeface="Calibri"/>
                <a:ea typeface="Calibri"/>
                <a:cs typeface="Calibri"/>
              </a:rPr>
              <a:t>©</a:t>
            </a:r>
            <a:r>
              <a:rPr lang="en-US" sz="700" dirty="0" err="1">
                <a:solidFill>
                  <a:schemeClr val="bg1">
                    <a:lumMod val="65000"/>
                  </a:schemeClr>
                </a:solidFill>
                <a:latin typeface="Calibri"/>
                <a:ea typeface="Calibri"/>
                <a:cs typeface="Calibri"/>
              </a:rPr>
              <a:t>Renata</a:t>
            </a:r>
            <a:r>
              <a:rPr lang="en-US" sz="700" dirty="0">
                <a:solidFill>
                  <a:schemeClr val="bg1">
                    <a:lumMod val="65000"/>
                  </a:schemeClr>
                </a:solidFill>
                <a:latin typeface="Calibri"/>
                <a:ea typeface="Calibri"/>
                <a:cs typeface="Calibri"/>
              </a:rPr>
              <a:t> </a:t>
            </a:r>
            <a:r>
              <a:rPr lang="en-US" sz="700" dirty="0" err="1">
                <a:solidFill>
                  <a:schemeClr val="bg1">
                    <a:lumMod val="65000"/>
                  </a:schemeClr>
                </a:solidFill>
                <a:latin typeface="Calibri"/>
                <a:ea typeface="Calibri"/>
                <a:cs typeface="Calibri"/>
              </a:rPr>
              <a:t>Sedmakova</a:t>
            </a:r>
            <a:r>
              <a:rPr lang="en-US" sz="700" dirty="0">
                <a:solidFill>
                  <a:schemeClr val="bg1">
                    <a:lumMod val="65000"/>
                  </a:schemeClr>
                </a:solidFill>
                <a:latin typeface="Calibri"/>
                <a:ea typeface="Calibri"/>
                <a:cs typeface="Calibri"/>
              </a:rPr>
              <a:t>/</a:t>
            </a:r>
            <a:r>
              <a:rPr lang="en-US" sz="700" dirty="0" err="1">
                <a:solidFill>
                  <a:schemeClr val="bg1">
                    <a:lumMod val="65000"/>
                  </a:schemeClr>
                </a:solidFill>
                <a:latin typeface="Calibri"/>
                <a:ea typeface="Calibri"/>
                <a:cs typeface="Calibri"/>
              </a:rPr>
              <a:t>www.shutterstock.com</a:t>
            </a:r>
            <a:endParaRPr lang="en-US" sz="700" dirty="0">
              <a:solidFill>
                <a:schemeClr val="bg1">
                  <a:lumMod val="65000"/>
                </a:schemeClr>
              </a:solidFill>
            </a:endParaRPr>
          </a:p>
        </p:txBody>
      </p:sp>
    </p:spTree>
    <p:extLst>
      <p:ext uri="{BB962C8B-B14F-4D97-AF65-F5344CB8AC3E}">
        <p14:creationId xmlns:p14="http://schemas.microsoft.com/office/powerpoint/2010/main" val="88544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1754"/>
            <a:ext cx="9144000" cy="1143000"/>
          </a:xfrm>
        </p:spPr>
        <p:txBody>
          <a:bodyPr>
            <a:normAutofit fontScale="90000"/>
          </a:bodyPr>
          <a:lstStyle/>
          <a:p>
            <a:pPr>
              <a:lnSpc>
                <a:spcPct val="110000"/>
              </a:lnSpc>
            </a:pPr>
            <a:r>
              <a:rPr lang="en-US" sz="3600" b="1" dirty="0">
                <a:solidFill>
                  <a:srgbClr val="178D34"/>
                </a:solidFill>
                <a:latin typeface="Arial"/>
                <a:cs typeface="Arial"/>
              </a:rPr>
              <a:t>Introduction and “To the Ends of the Earth” </a:t>
            </a:r>
            <a:r>
              <a:rPr lang="en-US" dirty="0">
                <a:latin typeface="Arial"/>
                <a:cs typeface="Arial"/>
              </a:rPr>
              <a:t/>
            </a:r>
            <a:br>
              <a:rPr lang="en-US" dirty="0">
                <a:latin typeface="Arial"/>
                <a:cs typeface="Arial"/>
              </a:rPr>
            </a:br>
            <a:r>
              <a:rPr lang="en-US" sz="2000" b="1" dirty="0">
                <a:solidFill>
                  <a:schemeClr val="tx1">
                    <a:lumMod val="50000"/>
                    <a:lumOff val="50000"/>
                  </a:schemeClr>
                </a:solidFill>
                <a:latin typeface="Arial"/>
                <a:cs typeface="Arial"/>
              </a:rPr>
              <a:t>(Handbook, </a:t>
            </a:r>
            <a:r>
              <a:rPr lang="en-US" sz="2000" b="1" dirty="0" smtClean="0">
                <a:solidFill>
                  <a:schemeClr val="tx1">
                    <a:lumMod val="50000"/>
                    <a:lumOff val="50000"/>
                  </a:schemeClr>
                </a:solidFill>
                <a:latin typeface="Arial"/>
                <a:cs typeface="Arial"/>
              </a:rPr>
              <a:t>pages </a:t>
            </a:r>
            <a:r>
              <a:rPr lang="en-US" sz="2000" b="1" dirty="0">
                <a:solidFill>
                  <a:schemeClr val="tx1">
                    <a:lumMod val="50000"/>
                    <a:lumOff val="50000"/>
                  </a:schemeClr>
                </a:solidFill>
                <a:latin typeface="Arial"/>
                <a:cs typeface="Arial"/>
              </a:rPr>
              <a:t>244</a:t>
            </a:r>
            <a:r>
              <a:rPr lang="en-US" sz="2000" dirty="0">
                <a:solidFill>
                  <a:schemeClr val="tx1">
                    <a:lumMod val="50000"/>
                    <a:lumOff val="50000"/>
                  </a:schemeClr>
                </a:solidFill>
                <a:latin typeface="Arial" pitchFamily="34" charset="0"/>
                <a:cs typeface="Arial" pitchFamily="34" charset="0"/>
              </a:rPr>
              <a:t>–</a:t>
            </a:r>
            <a:r>
              <a:rPr lang="en-US" sz="2000" b="1" dirty="0">
                <a:solidFill>
                  <a:schemeClr val="tx1">
                    <a:lumMod val="50000"/>
                    <a:lumOff val="50000"/>
                  </a:schemeClr>
                </a:solidFill>
                <a:latin typeface="Arial"/>
                <a:cs typeface="Arial"/>
              </a:rPr>
              <a:t>245) </a:t>
            </a:r>
            <a:endParaRPr lang="en-US" sz="2000" b="1" dirty="0">
              <a:latin typeface="Arial"/>
              <a:cs typeface="Arial"/>
            </a:endParaRPr>
          </a:p>
        </p:txBody>
      </p:sp>
      <p:sp>
        <p:nvSpPr>
          <p:cNvPr id="9" name="Subtitle 2"/>
          <p:cNvSpPr txBox="1">
            <a:spLocks/>
          </p:cNvSpPr>
          <p:nvPr/>
        </p:nvSpPr>
        <p:spPr>
          <a:xfrm>
            <a:off x="322522" y="1342975"/>
            <a:ext cx="5284293" cy="44143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178D34"/>
                </a:solidFill>
                <a:latin typeface="Arial"/>
                <a:cs typeface="Arial"/>
              </a:rPr>
              <a:t>Activity</a:t>
            </a:r>
          </a:p>
          <a:p>
            <a:pPr marL="0" indent="0">
              <a:buNone/>
            </a:pPr>
            <a:r>
              <a:rPr lang="en-US" sz="2000" dirty="0" smtClean="0">
                <a:latin typeface="Arial"/>
                <a:cs typeface="Arial"/>
              </a:rPr>
              <a:t>Read Mark 16:14-18</a:t>
            </a:r>
          </a:p>
          <a:p>
            <a:pPr marL="0" indent="0">
              <a:buNone/>
            </a:pPr>
            <a:endParaRPr lang="en-US" sz="2000" dirty="0" smtClean="0">
              <a:latin typeface="Arial"/>
              <a:cs typeface="Arial"/>
            </a:endParaRPr>
          </a:p>
          <a:p>
            <a:pPr>
              <a:buFont typeface="Arial"/>
              <a:buChar char="•"/>
            </a:pPr>
            <a:r>
              <a:rPr lang="en-US" sz="2000" dirty="0" smtClean="0">
                <a:latin typeface="Arial"/>
                <a:cs typeface="Arial"/>
              </a:rPr>
              <a:t>According to Mark, what does Jesus tell his Apostles? What is their Mission?</a:t>
            </a:r>
          </a:p>
          <a:p>
            <a:pPr>
              <a:buFont typeface="Arial"/>
              <a:buChar char="•"/>
            </a:pPr>
            <a:r>
              <a:rPr lang="en-US" sz="2000" dirty="0" smtClean="0">
                <a:latin typeface="Arial"/>
                <a:cs typeface="Arial"/>
              </a:rPr>
              <a:t>Does Jesus say what will happen to those new believers?</a:t>
            </a:r>
          </a:p>
          <a:p>
            <a:pPr>
              <a:buFont typeface="Arial"/>
              <a:buChar char="•"/>
            </a:pPr>
            <a:r>
              <a:rPr lang="en-US" sz="2000" dirty="0" smtClean="0">
                <a:latin typeface="Arial"/>
                <a:cs typeface="Arial"/>
              </a:rPr>
              <a:t>How is this passage different from Matthew’s version?</a:t>
            </a:r>
          </a:p>
          <a:p>
            <a:pPr>
              <a:buFont typeface="Arial"/>
              <a:buChar char="•"/>
            </a:pPr>
            <a:r>
              <a:rPr lang="en-US" sz="2000" dirty="0" smtClean="0">
                <a:latin typeface="Arial"/>
                <a:cs typeface="Arial"/>
              </a:rPr>
              <a:t>Does the ultimate mission change?</a:t>
            </a:r>
          </a:p>
          <a:p>
            <a:pPr>
              <a:buFont typeface="Arial"/>
              <a:buChar char="•"/>
            </a:pPr>
            <a:r>
              <a:rPr lang="en-US" sz="2000" dirty="0" smtClean="0">
                <a:latin typeface="Arial"/>
                <a:cs typeface="Arial"/>
              </a:rPr>
              <a:t>Based on our list, what is the mission of the disciples of Jesus?</a:t>
            </a:r>
            <a:endParaRPr lang="en-US" sz="2000" dirty="0">
              <a:latin typeface="Arial"/>
              <a:cs typeface="Arial"/>
            </a:endParaRPr>
          </a:p>
        </p:txBody>
      </p:sp>
      <p:pic>
        <p:nvPicPr>
          <p:cNvPr id="10" name="Picture 9" descr="S5-shutterstock_18670774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5367" y="1399417"/>
            <a:ext cx="2738850" cy="3865022"/>
          </a:xfrm>
          <a:prstGeom prst="rect">
            <a:avLst/>
          </a:prstGeom>
        </p:spPr>
      </p:pic>
      <p:sp>
        <p:nvSpPr>
          <p:cNvPr id="11" name="TextBox 10"/>
          <p:cNvSpPr txBox="1"/>
          <p:nvPr/>
        </p:nvSpPr>
        <p:spPr>
          <a:xfrm>
            <a:off x="6820361" y="5233974"/>
            <a:ext cx="2831630" cy="200055"/>
          </a:xfrm>
          <a:prstGeom prst="rect">
            <a:avLst/>
          </a:prstGeom>
          <a:noFill/>
        </p:spPr>
        <p:txBody>
          <a:bodyPr wrap="square" rtlCol="0">
            <a:spAutoFit/>
          </a:bodyPr>
          <a:lstStyle/>
          <a:p>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Renata</a:t>
            </a:r>
            <a:r>
              <a:rPr lang="en-US" sz="700" dirty="0">
                <a:solidFill>
                  <a:schemeClr val="bg1">
                    <a:lumMod val="65000"/>
                  </a:schemeClr>
                </a:solidFill>
                <a:latin typeface="Arial"/>
                <a:ea typeface="Calibri"/>
                <a:cs typeface="Arial"/>
              </a:rPr>
              <a:t> </a:t>
            </a:r>
            <a:r>
              <a:rPr lang="en-US" sz="700" dirty="0" err="1">
                <a:solidFill>
                  <a:schemeClr val="bg1">
                    <a:lumMod val="65000"/>
                  </a:schemeClr>
                </a:solidFill>
                <a:latin typeface="Arial"/>
                <a:ea typeface="Calibri"/>
                <a:cs typeface="Arial"/>
              </a:rPr>
              <a:t>Sedmakova</a:t>
            </a:r>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326796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988"/>
            <a:ext cx="9144000" cy="1143000"/>
          </a:xfrm>
        </p:spPr>
        <p:txBody>
          <a:bodyPr>
            <a:noAutofit/>
          </a:bodyPr>
          <a:lstStyle/>
          <a:p>
            <a:pPr>
              <a:lnSpc>
                <a:spcPct val="110000"/>
              </a:lnSpc>
            </a:pPr>
            <a:r>
              <a:rPr lang="en-US" sz="3000" b="1" dirty="0">
                <a:solidFill>
                  <a:srgbClr val="C30027"/>
                </a:solidFill>
                <a:latin typeface="Arial"/>
                <a:cs typeface="Arial"/>
              </a:rPr>
              <a:t>“Caretaker of Souls,” “The Pope,” and “Bishops, </a:t>
            </a:r>
            <a:r>
              <a:rPr lang="en-US" sz="3000" b="1" dirty="0" smtClean="0">
                <a:solidFill>
                  <a:srgbClr val="C30027"/>
                </a:solidFill>
                <a:latin typeface="Arial"/>
                <a:cs typeface="Arial"/>
              </a:rPr>
              <a:t>Priests, </a:t>
            </a:r>
            <a:r>
              <a:rPr lang="en-US" sz="3000" b="1" dirty="0">
                <a:solidFill>
                  <a:srgbClr val="C30027"/>
                </a:solidFill>
                <a:latin typeface="Arial"/>
                <a:cs typeface="Arial"/>
              </a:rPr>
              <a:t>and Deacons</a:t>
            </a:r>
            <a:r>
              <a:rPr lang="en-US" sz="3000" b="1" dirty="0" smtClean="0">
                <a:solidFill>
                  <a:srgbClr val="C30027"/>
                </a:solidFill>
                <a:latin typeface="Arial"/>
                <a:cs typeface="Arial"/>
              </a:rPr>
              <a:t>”</a:t>
            </a:r>
            <a:r>
              <a:rPr lang="en-US" sz="3200" b="1" dirty="0" smtClean="0">
                <a:solidFill>
                  <a:srgbClr val="D60005"/>
                </a:solidFill>
                <a:latin typeface="Arial"/>
                <a:cs typeface="Arial"/>
              </a:rPr>
              <a:t/>
            </a:r>
            <a:br>
              <a:rPr lang="en-US" sz="3200" b="1" dirty="0" smtClean="0">
                <a:solidFill>
                  <a:srgbClr val="D60005"/>
                </a:solidFill>
                <a:latin typeface="Arial"/>
                <a:cs typeface="Arial"/>
              </a:rPr>
            </a:br>
            <a:r>
              <a:rPr lang="en-US" sz="1800" b="1" dirty="0" smtClean="0">
                <a:solidFill>
                  <a:schemeClr val="tx1">
                    <a:lumMod val="50000"/>
                    <a:lumOff val="50000"/>
                  </a:schemeClr>
                </a:solidFill>
                <a:latin typeface="Arial"/>
                <a:cs typeface="Arial"/>
              </a:rPr>
              <a:t> </a:t>
            </a:r>
            <a:r>
              <a:rPr lang="en-US" sz="1800" b="1" dirty="0">
                <a:solidFill>
                  <a:schemeClr val="tx1">
                    <a:lumMod val="50000"/>
                    <a:lumOff val="50000"/>
                  </a:schemeClr>
                </a:solidFill>
                <a:latin typeface="Arial"/>
                <a:cs typeface="Arial"/>
              </a:rPr>
              <a:t>(</a:t>
            </a:r>
            <a:r>
              <a:rPr lang="en-US" sz="1800" b="1" dirty="0" smtClean="0">
                <a:solidFill>
                  <a:schemeClr val="tx1">
                    <a:lumMod val="50000"/>
                    <a:lumOff val="50000"/>
                  </a:schemeClr>
                </a:solidFill>
                <a:latin typeface="Arial"/>
                <a:cs typeface="Arial"/>
              </a:rPr>
              <a:t>Handbook, pages 245</a:t>
            </a:r>
            <a:r>
              <a:rPr lang="en-US" sz="1800" dirty="0" smtClean="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a:cs typeface="Arial"/>
              </a:rPr>
              <a:t>248</a:t>
            </a:r>
            <a:r>
              <a:rPr lang="en-US" sz="1800" b="1" dirty="0">
                <a:solidFill>
                  <a:schemeClr val="tx1">
                    <a:lumMod val="50000"/>
                    <a:lumOff val="50000"/>
                  </a:schemeClr>
                </a:solidFill>
                <a:latin typeface="Arial"/>
                <a:cs typeface="Arial"/>
              </a:rPr>
              <a:t>)</a:t>
            </a:r>
            <a:br>
              <a:rPr lang="en-US" sz="1800" b="1" dirty="0">
                <a:solidFill>
                  <a:schemeClr val="tx1">
                    <a:lumMod val="50000"/>
                    <a:lumOff val="50000"/>
                  </a:schemeClr>
                </a:solidFill>
                <a:latin typeface="Arial"/>
                <a:cs typeface="Arial"/>
              </a:rPr>
            </a:br>
            <a:endParaRPr lang="en-US" sz="1800" dirty="0">
              <a:solidFill>
                <a:schemeClr val="tx1">
                  <a:lumMod val="50000"/>
                  <a:lumOff val="50000"/>
                </a:schemeClr>
              </a:solidFill>
              <a:latin typeface="Arial"/>
              <a:cs typeface="Arial"/>
            </a:endParaRPr>
          </a:p>
        </p:txBody>
      </p:sp>
      <p:sp>
        <p:nvSpPr>
          <p:cNvPr id="3" name="Content Placeholder 2"/>
          <p:cNvSpPr>
            <a:spLocks noGrp="1"/>
          </p:cNvSpPr>
          <p:nvPr>
            <p:ph idx="1"/>
          </p:nvPr>
        </p:nvSpPr>
        <p:spPr>
          <a:xfrm>
            <a:off x="410591" y="1659414"/>
            <a:ext cx="8539057" cy="1230105"/>
          </a:xfrm>
        </p:spPr>
        <p:txBody>
          <a:bodyPr>
            <a:normAutofit/>
          </a:bodyPr>
          <a:lstStyle/>
          <a:p>
            <a:pPr marL="0" indent="0">
              <a:buNone/>
            </a:pPr>
            <a:r>
              <a:rPr lang="en-US" sz="2200" dirty="0" smtClean="0">
                <a:latin typeface="Arial"/>
                <a:cs typeface="Arial"/>
              </a:rPr>
              <a:t>Bishops </a:t>
            </a:r>
            <a:r>
              <a:rPr lang="en-US" sz="2200" dirty="0">
                <a:latin typeface="Arial"/>
                <a:cs typeface="Arial"/>
              </a:rPr>
              <a:t>are pastors and caretakers of the faithful, carrying out the mission of Christ and his Church in a particular geographical area</a:t>
            </a:r>
            <a:r>
              <a:rPr lang="en-US" sz="2200" dirty="0" smtClean="0">
                <a:latin typeface="Arial"/>
                <a:cs typeface="Arial"/>
              </a:rPr>
              <a:t>.</a:t>
            </a:r>
            <a:endParaRPr lang="en-US" sz="2200" dirty="0">
              <a:latin typeface="Arial"/>
              <a:cs typeface="Arial"/>
            </a:endParaRPr>
          </a:p>
          <a:p>
            <a:endParaRPr lang="en-US" sz="2200" dirty="0"/>
          </a:p>
        </p:txBody>
      </p:sp>
      <p:pic>
        <p:nvPicPr>
          <p:cNvPr id="5" name="Picture 4" descr="S6-shutterstock_18037125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565" y="3027553"/>
            <a:ext cx="3488470" cy="2321275"/>
          </a:xfrm>
          <a:prstGeom prst="rect">
            <a:avLst/>
          </a:prstGeom>
        </p:spPr>
      </p:pic>
      <p:sp>
        <p:nvSpPr>
          <p:cNvPr id="6" name="TextBox 5"/>
          <p:cNvSpPr txBox="1"/>
          <p:nvPr/>
        </p:nvSpPr>
        <p:spPr>
          <a:xfrm>
            <a:off x="4702563" y="3248405"/>
            <a:ext cx="3814560" cy="1785104"/>
          </a:xfrm>
          <a:prstGeom prst="rect">
            <a:avLst/>
          </a:prstGeom>
          <a:noFill/>
        </p:spPr>
        <p:txBody>
          <a:bodyPr wrap="square" rtlCol="0">
            <a:spAutoFit/>
          </a:bodyPr>
          <a:lstStyle/>
          <a:p>
            <a:pPr marL="342900" lvl="7" indent="-342900" eaLnBrk="0" fontAlgn="base" hangingPunct="0">
              <a:spcBef>
                <a:spcPct val="0"/>
              </a:spcBef>
              <a:spcAft>
                <a:spcPct val="0"/>
              </a:spcAft>
              <a:buFont typeface="Arial"/>
              <a:buChar char="•"/>
            </a:pPr>
            <a:r>
              <a:rPr lang="en-US" sz="2200" dirty="0">
                <a:latin typeface="Arial"/>
                <a:cs typeface="Arial"/>
              </a:rPr>
              <a:t>The structure of the Church includes leaders that guide it in continuing the work of Christ.</a:t>
            </a:r>
          </a:p>
          <a:p>
            <a:endParaRPr lang="en-US" sz="2200" dirty="0"/>
          </a:p>
        </p:txBody>
      </p:sp>
      <p:sp>
        <p:nvSpPr>
          <p:cNvPr id="7" name="TextBox 6"/>
          <p:cNvSpPr txBox="1"/>
          <p:nvPr/>
        </p:nvSpPr>
        <p:spPr>
          <a:xfrm>
            <a:off x="552159" y="5330424"/>
            <a:ext cx="2871232" cy="200055"/>
          </a:xfrm>
          <a:prstGeom prst="rect">
            <a:avLst/>
          </a:prstGeom>
          <a:noFill/>
        </p:spPr>
        <p:txBody>
          <a:bodyPr wrap="square" rtlCol="0">
            <a:spAutoFit/>
          </a:bodyPr>
          <a:lstStyle/>
          <a:p>
            <a:r>
              <a:rPr lang="en-US" sz="700" dirty="0">
                <a:solidFill>
                  <a:schemeClr val="bg1">
                    <a:lumMod val="50000"/>
                  </a:schemeClr>
                </a:solidFill>
                <a:latin typeface="Calibri"/>
                <a:ea typeface="Calibri"/>
                <a:cs typeface="Calibri"/>
              </a:rPr>
              <a:t>©Robert </a:t>
            </a:r>
            <a:r>
              <a:rPr lang="en-US" sz="700" dirty="0" err="1">
                <a:solidFill>
                  <a:schemeClr val="bg1">
                    <a:lumMod val="50000"/>
                  </a:schemeClr>
                </a:solidFill>
                <a:latin typeface="Calibri"/>
                <a:ea typeface="Calibri"/>
                <a:cs typeface="Calibri"/>
              </a:rPr>
              <a:t>Hoetink</a:t>
            </a:r>
            <a:r>
              <a:rPr lang="en-US" sz="700" dirty="0">
                <a:solidFill>
                  <a:schemeClr val="bg1">
                    <a:lumMod val="50000"/>
                  </a:schemeClr>
                </a:solidFill>
                <a:latin typeface="Calibri"/>
                <a:ea typeface="Calibri"/>
                <a:cs typeface="Calibri"/>
              </a:rPr>
              <a:t>/</a:t>
            </a:r>
            <a:r>
              <a:rPr lang="en-US" sz="700" dirty="0" err="1">
                <a:solidFill>
                  <a:schemeClr val="bg1">
                    <a:lumMod val="50000"/>
                  </a:schemeClr>
                </a:solidFill>
                <a:latin typeface="Calibri"/>
                <a:ea typeface="Calibri"/>
                <a:cs typeface="Calibri"/>
              </a:rPr>
              <a:t>www.shutterstock.com</a:t>
            </a:r>
            <a:endParaRPr lang="en-US" sz="700" dirty="0">
              <a:solidFill>
                <a:schemeClr val="bg1">
                  <a:lumMod val="50000"/>
                </a:schemeClr>
              </a:solidFill>
            </a:endParaRPr>
          </a:p>
        </p:txBody>
      </p:sp>
    </p:spTree>
    <p:extLst>
      <p:ext uri="{BB962C8B-B14F-4D97-AF65-F5344CB8AC3E}">
        <p14:creationId xmlns:p14="http://schemas.microsoft.com/office/powerpoint/2010/main" val="91293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252"/>
            <a:ext cx="8229600" cy="1143000"/>
          </a:xfrm>
        </p:spPr>
        <p:txBody>
          <a:bodyPr>
            <a:normAutofit fontScale="90000"/>
          </a:bodyPr>
          <a:lstStyle/>
          <a:p>
            <a:r>
              <a:rPr lang="en-US" sz="3300" b="1" dirty="0" smtClean="0">
                <a:solidFill>
                  <a:srgbClr val="D60005"/>
                </a:solidFill>
                <a:latin typeface="Arial"/>
                <a:cs typeface="Arial"/>
              </a:rPr>
              <a:t>“Caretaker of Souls,” “The Pope,”</a:t>
            </a:r>
            <a:br>
              <a:rPr lang="en-US" sz="3300" b="1" dirty="0" smtClean="0">
                <a:solidFill>
                  <a:srgbClr val="D60005"/>
                </a:solidFill>
                <a:latin typeface="Arial"/>
                <a:cs typeface="Arial"/>
              </a:rPr>
            </a:br>
            <a:r>
              <a:rPr lang="en-US" sz="3300" b="1" dirty="0" smtClean="0">
                <a:solidFill>
                  <a:srgbClr val="D60005"/>
                </a:solidFill>
                <a:latin typeface="Arial"/>
                <a:cs typeface="Arial"/>
              </a:rPr>
              <a:t>and “Bishops, Priests, and Deacons”</a:t>
            </a:r>
            <a:r>
              <a:rPr lang="en-US" sz="4000" b="1" dirty="0" smtClean="0">
                <a:solidFill>
                  <a:srgbClr val="D60005"/>
                </a:solidFill>
                <a:latin typeface="Arial"/>
                <a:cs typeface="Arial"/>
              </a:rPr>
              <a:t/>
            </a:r>
            <a:br>
              <a:rPr lang="en-US" sz="4000" b="1" dirty="0" smtClean="0">
                <a:solidFill>
                  <a:srgbClr val="D60005"/>
                </a:solidFill>
                <a:latin typeface="Arial"/>
                <a:cs typeface="Arial"/>
              </a:rPr>
            </a:br>
            <a:r>
              <a:rPr lang="en-US" sz="2000" b="1" dirty="0" smtClean="0">
                <a:solidFill>
                  <a:schemeClr val="tx1">
                    <a:lumMod val="50000"/>
                    <a:lumOff val="50000"/>
                  </a:schemeClr>
                </a:solidFill>
                <a:latin typeface="Arial"/>
                <a:cs typeface="Arial"/>
              </a:rPr>
              <a:t> (Handbook, pages 245</a:t>
            </a:r>
            <a:r>
              <a:rPr lang="en-US" sz="2000"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248) </a:t>
            </a:r>
            <a:r>
              <a:rPr lang="en-US" b="1" dirty="0">
                <a:latin typeface="Arial"/>
                <a:cs typeface="Arial"/>
              </a:rPr>
              <a:t/>
            </a:r>
            <a:br>
              <a:rPr lang="en-US" b="1" dirty="0">
                <a:latin typeface="Arial"/>
                <a:cs typeface="Arial"/>
              </a:rPr>
            </a:br>
            <a:endParaRPr lang="en-US" dirty="0"/>
          </a:p>
        </p:txBody>
      </p:sp>
      <p:sp>
        <p:nvSpPr>
          <p:cNvPr id="3" name="Content Placeholder 2"/>
          <p:cNvSpPr>
            <a:spLocks noGrp="1"/>
          </p:cNvSpPr>
          <p:nvPr>
            <p:ph idx="1"/>
          </p:nvPr>
        </p:nvSpPr>
        <p:spPr>
          <a:xfrm>
            <a:off x="1177942" y="2100087"/>
            <a:ext cx="7844616" cy="4525963"/>
          </a:xfrm>
        </p:spPr>
        <p:txBody>
          <a:bodyPr>
            <a:normAutofit/>
          </a:bodyPr>
          <a:lstStyle/>
          <a:p>
            <a:pPr lvl="6"/>
            <a:r>
              <a:rPr lang="en-US" sz="2100" dirty="0">
                <a:latin typeface="Arial"/>
                <a:cs typeface="Arial"/>
              </a:rPr>
              <a:t>The Bishop of Rome, called the Pope, is the head of the Church. </a:t>
            </a:r>
            <a:r>
              <a:rPr lang="en-US" sz="2100" dirty="0" smtClean="0">
                <a:latin typeface="Arial"/>
                <a:cs typeface="Arial"/>
              </a:rPr>
              <a:t>The </a:t>
            </a:r>
            <a:r>
              <a:rPr lang="en-US" sz="2100" dirty="0">
                <a:latin typeface="Arial"/>
                <a:cs typeface="Arial"/>
              </a:rPr>
              <a:t>Pope is Peter’s successor and the caretaker of all members of the Church</a:t>
            </a:r>
            <a:r>
              <a:rPr lang="en-US" sz="2100" dirty="0" smtClean="0">
                <a:latin typeface="Arial"/>
                <a:cs typeface="Arial"/>
              </a:rPr>
              <a:t>.</a:t>
            </a:r>
          </a:p>
          <a:p>
            <a:pPr lvl="6"/>
            <a:endParaRPr lang="en-US" sz="2100" dirty="0">
              <a:latin typeface="Arial"/>
              <a:cs typeface="Arial"/>
            </a:endParaRPr>
          </a:p>
          <a:p>
            <a:pPr lvl="6"/>
            <a:r>
              <a:rPr lang="en-US" sz="2100" dirty="0">
                <a:latin typeface="Arial"/>
                <a:cs typeface="Arial"/>
              </a:rPr>
              <a:t>Bishops are caretakers of a particular diocese, with ordained priests and deacons assigned to help</a:t>
            </a:r>
            <a:r>
              <a:rPr lang="en-US" sz="2100" dirty="0" smtClean="0">
                <a:latin typeface="Arial"/>
                <a:cs typeface="Arial"/>
              </a:rPr>
              <a:t>.</a:t>
            </a:r>
            <a:endParaRPr lang="en-US" sz="2100" dirty="0">
              <a:latin typeface="Arial"/>
              <a:cs typeface="Arial"/>
            </a:endParaRPr>
          </a:p>
        </p:txBody>
      </p:sp>
      <p:pic>
        <p:nvPicPr>
          <p:cNvPr id="5" name="Picture 4" descr="S7-shutterstock_16336134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45357"/>
            <a:ext cx="3495497" cy="2330686"/>
          </a:xfrm>
          <a:prstGeom prst="rect">
            <a:avLst/>
          </a:prstGeom>
        </p:spPr>
      </p:pic>
      <p:sp>
        <p:nvSpPr>
          <p:cNvPr id="6" name="TextBox 5"/>
          <p:cNvSpPr txBox="1"/>
          <p:nvPr/>
        </p:nvSpPr>
        <p:spPr>
          <a:xfrm>
            <a:off x="27606" y="4548437"/>
            <a:ext cx="2825219" cy="200055"/>
          </a:xfrm>
          <a:prstGeom prst="rect">
            <a:avLst/>
          </a:prstGeom>
          <a:noFill/>
        </p:spPr>
        <p:txBody>
          <a:bodyPr wrap="square" rtlCol="0">
            <a:spAutoFit/>
          </a:bodyPr>
          <a:lstStyle/>
          <a:p>
            <a:r>
              <a:rPr lang="en-US" sz="700" dirty="0">
                <a:solidFill>
                  <a:schemeClr val="bg1">
                    <a:lumMod val="65000"/>
                  </a:schemeClr>
                </a:solidFill>
                <a:latin typeface="Calibri"/>
                <a:ea typeface="Calibri"/>
                <a:cs typeface="Calibri"/>
              </a:rPr>
              <a:t>©</a:t>
            </a:r>
            <a:r>
              <a:rPr lang="en-US" sz="700" dirty="0" err="1">
                <a:solidFill>
                  <a:schemeClr val="bg1">
                    <a:lumMod val="65000"/>
                  </a:schemeClr>
                </a:solidFill>
                <a:latin typeface="Calibri"/>
                <a:ea typeface="Calibri"/>
                <a:cs typeface="Calibri"/>
              </a:rPr>
              <a:t>neneo</a:t>
            </a:r>
            <a:r>
              <a:rPr lang="en-US" sz="700" dirty="0">
                <a:solidFill>
                  <a:schemeClr val="bg1">
                    <a:lumMod val="65000"/>
                  </a:schemeClr>
                </a:solidFill>
                <a:latin typeface="Calibri"/>
                <a:ea typeface="Calibri"/>
                <a:cs typeface="Calibri"/>
              </a:rPr>
              <a:t>/</a:t>
            </a:r>
            <a:r>
              <a:rPr lang="en-US" sz="700" dirty="0" err="1">
                <a:solidFill>
                  <a:schemeClr val="bg1">
                    <a:lumMod val="65000"/>
                  </a:schemeClr>
                </a:solidFill>
                <a:latin typeface="Calibri"/>
                <a:ea typeface="Calibri"/>
                <a:cs typeface="Calibri"/>
              </a:rPr>
              <a:t>www.shutterstock.com</a:t>
            </a:r>
            <a:endParaRPr lang="en-US" sz="700" dirty="0">
              <a:solidFill>
                <a:schemeClr val="bg1">
                  <a:lumMod val="65000"/>
                </a:schemeClr>
              </a:solidFill>
            </a:endParaRPr>
          </a:p>
        </p:txBody>
      </p:sp>
    </p:spTree>
    <p:extLst>
      <p:ext uri="{BB962C8B-B14F-4D97-AF65-F5344CB8AC3E}">
        <p14:creationId xmlns:p14="http://schemas.microsoft.com/office/powerpoint/2010/main" val="155904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53"/>
            <a:ext cx="8229600" cy="1143000"/>
          </a:xfrm>
        </p:spPr>
        <p:txBody>
          <a:bodyPr>
            <a:normAutofit/>
          </a:bodyPr>
          <a:lstStyle/>
          <a:p>
            <a:r>
              <a:rPr lang="en-US" sz="4700" b="1" dirty="0">
                <a:solidFill>
                  <a:srgbClr val="0A5598"/>
                </a:solidFill>
                <a:latin typeface="Arial"/>
                <a:cs typeface="Arial"/>
              </a:rPr>
              <a:t>“Consecrated Religious” </a:t>
            </a:r>
            <a:r>
              <a:rPr lang="en-US" b="1" dirty="0" smtClean="0">
                <a:latin typeface="Arial"/>
                <a:cs typeface="Arial"/>
              </a:rPr>
              <a:t/>
            </a:r>
            <a:br>
              <a:rPr lang="en-US" b="1" dirty="0" smtClean="0">
                <a:latin typeface="Arial"/>
                <a:cs typeface="Arial"/>
              </a:rPr>
            </a:br>
            <a:r>
              <a:rPr lang="en-US" sz="2000" b="1" dirty="0" smtClean="0">
                <a:solidFill>
                  <a:schemeClr val="tx1">
                    <a:lumMod val="50000"/>
                    <a:lumOff val="50000"/>
                  </a:schemeClr>
                </a:solidFill>
                <a:latin typeface="Arial"/>
                <a:cs typeface="Arial"/>
              </a:rPr>
              <a:t>(Handbook, pages 248</a:t>
            </a:r>
            <a:r>
              <a:rPr lang="en-US" sz="2000" b="1"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249</a:t>
            </a:r>
            <a:r>
              <a:rPr lang="en-US" sz="2000" b="1" dirty="0">
                <a:solidFill>
                  <a:schemeClr val="tx1">
                    <a:lumMod val="50000"/>
                    <a:lumOff val="50000"/>
                  </a:schemeClr>
                </a:solidFill>
                <a:latin typeface="Arial"/>
                <a:cs typeface="Arial"/>
              </a:rPr>
              <a:t>) </a:t>
            </a:r>
          </a:p>
        </p:txBody>
      </p:sp>
      <p:sp>
        <p:nvSpPr>
          <p:cNvPr id="3" name="Content Placeholder 2"/>
          <p:cNvSpPr>
            <a:spLocks noGrp="1"/>
          </p:cNvSpPr>
          <p:nvPr>
            <p:ph idx="1"/>
          </p:nvPr>
        </p:nvSpPr>
        <p:spPr>
          <a:xfrm>
            <a:off x="3773093" y="1902340"/>
            <a:ext cx="5162696" cy="3517804"/>
          </a:xfrm>
        </p:spPr>
        <p:txBody>
          <a:bodyPr>
            <a:normAutofit/>
          </a:bodyPr>
          <a:lstStyle/>
          <a:p>
            <a:pPr marL="0" indent="0">
              <a:buNone/>
            </a:pPr>
            <a:r>
              <a:rPr lang="en-US" sz="2300" dirty="0" smtClean="0">
                <a:latin typeface="Arial"/>
                <a:cs typeface="Arial"/>
              </a:rPr>
              <a:t>Those </a:t>
            </a:r>
            <a:r>
              <a:rPr lang="en-US" sz="2300" dirty="0">
                <a:latin typeface="Arial"/>
                <a:cs typeface="Arial"/>
              </a:rPr>
              <a:t>living as </a:t>
            </a:r>
            <a:r>
              <a:rPr lang="en-US" sz="2300" dirty="0" smtClean="0">
                <a:latin typeface="Arial"/>
                <a:cs typeface="Arial"/>
              </a:rPr>
              <a:t>consecrated religious dedicate </a:t>
            </a:r>
            <a:r>
              <a:rPr lang="en-US" sz="2300" dirty="0">
                <a:latin typeface="Arial"/>
                <a:cs typeface="Arial"/>
              </a:rPr>
              <a:t>their lives </a:t>
            </a:r>
            <a:r>
              <a:rPr lang="en-US" sz="2300" dirty="0" smtClean="0">
                <a:latin typeface="Arial"/>
                <a:cs typeface="Arial"/>
              </a:rPr>
              <a:t>to Jesus </a:t>
            </a:r>
            <a:r>
              <a:rPr lang="en-US" sz="2300" dirty="0">
                <a:latin typeface="Arial"/>
                <a:cs typeface="Arial"/>
              </a:rPr>
              <a:t>by taking vows of </a:t>
            </a:r>
            <a:r>
              <a:rPr lang="en-US" sz="2300" dirty="0" smtClean="0">
                <a:latin typeface="Arial"/>
                <a:cs typeface="Arial"/>
              </a:rPr>
              <a:t>poverty, chastity</a:t>
            </a:r>
            <a:r>
              <a:rPr lang="en-US" sz="2300" dirty="0">
                <a:latin typeface="Arial"/>
                <a:cs typeface="Arial"/>
              </a:rPr>
              <a:t>, and obedience</a:t>
            </a:r>
            <a:r>
              <a:rPr lang="en-US" sz="2300" dirty="0" smtClean="0">
                <a:latin typeface="Arial"/>
                <a:cs typeface="Arial"/>
              </a:rPr>
              <a:t>.</a:t>
            </a:r>
          </a:p>
          <a:p>
            <a:pPr marL="0" indent="0">
              <a:buNone/>
            </a:pPr>
            <a:endParaRPr lang="en-US" sz="2300" dirty="0" smtClean="0">
              <a:latin typeface="Arial"/>
              <a:cs typeface="Arial"/>
            </a:endParaRPr>
          </a:p>
          <a:p>
            <a:r>
              <a:rPr lang="en-US" sz="2300" dirty="0" smtClean="0">
                <a:latin typeface="Arial"/>
                <a:cs typeface="Arial"/>
              </a:rPr>
              <a:t>Some </a:t>
            </a:r>
            <a:r>
              <a:rPr lang="en-US" sz="2300" dirty="0">
                <a:latin typeface="Arial"/>
                <a:cs typeface="Arial"/>
              </a:rPr>
              <a:t>live their vocation in </a:t>
            </a:r>
            <a:r>
              <a:rPr lang="en-US" sz="2300" dirty="0" smtClean="0">
                <a:latin typeface="Arial"/>
                <a:cs typeface="Arial"/>
              </a:rPr>
              <a:t>the </a:t>
            </a:r>
            <a:r>
              <a:rPr lang="en-US" sz="2300" dirty="0">
                <a:latin typeface="Arial"/>
                <a:cs typeface="Arial"/>
              </a:rPr>
              <a:t>Church as </a:t>
            </a:r>
            <a:r>
              <a:rPr lang="en-US" sz="2300" dirty="0" smtClean="0">
                <a:latin typeface="Arial"/>
                <a:cs typeface="Arial"/>
              </a:rPr>
              <a:t>consecrated </a:t>
            </a:r>
            <a:r>
              <a:rPr lang="en-US" sz="2300" dirty="0">
                <a:latin typeface="Arial"/>
                <a:cs typeface="Arial"/>
              </a:rPr>
              <a:t>religious, also known </a:t>
            </a:r>
            <a:r>
              <a:rPr lang="en-US" sz="2300" dirty="0" smtClean="0">
                <a:latin typeface="Arial"/>
                <a:cs typeface="Arial"/>
              </a:rPr>
              <a:t>as religious </a:t>
            </a:r>
            <a:r>
              <a:rPr lang="en-US" sz="2300" dirty="0">
                <a:latin typeface="Arial"/>
                <a:cs typeface="Arial"/>
              </a:rPr>
              <a:t>sisters and brothers.</a:t>
            </a:r>
          </a:p>
          <a:p>
            <a:endParaRPr lang="en-US" sz="2300" dirty="0"/>
          </a:p>
        </p:txBody>
      </p:sp>
      <p:pic>
        <p:nvPicPr>
          <p:cNvPr id="5" name="Picture 4" descr="S8-shutterstock_14467952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079" y="1527579"/>
            <a:ext cx="2521425" cy="3782138"/>
          </a:xfrm>
          <a:prstGeom prst="rect">
            <a:avLst/>
          </a:prstGeom>
        </p:spPr>
      </p:pic>
      <p:sp>
        <p:nvSpPr>
          <p:cNvPr id="6" name="TextBox 5"/>
          <p:cNvSpPr txBox="1"/>
          <p:nvPr/>
        </p:nvSpPr>
        <p:spPr>
          <a:xfrm>
            <a:off x="211658" y="5291319"/>
            <a:ext cx="2723990" cy="200055"/>
          </a:xfrm>
          <a:prstGeom prst="rect">
            <a:avLst/>
          </a:prstGeom>
          <a:noFill/>
        </p:spPr>
        <p:txBody>
          <a:bodyPr wrap="square" rtlCol="0">
            <a:spAutoFit/>
          </a:bodyPr>
          <a:lstStyle/>
          <a:p>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Anneka</a:t>
            </a:r>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224591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012"/>
            <a:ext cx="8229600" cy="1143000"/>
          </a:xfrm>
        </p:spPr>
        <p:txBody>
          <a:bodyPr>
            <a:normAutofit/>
          </a:bodyPr>
          <a:lstStyle/>
          <a:p>
            <a:r>
              <a:rPr lang="en-US" sz="4700" b="1" dirty="0" smtClean="0">
                <a:solidFill>
                  <a:srgbClr val="0A5598"/>
                </a:solidFill>
                <a:latin typeface="Arial"/>
                <a:cs typeface="Arial"/>
              </a:rPr>
              <a:t>“Consecrated Religious” </a:t>
            </a:r>
            <a:r>
              <a:rPr lang="en-US" b="1" dirty="0" smtClean="0">
                <a:latin typeface="Arial"/>
                <a:cs typeface="Arial"/>
              </a:rPr>
              <a:t/>
            </a:r>
            <a:br>
              <a:rPr lang="en-US" b="1" dirty="0" smtClean="0">
                <a:latin typeface="Arial"/>
                <a:cs typeface="Arial"/>
              </a:rPr>
            </a:br>
            <a:r>
              <a:rPr lang="en-US" sz="2000" b="1" dirty="0" smtClean="0">
                <a:solidFill>
                  <a:schemeClr val="tx1">
                    <a:lumMod val="50000"/>
                    <a:lumOff val="50000"/>
                  </a:schemeClr>
                </a:solidFill>
                <a:latin typeface="Arial"/>
                <a:cs typeface="Arial"/>
              </a:rPr>
              <a:t>(Handbook, pages 248</a:t>
            </a:r>
            <a:r>
              <a:rPr lang="en-US" sz="2000" b="1"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249) </a:t>
            </a:r>
            <a:r>
              <a:rPr lang="en-US" sz="2000" dirty="0" smtClean="0">
                <a:solidFill>
                  <a:schemeClr val="tx1">
                    <a:lumMod val="50000"/>
                    <a:lumOff val="50000"/>
                  </a:schemeClr>
                </a:solidFill>
                <a:latin typeface="Arial"/>
                <a:cs typeface="Arial"/>
              </a:rPr>
              <a:t> </a:t>
            </a:r>
            <a:endParaRPr lang="en-US" sz="2000" dirty="0">
              <a:solidFill>
                <a:schemeClr val="tx1">
                  <a:lumMod val="50000"/>
                  <a:lumOff val="50000"/>
                </a:schemeClr>
              </a:solidFill>
            </a:endParaRPr>
          </a:p>
        </p:txBody>
      </p:sp>
      <p:sp>
        <p:nvSpPr>
          <p:cNvPr id="3" name="Content Placeholder 2"/>
          <p:cNvSpPr>
            <a:spLocks noGrp="1"/>
          </p:cNvSpPr>
          <p:nvPr>
            <p:ph idx="1"/>
          </p:nvPr>
        </p:nvSpPr>
        <p:spPr>
          <a:xfrm>
            <a:off x="966280" y="1629285"/>
            <a:ext cx="8094234" cy="2309292"/>
          </a:xfrm>
        </p:spPr>
        <p:txBody>
          <a:bodyPr>
            <a:normAutofit/>
          </a:bodyPr>
          <a:lstStyle/>
          <a:p>
            <a:pPr lvl="6"/>
            <a:r>
              <a:rPr lang="en-US" sz="2200" dirty="0" smtClean="0">
                <a:latin typeface="Arial"/>
                <a:cs typeface="Arial"/>
              </a:rPr>
              <a:t>Consecrated religious </a:t>
            </a:r>
            <a:r>
              <a:rPr lang="en-US" sz="2200" dirty="0">
                <a:latin typeface="Arial"/>
                <a:cs typeface="Arial"/>
              </a:rPr>
              <a:t>take public vows, called </a:t>
            </a:r>
            <a:r>
              <a:rPr lang="en-US" sz="2200" dirty="0" smtClean="0">
                <a:solidFill>
                  <a:srgbClr val="FF0000"/>
                </a:solidFill>
                <a:latin typeface="Arial"/>
                <a:cs typeface="Arial"/>
              </a:rPr>
              <a:t>evangelical </a:t>
            </a:r>
            <a:r>
              <a:rPr lang="en-US" sz="2200" dirty="0">
                <a:solidFill>
                  <a:srgbClr val="FF0000"/>
                </a:solidFill>
                <a:latin typeface="Arial"/>
                <a:cs typeface="Arial"/>
              </a:rPr>
              <a:t>counsels, </a:t>
            </a:r>
            <a:r>
              <a:rPr lang="en-US" sz="2200" dirty="0">
                <a:latin typeface="Arial"/>
                <a:cs typeface="Arial"/>
              </a:rPr>
              <a:t>of poverty, </a:t>
            </a:r>
            <a:r>
              <a:rPr lang="en-US" sz="2200" dirty="0" smtClean="0">
                <a:latin typeface="Arial"/>
                <a:cs typeface="Arial"/>
              </a:rPr>
              <a:t>chastity</a:t>
            </a:r>
            <a:r>
              <a:rPr lang="en-US" sz="2200" dirty="0">
                <a:latin typeface="Arial"/>
                <a:cs typeface="Arial"/>
              </a:rPr>
              <a:t>, and obedience.</a:t>
            </a:r>
          </a:p>
          <a:p>
            <a:pPr lvl="6"/>
            <a:r>
              <a:rPr lang="en-US" sz="2200" dirty="0">
                <a:latin typeface="Arial"/>
                <a:cs typeface="Arial"/>
              </a:rPr>
              <a:t>These vows free them to </a:t>
            </a:r>
            <a:r>
              <a:rPr lang="en-US" sz="2200" dirty="0" smtClean="0">
                <a:latin typeface="Arial"/>
                <a:cs typeface="Arial"/>
              </a:rPr>
              <a:t>dedicate their </a:t>
            </a:r>
            <a:r>
              <a:rPr lang="en-US" sz="2200" dirty="0">
                <a:latin typeface="Arial"/>
                <a:cs typeface="Arial"/>
              </a:rPr>
              <a:t>efforts to bring Christ </a:t>
            </a:r>
            <a:r>
              <a:rPr lang="en-US" sz="2200" dirty="0" smtClean="0">
                <a:latin typeface="Arial"/>
                <a:cs typeface="Arial"/>
              </a:rPr>
              <a:t>to the </a:t>
            </a:r>
            <a:r>
              <a:rPr lang="en-US" sz="2200" dirty="0">
                <a:latin typeface="Arial"/>
                <a:cs typeface="Arial"/>
              </a:rPr>
              <a:t>world</a:t>
            </a:r>
            <a:r>
              <a:rPr lang="en-US" sz="2200" dirty="0" smtClean="0">
                <a:latin typeface="Arial"/>
                <a:cs typeface="Arial"/>
              </a:rPr>
              <a:t>.</a:t>
            </a:r>
          </a:p>
        </p:txBody>
      </p:sp>
      <p:pic>
        <p:nvPicPr>
          <p:cNvPr id="5" name="Picture 4" descr="S9-shutterstock_12260459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8535"/>
            <a:ext cx="3457357" cy="2300572"/>
          </a:xfrm>
          <a:prstGeom prst="rect">
            <a:avLst/>
          </a:prstGeom>
        </p:spPr>
      </p:pic>
      <p:sp>
        <p:nvSpPr>
          <p:cNvPr id="6" name="TextBox 5"/>
          <p:cNvSpPr txBox="1"/>
          <p:nvPr/>
        </p:nvSpPr>
        <p:spPr>
          <a:xfrm>
            <a:off x="3989844" y="3800611"/>
            <a:ext cx="4872324" cy="1785104"/>
          </a:xfrm>
          <a:prstGeom prst="rect">
            <a:avLst/>
          </a:prstGeom>
          <a:noFill/>
        </p:spPr>
        <p:txBody>
          <a:bodyPr wrap="square" rtlCol="0">
            <a:spAutoFit/>
          </a:bodyPr>
          <a:lstStyle/>
          <a:p>
            <a:pPr>
              <a:buNone/>
            </a:pPr>
            <a:r>
              <a:rPr lang="en-US" sz="2200" dirty="0">
                <a:solidFill>
                  <a:srgbClr val="314BCD"/>
                </a:solidFill>
                <a:latin typeface="Arial"/>
                <a:cs typeface="Arial"/>
              </a:rPr>
              <a:t>Discussion Question</a:t>
            </a:r>
          </a:p>
          <a:p>
            <a:r>
              <a:rPr lang="en-US" sz="2200" dirty="0">
                <a:latin typeface="Arial"/>
                <a:cs typeface="Arial"/>
              </a:rPr>
              <a:t>Which of your attitudes and actions in the past week have helped bring Christ to the world?</a:t>
            </a:r>
            <a:endParaRPr lang="en-US" sz="2200" dirty="0">
              <a:solidFill>
                <a:srgbClr val="314BCD"/>
              </a:solidFill>
              <a:latin typeface="Arial"/>
              <a:cs typeface="Arial"/>
            </a:endParaRPr>
          </a:p>
          <a:p>
            <a:endParaRPr lang="en-US" sz="2200" dirty="0"/>
          </a:p>
        </p:txBody>
      </p:sp>
      <p:sp>
        <p:nvSpPr>
          <p:cNvPr id="7" name="TextBox 6"/>
          <p:cNvSpPr txBox="1"/>
          <p:nvPr/>
        </p:nvSpPr>
        <p:spPr>
          <a:xfrm>
            <a:off x="0" y="4499909"/>
            <a:ext cx="2806813" cy="200055"/>
          </a:xfrm>
          <a:prstGeom prst="rect">
            <a:avLst/>
          </a:prstGeom>
          <a:noFill/>
        </p:spPr>
        <p:txBody>
          <a:bodyPr wrap="square" rtlCol="0">
            <a:spAutoFit/>
          </a:bodyPr>
          <a:lstStyle/>
          <a:p>
            <a:r>
              <a:rPr lang="en-US" sz="700" dirty="0">
                <a:solidFill>
                  <a:schemeClr val="bg1">
                    <a:lumMod val="65000"/>
                  </a:schemeClr>
                </a:solidFill>
                <a:latin typeface="Arial"/>
                <a:ea typeface="Calibri"/>
                <a:cs typeface="Arial"/>
              </a:rPr>
              <a:t>©Ryan </a:t>
            </a:r>
            <a:r>
              <a:rPr lang="en-US" sz="700" dirty="0" err="1">
                <a:solidFill>
                  <a:schemeClr val="bg1">
                    <a:lumMod val="65000"/>
                  </a:schemeClr>
                </a:solidFill>
                <a:latin typeface="Arial"/>
                <a:ea typeface="Calibri"/>
                <a:cs typeface="Arial"/>
              </a:rPr>
              <a:t>Rodrick</a:t>
            </a:r>
            <a:r>
              <a:rPr lang="en-US" sz="700" dirty="0">
                <a:solidFill>
                  <a:schemeClr val="bg1">
                    <a:lumMod val="65000"/>
                  </a:schemeClr>
                </a:solidFill>
                <a:latin typeface="Arial"/>
                <a:ea typeface="Calibri"/>
                <a:cs typeface="Arial"/>
              </a:rPr>
              <a:t> </a:t>
            </a:r>
            <a:r>
              <a:rPr lang="en-US" sz="700" dirty="0" err="1">
                <a:solidFill>
                  <a:schemeClr val="bg1">
                    <a:lumMod val="65000"/>
                  </a:schemeClr>
                </a:solidFill>
                <a:latin typeface="Arial"/>
                <a:ea typeface="Calibri"/>
                <a:cs typeface="Arial"/>
              </a:rPr>
              <a:t>Beiler</a:t>
            </a:r>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2350498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4251</TotalTime>
  <Words>612</Words>
  <Application>Microsoft Macintosh PowerPoint</Application>
  <PresentationFormat>On-screen Show (4:3)</PresentationFormat>
  <Paragraphs>65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CorpPowerpoint</vt:lpstr>
      <vt:lpstr>PowerPoint Presentation</vt:lpstr>
      <vt:lpstr>The New Testament </vt:lpstr>
      <vt:lpstr>Chapter Summary The Structure of the Church </vt:lpstr>
      <vt:lpstr>Introduction and “To the Ends of the Earth”  (Handbook, pages 244–245) </vt:lpstr>
      <vt:lpstr>Introduction and “To the Ends of the Earth”  (Handbook, pages 244–245) </vt:lpstr>
      <vt:lpstr>“Caretaker of Souls,” “The Pope,” and “Bishops, Priests, and Deacons”  (Handbook, pages 245–248) </vt:lpstr>
      <vt:lpstr>“Caretaker of Souls,” “The Pope,” and “Bishops, Priests, and Deacons”  (Handbook, pages 245–248)  </vt:lpstr>
      <vt:lpstr>“Consecrated Religious”  (Handbook, pages 248–249) </vt:lpstr>
      <vt:lpstr>“Consecrated Religious”  (Handbook, pages 248–249)  </vt:lpstr>
      <vt:lpstr>“We Share in Christ’s Ministry,” “Priest,” “Prophet,” and “King”  (Handbook, pages 249–253)  </vt:lpstr>
      <vt:lpstr>“We Share in Christ’s Ministry,” “Priest,” “Prophet,” and “King”  (Handbook, pages 249–253) </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Chelsea Mrozek</cp:lastModifiedBy>
  <cp:revision>196</cp:revision>
  <dcterms:created xsi:type="dcterms:W3CDTF">2012-11-07T17:11:11Z</dcterms:created>
  <dcterms:modified xsi:type="dcterms:W3CDTF">2015-04-15T17:14:53Z</dcterms:modified>
</cp:coreProperties>
</file>