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64" r:id="rId3"/>
    <p:sldId id="378" r:id="rId4"/>
    <p:sldId id="385" r:id="rId5"/>
    <p:sldId id="386" r:id="rId6"/>
    <p:sldId id="387" r:id="rId7"/>
    <p:sldId id="388" r:id="rId8"/>
    <p:sldId id="389" r:id="rId9"/>
    <p:sldId id="390" r:id="rId10"/>
    <p:sldId id="391" r:id="rId11"/>
    <p:sldId id="392" r:id="rId12"/>
    <p:sldId id="39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Singer-Towns" initials="bst" lastIdx="15" clrIdx="0"/>
  <p:cmAuthor id="1" name="lberg" initials="l" lastIdx="4" clrIdx="1"/>
  <p:cmAuthor id="2" name="bholzworth" initials="b" lastIdx="3" clrIdx="2"/>
  <p:cmAuthor id="3" name="Jeanette Fast Redmond" initials="JFR" lastIdx="4" clrIdx="3"/>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92" d="100"/>
          <a:sy n="92" d="100"/>
        </p:scale>
        <p:origin x="-1782"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2/24/2012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  </a:t>
            </a:r>
            <a:r>
              <a:rPr lang="en-US" sz="1200" kern="1200" dirty="0" smtClean="0">
                <a:solidFill>
                  <a:schemeClr val="tx1"/>
                </a:solidFill>
                <a:effectLst/>
                <a:latin typeface="+mn-lt"/>
                <a:ea typeface="+mn-ea"/>
                <a:cs typeface="+mn-cs"/>
              </a:rPr>
              <a:t>The students may need to refer to their student books during the presentation. Direct them to take notes.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Direct the students to have a brief conversation with their partners about these questions. After 2 or 3 minutes, invite the students to share some of their responses in the large group. The next slide contains information that you may use to augment whatever the students mention.</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Be sure the students understand that all of these topics pertain </a:t>
            </a:r>
            <a:r>
              <a:rPr lang="en-US" sz="1200" kern="1200" baseline="0" dirty="0" smtClean="0">
                <a:solidFill>
                  <a:schemeClr val="tx1"/>
                </a:solidFill>
                <a:effectLst/>
                <a:latin typeface="+mn-lt"/>
                <a:ea typeface="+mn-ea"/>
                <a:cs typeface="+mn-cs"/>
              </a:rPr>
              <a:t>to</a:t>
            </a:r>
            <a:r>
              <a:rPr lang="en-US" sz="1200" kern="1200" dirty="0" smtClean="0">
                <a:solidFill>
                  <a:schemeClr val="tx1"/>
                </a:solidFill>
                <a:effectLst/>
                <a:latin typeface="+mn-lt"/>
                <a:ea typeface="+mn-ea"/>
                <a:cs typeface="+mn-cs"/>
              </a:rPr>
              <a:t> Mark’s Gospel only, which is the focus of this unit. Similar topics regarding the other Gospels—for example, the miracles in Matthew or the parables in Luke—will be treated in subsequent units.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Direct the students to have a brief conversation with their partners about this question, coming up with at least three responses. After 2 or 3 minutes, invite the students to share some of their responses in the large group. The next slides contain information that you may use to augment whatever the students mention. </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 </a:t>
            </a:r>
            <a:r>
              <a:rPr lang="en-US" sz="1200" i="0" kern="1200" dirty="0" smtClean="0">
                <a:solidFill>
                  <a:schemeClr val="tx1"/>
                </a:solidFill>
                <a:effectLst/>
                <a:latin typeface="+mn-lt"/>
                <a:ea typeface="+mn-ea"/>
                <a:cs typeface="+mn-cs"/>
              </a:rPr>
              <a:t> Direct the students to have a brief conversation with their partners about this question, coming up with at least three responses. After 2 or 3 minutes, invite the students to share some of their responses in the large group. The next slide contains information that you may use to augment whatever the students mention.</a:t>
            </a:r>
            <a:endParaRPr lang="en-US" i="0"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print">
            <a:extLst>
              <a:ext uri="{28A0092B-C50C-407E-A947-70E740481C1C}">
                <a14:useLocalDpi xmlns:a14="http://schemas.microsoft.com/office/drawing/2010/main" val="0"/>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2/24/2012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a:t>Mark’s Christology</a:t>
            </a:r>
          </a:p>
        </p:txBody>
      </p:sp>
      <p:sp>
        <p:nvSpPr>
          <p:cNvPr id="3" name="Subtitle 2"/>
          <p:cNvSpPr>
            <a:spLocks noGrp="1"/>
          </p:cNvSpPr>
          <p:nvPr>
            <p:ph type="subTitle" idx="1"/>
          </p:nvPr>
        </p:nvSpPr>
        <p:spPr/>
        <p:txBody>
          <a:bodyPr/>
          <a:lstStyle/>
          <a:p>
            <a:r>
              <a:rPr lang="en-US" i="1" dirty="0"/>
              <a:t>The </a:t>
            </a:r>
            <a:r>
              <a:rPr lang="en-US" i="1"/>
              <a:t>New </a:t>
            </a:r>
            <a:r>
              <a:rPr lang="en-US" i="1" smtClean="0"/>
              <a:t>Testament</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TX002239</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14400"/>
            <a:ext cx="8991600" cy="1625289"/>
          </a:xfrm>
          <a:prstGeom prst="rect">
            <a:avLst/>
          </a:prstGeom>
        </p:spPr>
        <p:txBody>
          <a:bodyPr>
            <a:noAutofit/>
          </a:bodyPr>
          <a:lstStyle/>
          <a:p>
            <a:pPr algn="ctr"/>
            <a:r>
              <a:rPr lang="en-US" sz="2400" b="1" dirty="0">
                <a:latin typeface="Arial" pitchFamily="34" charset="0"/>
                <a:cs typeface="Arial" pitchFamily="34" charset="0"/>
              </a:rPr>
              <a:t>The Suffering </a:t>
            </a:r>
            <a:r>
              <a:rPr lang="en-US" sz="2400" b="1" dirty="0" smtClean="0">
                <a:latin typeface="Arial" pitchFamily="34" charset="0"/>
                <a:cs typeface="Arial" pitchFamily="34" charset="0"/>
              </a:rPr>
              <a:t>Jesus</a:t>
            </a:r>
          </a:p>
          <a:p>
            <a:pPr algn="ctr"/>
            <a:endParaRPr lang="en-US" sz="2400" b="1" dirty="0" smtClean="0">
              <a:latin typeface="Arial" pitchFamily="34" charset="0"/>
              <a:cs typeface="Arial" pitchFamily="34" charset="0"/>
            </a:endParaRPr>
          </a:p>
          <a:p>
            <a:pPr algn="ctr"/>
            <a:r>
              <a:rPr lang="en-US" sz="2400" b="1" dirty="0" smtClean="0">
                <a:latin typeface="Arial" pitchFamily="34" charset="0"/>
                <a:cs typeface="Arial" pitchFamily="34" charset="0"/>
              </a:rPr>
              <a:t> Why </a:t>
            </a:r>
            <a:r>
              <a:rPr lang="en-US" sz="2400" b="1" dirty="0">
                <a:latin typeface="Arial" pitchFamily="34" charset="0"/>
                <a:cs typeface="Arial" pitchFamily="34" charset="0"/>
              </a:rPr>
              <a:t>does Mark emphasize the suffering of Jesus so much? How does he convey this emphasis?</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90936" y="2819400"/>
            <a:ext cx="4162264" cy="3245266"/>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extLst>
      <p:ext uri="{BB962C8B-B14F-4D97-AF65-F5344CB8AC3E}">
        <p14:creationId xmlns:p14="http://schemas.microsoft.com/office/powerpoint/2010/main" val="312016800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90600"/>
            <a:ext cx="8991600" cy="1625289"/>
          </a:xfrm>
          <a:prstGeom prst="rect">
            <a:avLst/>
          </a:prstGeom>
        </p:spPr>
        <p:txBody>
          <a:bodyPr>
            <a:noAutofit/>
          </a:bodyPr>
          <a:lstStyle/>
          <a:p>
            <a:pPr algn="ctr"/>
            <a:r>
              <a:rPr lang="en-US" sz="2400" b="1" dirty="0">
                <a:latin typeface="Arial" pitchFamily="34" charset="0"/>
                <a:cs typeface="Arial" pitchFamily="34" charset="0"/>
              </a:rPr>
              <a:t>The Suffering Jesus in Mark’s Gospel</a:t>
            </a:r>
          </a:p>
        </p:txBody>
      </p:sp>
      <p:sp>
        <p:nvSpPr>
          <p:cNvPr id="2" name="TextBox 1"/>
          <p:cNvSpPr txBox="1"/>
          <p:nvPr/>
        </p:nvSpPr>
        <p:spPr bwMode="auto">
          <a:xfrm>
            <a:off x="685800" y="1752600"/>
            <a:ext cx="4114800" cy="3693319"/>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All </a:t>
            </a:r>
            <a:r>
              <a:rPr lang="en-US" dirty="0">
                <a:latin typeface="Arial" pitchFamily="34" charset="0"/>
                <a:cs typeface="Arial" pitchFamily="34" charset="0"/>
              </a:rPr>
              <a:t>four Gospels contain a Passion narrative: an account of Jesus’ suffering and death. However, Mark greatly emphasizes the suffering of Jesus, so much so that many </a:t>
            </a:r>
            <a:r>
              <a:rPr lang="en-US" dirty="0" smtClean="0">
                <a:latin typeface="Arial" pitchFamily="34" charset="0"/>
                <a:cs typeface="Arial" pitchFamily="34" charset="0"/>
              </a:rPr>
              <a:t>biblical </a:t>
            </a:r>
            <a:r>
              <a:rPr lang="en-US" dirty="0">
                <a:latin typeface="Arial" pitchFamily="34" charset="0"/>
                <a:cs typeface="Arial" pitchFamily="34" charset="0"/>
              </a:rPr>
              <a:t>scholars, beginning in 1892 with the </a:t>
            </a:r>
            <a:r>
              <a:rPr lang="en-US" dirty="0" smtClean="0">
                <a:latin typeface="Arial" pitchFamily="34" charset="0"/>
                <a:cs typeface="Arial" pitchFamily="34" charset="0"/>
              </a:rPr>
              <a:t>biblical </a:t>
            </a:r>
            <a:r>
              <a:rPr lang="en-US" dirty="0">
                <a:latin typeface="Arial" pitchFamily="34" charset="0"/>
                <a:cs typeface="Arial" pitchFamily="34" charset="0"/>
              </a:rPr>
              <a:t>scholar Martin </a:t>
            </a:r>
            <a:r>
              <a:rPr lang="en-US" dirty="0" err="1">
                <a:latin typeface="Arial" pitchFamily="34" charset="0"/>
                <a:cs typeface="Arial" pitchFamily="34" charset="0"/>
              </a:rPr>
              <a:t>Kähler</a:t>
            </a:r>
            <a:r>
              <a:rPr lang="en-US" dirty="0">
                <a:latin typeface="Arial" pitchFamily="34" charset="0"/>
                <a:cs typeface="Arial" pitchFamily="34" charset="0"/>
              </a:rPr>
              <a:t>, have called his Gospel “a passion narrative with an extended introduction</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In </a:t>
            </a:r>
            <a:r>
              <a:rPr lang="en-US" dirty="0">
                <a:latin typeface="Arial" pitchFamily="34" charset="0"/>
                <a:cs typeface="Arial" pitchFamily="34" charset="0"/>
              </a:rPr>
              <a:t>Mark’s Gospel, Jesus predicts his coming Passion three times.</a:t>
            </a:r>
          </a:p>
        </p:txBody>
      </p:sp>
      <p:sp>
        <p:nvSpPr>
          <p:cNvPr id="9" name="TextBox 8"/>
          <p:cNvSpPr txBox="1"/>
          <p:nvPr/>
        </p:nvSpPr>
        <p:spPr bwMode="auto">
          <a:xfrm>
            <a:off x="7467600" y="4356556"/>
            <a:ext cx="17526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smtClean="0"/>
              <a:t>Kamira/shutterstock.com</a:t>
            </a:r>
            <a:endParaRPr lang="en-US" sz="800" dirty="0">
              <a:latin typeface="Arial" pitchFamily="34" charset="0"/>
              <a:cs typeface="Arial" pitchFamily="34" charset="0"/>
            </a:endParaRPr>
          </a:p>
        </p:txBody>
      </p:sp>
      <p:pic>
        <p:nvPicPr>
          <p:cNvPr id="1026" name="Picture 2" descr="\\SUN\Shared Data\Projects\100215-New TestamentTG\Working folder\design\C - Power Points to Proofing\Unit 3\images\shutterstock_7050964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53000" y="1676400"/>
            <a:ext cx="3811125" cy="2687637"/>
          </a:xfrm>
          <a:prstGeom prst="rect">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0961266"/>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90600"/>
            <a:ext cx="8991600" cy="1625289"/>
          </a:xfrm>
          <a:prstGeom prst="rect">
            <a:avLst/>
          </a:prstGeom>
        </p:spPr>
        <p:txBody>
          <a:bodyPr>
            <a:noAutofit/>
          </a:bodyPr>
          <a:lstStyle/>
          <a:p>
            <a:pPr algn="ctr"/>
            <a:r>
              <a:rPr lang="en-US" sz="2400" b="1" dirty="0">
                <a:latin typeface="Arial" pitchFamily="34" charset="0"/>
                <a:cs typeface="Arial" pitchFamily="34" charset="0"/>
              </a:rPr>
              <a:t>The Suffering Jesus in Mark’s </a:t>
            </a:r>
            <a:r>
              <a:rPr lang="en-US" sz="2400" b="1" dirty="0" smtClean="0">
                <a:latin typeface="Arial" pitchFamily="34" charset="0"/>
                <a:cs typeface="Arial" pitchFamily="34" charset="0"/>
              </a:rPr>
              <a:t>Gospel, </a:t>
            </a:r>
            <a:r>
              <a:rPr lang="en-US" sz="2400" b="1" dirty="0">
                <a:latin typeface="Arial" pitchFamily="34" charset="0"/>
                <a:cs typeface="Arial" pitchFamily="34" charset="0"/>
              </a:rPr>
              <a:t>continued</a:t>
            </a:r>
          </a:p>
        </p:txBody>
      </p:sp>
      <p:sp>
        <p:nvSpPr>
          <p:cNvPr id="2" name="TextBox 1"/>
          <p:cNvSpPr txBox="1"/>
          <p:nvPr/>
        </p:nvSpPr>
        <p:spPr bwMode="auto">
          <a:xfrm>
            <a:off x="152399" y="1523286"/>
            <a:ext cx="5410201" cy="4247317"/>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This </a:t>
            </a:r>
            <a:r>
              <a:rPr lang="en-US" dirty="0">
                <a:latin typeface="Arial" pitchFamily="34" charset="0"/>
                <a:cs typeface="Arial" pitchFamily="34" charset="0"/>
              </a:rPr>
              <a:t>emphasis on Jesus’ suffering </a:t>
            </a:r>
            <a:r>
              <a:rPr lang="en-US" dirty="0" smtClean="0">
                <a:latin typeface="Arial" pitchFamily="34" charset="0"/>
                <a:cs typeface="Arial" pitchFamily="34" charset="0"/>
              </a:rPr>
              <a:t>can partially </a:t>
            </a:r>
            <a:r>
              <a:rPr lang="en-US" dirty="0">
                <a:latin typeface="Arial" pitchFamily="34" charset="0"/>
                <a:cs typeface="Arial" pitchFamily="34" charset="0"/>
              </a:rPr>
              <a:t>be explained by the historical circumstances in which this Gospel was written and the audience to whom it was directed. The first readers and hearers of this Gospel were facing the possibility of persecution, or even martyrdom, for their faith in Jesus. Mark intended to strengthen the resolve of these people by giving them a powerful example of a suffering Messiah. </a:t>
            </a:r>
            <a:endParaRPr lang="en-US" dirty="0" smtClean="0">
              <a:latin typeface="Arial" pitchFamily="34" charset="0"/>
              <a:cs typeface="Arial" pitchFamily="34" charset="0"/>
            </a:endParaRP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Mark’s </a:t>
            </a:r>
            <a:r>
              <a:rPr lang="en-US" dirty="0">
                <a:latin typeface="Arial" pitchFamily="34" charset="0"/>
                <a:cs typeface="Arial" pitchFamily="34" charset="0"/>
              </a:rPr>
              <a:t>Passion narrative supports his presentation of Jesus as fully human, as Jesus is abandoned by his friends; expresses fear, distress, and sorrow; and cries out to God for help.</a:t>
            </a:r>
          </a:p>
        </p:txBody>
      </p:sp>
      <p:sp>
        <p:nvSpPr>
          <p:cNvPr id="7" name="TextBox 6"/>
          <p:cNvSpPr txBox="1"/>
          <p:nvPr/>
        </p:nvSpPr>
        <p:spPr bwMode="auto">
          <a:xfrm>
            <a:off x="7315200" y="5806773"/>
            <a:ext cx="17526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 </a:t>
            </a:r>
            <a:r>
              <a:rPr lang="en-US" sz="800" dirty="0"/>
              <a:t>Les </a:t>
            </a:r>
            <a:r>
              <a:rPr lang="en-US" sz="800" dirty="0" smtClean="0"/>
              <a:t>byerley/shutterstock.com</a:t>
            </a:r>
            <a:endParaRPr lang="en-US" sz="800" dirty="0">
              <a:latin typeface="Arial" pitchFamily="34" charset="0"/>
              <a:cs typeface="Arial" pitchFamily="34" charset="0"/>
            </a:endParaRPr>
          </a:p>
        </p:txBody>
      </p:sp>
      <p:pic>
        <p:nvPicPr>
          <p:cNvPr id="2050" name="Picture 2" descr="\\SUN\Shared Data\Projects\100215-New TestamentTG\Working folder\design\C - Power Points to Proofing\Unit 3\images\shutterstock_774248.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410200" y="3429000"/>
            <a:ext cx="3437056" cy="2286000"/>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0063924"/>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228600" y="1676401"/>
            <a:ext cx="8991600" cy="3962400"/>
          </a:xfrm>
          <a:prstGeom prst="rect">
            <a:avLst/>
          </a:prstGeom>
        </p:spPr>
        <p:txBody>
          <a:bodyPr>
            <a:noAutofit/>
          </a:bodyPr>
          <a:lstStyle/>
          <a:p>
            <a:pPr algn="ctr"/>
            <a:r>
              <a:rPr lang="en-US" sz="2400" b="1" dirty="0">
                <a:latin typeface="Arial" pitchFamily="34" charset="0"/>
                <a:cs typeface="Arial" pitchFamily="34" charset="0"/>
              </a:rPr>
              <a:t>This presentation will cover the following topics:</a:t>
            </a:r>
          </a:p>
        </p:txBody>
      </p:sp>
      <p:sp>
        <p:nvSpPr>
          <p:cNvPr id="9" name="TextBox 8"/>
          <p:cNvSpPr txBox="1"/>
          <p:nvPr/>
        </p:nvSpPr>
        <p:spPr bwMode="auto">
          <a:xfrm>
            <a:off x="2171700" y="2527784"/>
            <a:ext cx="4800600" cy="2031325"/>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smtClean="0">
                <a:latin typeface="Arial" pitchFamily="34" charset="0"/>
                <a:cs typeface="Arial" pitchFamily="34" charset="0"/>
              </a:rPr>
              <a:t>Jesus</a:t>
            </a:r>
            <a:r>
              <a:rPr lang="en-US" dirty="0">
                <a:latin typeface="Arial" pitchFamily="34" charset="0"/>
                <a:cs typeface="Arial" pitchFamily="34" charset="0"/>
              </a:rPr>
              <a:t>’ </a:t>
            </a:r>
            <a:r>
              <a:rPr lang="en-US" dirty="0" smtClean="0">
                <a:latin typeface="Arial" pitchFamily="34" charset="0"/>
                <a:cs typeface="Arial" pitchFamily="34" charset="0"/>
              </a:rPr>
              <a:t>miracles</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Jesus</a:t>
            </a:r>
            <a:r>
              <a:rPr lang="en-US" dirty="0">
                <a:latin typeface="Arial" pitchFamily="34" charset="0"/>
                <a:cs typeface="Arial" pitchFamily="34" charset="0"/>
              </a:rPr>
              <a:t>’ </a:t>
            </a:r>
            <a:r>
              <a:rPr lang="en-US" dirty="0" smtClean="0">
                <a:latin typeface="Arial" pitchFamily="34" charset="0"/>
                <a:cs typeface="Arial" pitchFamily="34" charset="0"/>
              </a:rPr>
              <a:t>parables</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human </a:t>
            </a:r>
            <a:r>
              <a:rPr lang="en-US" dirty="0" smtClean="0">
                <a:latin typeface="Arial" pitchFamily="34" charset="0"/>
                <a:cs typeface="Arial" pitchFamily="34" charset="0"/>
              </a:rPr>
              <a:t>Jesus</a:t>
            </a:r>
          </a:p>
          <a:p>
            <a:pPr marL="285750" lvl="0" indent="-285750">
              <a:buFont typeface="Arial" pitchFamily="34" charset="0"/>
              <a:buChar char="•"/>
            </a:pPr>
            <a:endParaRPr lang="en-US" dirty="0">
              <a:latin typeface="Arial" pitchFamily="34" charset="0"/>
              <a:cs typeface="Arial" pitchFamily="34" charset="0"/>
            </a:endParaRPr>
          </a:p>
          <a:p>
            <a:pPr marL="285750" lvl="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suffering Jesus</a:t>
            </a:r>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Jesus’ Miracles </a:t>
            </a:r>
            <a:endParaRPr lang="en-US" sz="2400" b="1" dirty="0" smtClean="0">
              <a:latin typeface="Arial" pitchFamily="34" charset="0"/>
              <a:cs typeface="Arial" pitchFamily="34" charset="0"/>
            </a:endParaRPr>
          </a:p>
          <a:p>
            <a:pPr algn="ctr"/>
            <a:endParaRPr lang="en-US" sz="2400" b="1" dirty="0" smtClean="0">
              <a:latin typeface="Arial" pitchFamily="34" charset="0"/>
              <a:cs typeface="Arial" pitchFamily="34" charset="0"/>
            </a:endParaRPr>
          </a:p>
          <a:p>
            <a:pPr algn="ctr"/>
            <a:r>
              <a:rPr lang="en-US" sz="2400" b="1" dirty="0" smtClean="0">
                <a:latin typeface="Arial" pitchFamily="34" charset="0"/>
                <a:cs typeface="Arial" pitchFamily="34" charset="0"/>
              </a:rPr>
              <a:t>What </a:t>
            </a:r>
            <a:r>
              <a:rPr lang="en-US" sz="2400" b="1" dirty="0">
                <a:latin typeface="Arial" pitchFamily="34" charset="0"/>
                <a:cs typeface="Arial" pitchFamily="34" charset="0"/>
              </a:rPr>
              <a:t>did you learn about Jesus’ miracles in Mark’s Gospel from article 13 of the student book?</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7071" y="2667000"/>
            <a:ext cx="2369857" cy="3962400"/>
          </a:xfrm>
          <a:prstGeom prst="rect">
            <a:avLst/>
          </a:prstGeom>
        </p:spPr>
      </p:pic>
    </p:spTree>
    <p:extLst>
      <p:ext uri="{BB962C8B-B14F-4D97-AF65-F5344CB8AC3E}">
        <p14:creationId xmlns:p14="http://schemas.microsoft.com/office/powerpoint/2010/main" val="2115073807"/>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90600"/>
            <a:ext cx="8991600" cy="1625289"/>
          </a:xfrm>
          <a:prstGeom prst="rect">
            <a:avLst/>
          </a:prstGeom>
        </p:spPr>
        <p:txBody>
          <a:bodyPr>
            <a:noAutofit/>
          </a:bodyPr>
          <a:lstStyle/>
          <a:p>
            <a:pPr algn="ctr"/>
            <a:r>
              <a:rPr lang="en-US" sz="2400" b="1" dirty="0">
                <a:latin typeface="Arial" pitchFamily="34" charset="0"/>
                <a:cs typeface="Arial" pitchFamily="34" charset="0"/>
              </a:rPr>
              <a:t>Jesus’ Miracles in Mark’s Gospel</a:t>
            </a:r>
          </a:p>
        </p:txBody>
      </p:sp>
      <p:sp>
        <p:nvSpPr>
          <p:cNvPr id="2" name="TextBox 1"/>
          <p:cNvSpPr txBox="1"/>
          <p:nvPr/>
        </p:nvSpPr>
        <p:spPr bwMode="auto">
          <a:xfrm>
            <a:off x="4480560" y="1970510"/>
            <a:ext cx="4572000" cy="4247317"/>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word that is translated into English as “miracle” is the Greek word</a:t>
            </a:r>
            <a:r>
              <a:rPr lang="en-US" i="1" dirty="0">
                <a:latin typeface="Arial" pitchFamily="34" charset="0"/>
                <a:cs typeface="Arial" pitchFamily="34" charset="0"/>
              </a:rPr>
              <a:t> </a:t>
            </a:r>
            <a:r>
              <a:rPr lang="en-US" i="1" dirty="0" err="1">
                <a:latin typeface="Arial" pitchFamily="34" charset="0"/>
                <a:cs typeface="Arial" pitchFamily="34" charset="0"/>
              </a:rPr>
              <a:t>dynameis</a:t>
            </a:r>
            <a:r>
              <a:rPr lang="en-US" i="1" dirty="0">
                <a:latin typeface="Arial" pitchFamily="34" charset="0"/>
                <a:cs typeface="Arial" pitchFamily="34" charset="0"/>
              </a:rPr>
              <a:t>.</a:t>
            </a:r>
            <a:r>
              <a:rPr lang="en-US" dirty="0">
                <a:latin typeface="Arial" pitchFamily="34" charset="0"/>
                <a:cs typeface="Arial" pitchFamily="34" charset="0"/>
              </a:rPr>
              <a:t> A more literal translation is “act of power.” This means that in the miracles, Jesus demonstrates his own power and allows people to experience God’s power through him</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In </a:t>
            </a:r>
            <a:r>
              <a:rPr lang="en-US" dirty="0">
                <a:latin typeface="Arial" pitchFamily="34" charset="0"/>
                <a:cs typeface="Arial" pitchFamily="34" charset="0"/>
              </a:rPr>
              <a:t>Mark’s Gospel the miracles are a primary way in which Jesus proclaims the Reign of God. Through these actions, Jesus demonstrates that the Reign of God has both already begun and </a:t>
            </a:r>
            <a:r>
              <a:rPr lang="en-US" dirty="0" smtClean="0">
                <a:latin typeface="Arial" pitchFamily="34" charset="0"/>
                <a:cs typeface="Arial" pitchFamily="34" charset="0"/>
              </a:rPr>
              <a:t>not </a:t>
            </a:r>
            <a:r>
              <a:rPr lang="en-US" dirty="0">
                <a:latin typeface="Arial" pitchFamily="34" charset="0"/>
                <a:cs typeface="Arial" pitchFamily="34" charset="0"/>
              </a:rPr>
              <a:t>yet </a:t>
            </a:r>
            <a:r>
              <a:rPr lang="en-US" dirty="0" smtClean="0">
                <a:latin typeface="Arial" pitchFamily="34" charset="0"/>
                <a:cs typeface="Arial" pitchFamily="34" charset="0"/>
              </a:rPr>
              <a:t>been fully </a:t>
            </a:r>
            <a:r>
              <a:rPr lang="en-US" dirty="0">
                <a:latin typeface="Arial" pitchFamily="34" charset="0"/>
                <a:cs typeface="Arial" pitchFamily="34" charset="0"/>
              </a:rPr>
              <a:t>realized.</a:t>
            </a:r>
          </a:p>
          <a:p>
            <a:pPr marL="285750" indent="-285750">
              <a:buFont typeface="Arial" pitchFamily="34" charset="0"/>
              <a:buChar char="•"/>
            </a:pPr>
            <a:endParaRPr lang="en-US" dirty="0">
              <a:solidFill>
                <a:schemeClr val="bg1">
                  <a:lumMod val="65000"/>
                </a:schemeClr>
              </a:solidFill>
              <a:latin typeface="Arial" pitchFamily="34" charset="0"/>
              <a:cs typeface="Arial" pitchFamily="34" charset="0"/>
            </a:endParaRP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7210" t="12239" r="10309" b="12239"/>
          <a:stretch/>
        </p:blipFill>
        <p:spPr>
          <a:xfrm>
            <a:off x="289560" y="1752600"/>
            <a:ext cx="4053840" cy="2956560"/>
          </a:xfrm>
          <a:prstGeom prst="rect">
            <a:avLst/>
          </a:prstGeom>
          <a:ln w="190500" cap="sq">
            <a:solidFill>
              <a:srgbClr val="C8C6BD"/>
            </a:solidFill>
            <a:prstDash val="solid"/>
            <a:miter lim="800000"/>
          </a:ln>
          <a:effectLst>
            <a:outerShdw blurRad="254000" algn="bl" rotWithShape="0">
              <a:srgbClr val="000000">
                <a:alpha val="43000"/>
              </a:srgbClr>
            </a:outerShdw>
          </a:effectLst>
          <a:scene3d>
            <a:camera prst="perspectiveFront" fov="5400000"/>
            <a:lightRig rig="threePt" dir="t">
              <a:rot lat="0" lon="0" rev="2100000"/>
            </a:lightRig>
          </a:scene3d>
          <a:sp3d extrusionH="25400">
            <a:bevelT w="304800" h="152400" prst="hardEdge"/>
            <a:extrusionClr>
              <a:srgbClr val="000000"/>
            </a:extrusionClr>
          </a:sp3d>
        </p:spPr>
      </p:pic>
    </p:spTree>
    <p:extLst>
      <p:ext uri="{BB962C8B-B14F-4D97-AF65-F5344CB8AC3E}">
        <p14:creationId xmlns:p14="http://schemas.microsoft.com/office/powerpoint/2010/main" val="1738789703"/>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90600"/>
            <a:ext cx="8991600" cy="1625289"/>
          </a:xfrm>
          <a:prstGeom prst="rect">
            <a:avLst/>
          </a:prstGeom>
        </p:spPr>
        <p:txBody>
          <a:bodyPr>
            <a:noAutofit/>
          </a:bodyPr>
          <a:lstStyle/>
          <a:p>
            <a:pPr algn="ctr"/>
            <a:r>
              <a:rPr lang="en-US" sz="2400" b="1" dirty="0">
                <a:latin typeface="Arial" pitchFamily="34" charset="0"/>
                <a:cs typeface="Arial" pitchFamily="34" charset="0"/>
              </a:rPr>
              <a:t>Jesus’s Miracles in Mark’s Gospel</a:t>
            </a:r>
          </a:p>
        </p:txBody>
      </p:sp>
      <p:sp>
        <p:nvSpPr>
          <p:cNvPr id="2" name="TextBox 1"/>
          <p:cNvSpPr txBox="1"/>
          <p:nvPr/>
        </p:nvSpPr>
        <p:spPr bwMode="auto">
          <a:xfrm>
            <a:off x="1066800" y="1752600"/>
            <a:ext cx="3886200" cy="4801314"/>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Jesus </a:t>
            </a:r>
            <a:r>
              <a:rPr lang="en-US" dirty="0">
                <a:latin typeface="Arial" pitchFamily="34" charset="0"/>
                <a:cs typeface="Arial" pitchFamily="34" charset="0"/>
              </a:rPr>
              <a:t>often instructs those whom he has helped or healed not to speak of the miracle to others. Biblical scholars call this the “messianic secret</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Literary </a:t>
            </a:r>
            <a:r>
              <a:rPr lang="en-US" dirty="0">
                <a:latin typeface="Arial" pitchFamily="34" charset="0"/>
                <a:cs typeface="Arial" pitchFamily="34" charset="0"/>
              </a:rPr>
              <a:t>criticism and form criticism help us to see that the miracles follow an established form: the problem is stated and then brought to Jesus’ attention, Jesus solves the problem, and the onlookers react</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miracle stories help to establish Jesus’ identity as the Messiah and the Son of God.</a:t>
            </a: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l="7164" t="5755" r="8111" b="17374"/>
          <a:stretch/>
        </p:blipFill>
        <p:spPr>
          <a:xfrm>
            <a:off x="5410200" y="1820304"/>
            <a:ext cx="3398520" cy="43460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449707316"/>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80833" y="1143000"/>
            <a:ext cx="8991600" cy="1930089"/>
          </a:xfrm>
          <a:prstGeom prst="rect">
            <a:avLst/>
          </a:prstGeom>
        </p:spPr>
        <p:txBody>
          <a:bodyPr>
            <a:noAutofit/>
          </a:bodyPr>
          <a:lstStyle/>
          <a:p>
            <a:pPr algn="ctr"/>
            <a:r>
              <a:rPr lang="en-US" sz="2400" b="1" dirty="0">
                <a:latin typeface="Arial" pitchFamily="34" charset="0"/>
                <a:cs typeface="Arial" pitchFamily="34" charset="0"/>
              </a:rPr>
              <a:t>What did you learn about Jesus’ parables in Mark’s Gospel from article 14 of the student book?</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87071" y="2286000"/>
            <a:ext cx="2369857" cy="3962400"/>
          </a:xfrm>
          <a:prstGeom prst="rect">
            <a:avLst/>
          </a:prstGeom>
        </p:spPr>
      </p:pic>
    </p:spTree>
    <p:extLst>
      <p:ext uri="{BB962C8B-B14F-4D97-AF65-F5344CB8AC3E}">
        <p14:creationId xmlns:p14="http://schemas.microsoft.com/office/powerpoint/2010/main" val="960593965"/>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90600"/>
            <a:ext cx="8991600" cy="1625289"/>
          </a:xfrm>
          <a:prstGeom prst="rect">
            <a:avLst/>
          </a:prstGeom>
        </p:spPr>
        <p:txBody>
          <a:bodyPr>
            <a:noAutofit/>
          </a:bodyPr>
          <a:lstStyle/>
          <a:p>
            <a:pPr algn="ctr"/>
            <a:r>
              <a:rPr lang="en-US" sz="2400" b="1" dirty="0">
                <a:latin typeface="Arial" pitchFamily="34" charset="0"/>
                <a:cs typeface="Arial" pitchFamily="34" charset="0"/>
              </a:rPr>
              <a:t>Jesus’ Parables in Mark’s Gospel</a:t>
            </a:r>
          </a:p>
        </p:txBody>
      </p:sp>
      <p:sp>
        <p:nvSpPr>
          <p:cNvPr id="2" name="TextBox 1"/>
          <p:cNvSpPr txBox="1"/>
          <p:nvPr/>
        </p:nvSpPr>
        <p:spPr bwMode="auto">
          <a:xfrm>
            <a:off x="1066800" y="1820304"/>
            <a:ext cx="7391400" cy="4524315"/>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A </a:t>
            </a:r>
            <a:r>
              <a:rPr lang="en-US" dirty="0">
                <a:latin typeface="Arial" pitchFamily="34" charset="0"/>
                <a:cs typeface="Arial" pitchFamily="34" charset="0"/>
              </a:rPr>
              <a:t>parable is a story that Jesus tells his listeners to call them to self-knowledge and conversion. In telling parables Jesus follows a long Jewish tradition of teaching through stories, going back at least to the time of King David</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Parables </a:t>
            </a:r>
            <a:r>
              <a:rPr lang="en-US" dirty="0">
                <a:latin typeface="Arial" pitchFamily="34" charset="0"/>
                <a:cs typeface="Arial" pitchFamily="34" charset="0"/>
              </a:rPr>
              <a:t>always use images drawn from everyday life. For example, the parables of Jesus use imagery drawn from agriculture, fishing, family life, travel, and cooking—the common realities of the people of his day</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Careful </a:t>
            </a:r>
            <a:r>
              <a:rPr lang="en-US" dirty="0">
                <a:latin typeface="Arial" pitchFamily="34" charset="0"/>
                <a:cs typeface="Arial" pitchFamily="34" charset="0"/>
              </a:rPr>
              <a:t>literary and theological analysis can help us to understand the message of a parable. For example, we must study the characters, setting, and plot of the parable itself; we must examine to whom Jesus tells the parable and the larger context of their conversation; and we must establish how the parable reflects the overall Christology of that particular Gospel.</a:t>
            </a:r>
          </a:p>
        </p:txBody>
      </p:sp>
    </p:spTree>
    <p:extLst>
      <p:ext uri="{BB962C8B-B14F-4D97-AF65-F5344CB8AC3E}">
        <p14:creationId xmlns:p14="http://schemas.microsoft.com/office/powerpoint/2010/main" val="34322044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90600"/>
            <a:ext cx="8991600" cy="1625289"/>
          </a:xfrm>
          <a:prstGeom prst="rect">
            <a:avLst/>
          </a:prstGeom>
        </p:spPr>
        <p:txBody>
          <a:bodyPr>
            <a:noAutofit/>
          </a:bodyPr>
          <a:lstStyle/>
          <a:p>
            <a:pPr algn="ctr"/>
            <a:r>
              <a:rPr lang="en-US" sz="2400" b="1" dirty="0">
                <a:latin typeface="Arial" pitchFamily="34" charset="0"/>
                <a:cs typeface="Arial" pitchFamily="34" charset="0"/>
              </a:rPr>
              <a:t>Jesus’ Parables in Mark’s Gospel</a:t>
            </a:r>
          </a:p>
        </p:txBody>
      </p:sp>
      <p:sp>
        <p:nvSpPr>
          <p:cNvPr id="2" name="TextBox 1"/>
          <p:cNvSpPr txBox="1"/>
          <p:nvPr/>
        </p:nvSpPr>
        <p:spPr bwMode="auto">
          <a:xfrm>
            <a:off x="3810000" y="1820304"/>
            <a:ext cx="4648200" cy="4247317"/>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Although </a:t>
            </a:r>
            <a:r>
              <a:rPr lang="en-US" dirty="0">
                <a:latin typeface="Arial" pitchFamily="34" charset="0"/>
                <a:cs typeface="Arial" pitchFamily="34" charset="0"/>
              </a:rPr>
              <a:t>some parables can be interpreted allegorically, parables are not allegories. An allegory has only one meaning, with a clear, one-to-one correspondence between the literal plot elements and their allegorical counterparts. In contrast, a parable can support a wide range of meanings and interpretations</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Along </a:t>
            </a:r>
            <a:r>
              <a:rPr lang="en-US" dirty="0">
                <a:latin typeface="Arial" pitchFamily="34" charset="0"/>
                <a:cs typeface="Arial" pitchFamily="34" charset="0"/>
              </a:rPr>
              <a:t>with miracles, parables are a primary way in which Jesus announces the advent of the Reign of God and urges his listeners to participate in bringing that Reign to its full realization.</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4320" y="1921593"/>
            <a:ext cx="3352800" cy="251040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a:off x="2286000" y="4512415"/>
            <a:ext cx="1600200" cy="215444"/>
          </a:xfrm>
          <a:prstGeom prst="rect">
            <a:avLst/>
          </a:prstGeom>
          <a:noFill/>
          <a:ln w="9525">
            <a:noFill/>
            <a:miter lim="800000"/>
            <a:headEnd/>
            <a:tailEnd/>
          </a:ln>
        </p:spPr>
        <p:txBody>
          <a:bodyPr wrap="square" rtlCol="0">
            <a:spAutoFit/>
          </a:bodyPr>
          <a:lstStyle/>
          <a:p>
            <a:r>
              <a:rPr lang="en-US" sz="800" dirty="0" smtClean="0">
                <a:latin typeface="Arial" pitchFamily="34" charset="0"/>
                <a:cs typeface="Arial" pitchFamily="34" charset="0"/>
              </a:rPr>
              <a:t>Image from Public Domain</a:t>
            </a:r>
            <a:endParaRPr lang="en-US" sz="800" dirty="0">
              <a:latin typeface="Arial" pitchFamily="34" charset="0"/>
              <a:cs typeface="Arial" pitchFamily="34" charset="0"/>
            </a:endParaRPr>
          </a:p>
        </p:txBody>
      </p:sp>
    </p:spTree>
    <p:extLst>
      <p:ext uri="{BB962C8B-B14F-4D97-AF65-F5344CB8AC3E}">
        <p14:creationId xmlns:p14="http://schemas.microsoft.com/office/powerpoint/2010/main" val="31670088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34203" y="990600"/>
            <a:ext cx="8991600" cy="1625289"/>
          </a:xfrm>
          <a:prstGeom prst="rect">
            <a:avLst/>
          </a:prstGeom>
        </p:spPr>
        <p:txBody>
          <a:bodyPr>
            <a:noAutofit/>
          </a:bodyPr>
          <a:lstStyle/>
          <a:p>
            <a:pPr algn="ctr"/>
            <a:r>
              <a:rPr lang="en-US" sz="2400" b="1" dirty="0">
                <a:latin typeface="Arial" pitchFamily="34" charset="0"/>
                <a:cs typeface="Arial" pitchFamily="34" charset="0"/>
              </a:rPr>
              <a:t>The Human Jesus</a:t>
            </a:r>
          </a:p>
        </p:txBody>
      </p:sp>
      <p:sp>
        <p:nvSpPr>
          <p:cNvPr id="2" name="TextBox 1"/>
          <p:cNvSpPr txBox="1"/>
          <p:nvPr/>
        </p:nvSpPr>
        <p:spPr bwMode="auto">
          <a:xfrm>
            <a:off x="990600" y="1600200"/>
            <a:ext cx="7391400" cy="4801314"/>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More </a:t>
            </a:r>
            <a:r>
              <a:rPr lang="en-US" dirty="0">
                <a:latin typeface="Arial" pitchFamily="34" charset="0"/>
                <a:cs typeface="Arial" pitchFamily="34" charset="0"/>
              </a:rPr>
              <a:t>than the other Gospels, Mark emphasizes the humanity of Jesus, presenting him as someone who embraces all the joys and sorrows of human life</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Mark </a:t>
            </a:r>
            <a:r>
              <a:rPr lang="en-US" dirty="0">
                <a:latin typeface="Arial" pitchFamily="34" charset="0"/>
                <a:cs typeface="Arial" pitchFamily="34" charset="0"/>
              </a:rPr>
              <a:t>portrays Jesus as experiencing the full range of human emotions, such as compassion for those in need of healing, love for children brought to him to be blessed, indignation toward those who try to keep the children away from him, frustration with the disciples’ lack of understanding, and anger with those buying and selling in the Temple area</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Jesus </a:t>
            </a:r>
            <a:r>
              <a:rPr lang="en-US" dirty="0">
                <a:latin typeface="Arial" pitchFamily="34" charset="0"/>
                <a:cs typeface="Arial" pitchFamily="34" charset="0"/>
              </a:rPr>
              <a:t>also experiences the physical realities of human life, like fatigue, thirst, and hunger. The latter even prompts him to curse a fruitless fig tree in exasperation</a:t>
            </a:r>
            <a:r>
              <a:rPr lang="en-US" dirty="0" smtClean="0">
                <a:latin typeface="Arial" pitchFamily="34" charset="0"/>
                <a:cs typeface="Arial" pitchFamily="34" charset="0"/>
              </a:rPr>
              <a:t>.</a:t>
            </a:r>
          </a:p>
          <a:p>
            <a:pPr marL="285750" indent="-285750">
              <a:buFont typeface="Arial" pitchFamily="34" charset="0"/>
              <a:buChar char="•"/>
            </a:pPr>
            <a:endParaRPr lang="en-US" dirty="0">
              <a:latin typeface="Arial" pitchFamily="34" charset="0"/>
              <a:cs typeface="Arial" pitchFamily="34" charset="0"/>
            </a:endParaRPr>
          </a:p>
          <a:p>
            <a:pPr marL="285750" indent="-285750">
              <a:buFont typeface="Arial" pitchFamily="34" charset="0"/>
              <a:buChar char="•"/>
            </a:pPr>
            <a:r>
              <a:rPr lang="en-US" dirty="0" smtClean="0">
                <a:latin typeface="Arial" pitchFamily="34" charset="0"/>
                <a:cs typeface="Arial" pitchFamily="34" charset="0"/>
              </a:rPr>
              <a:t>In </a:t>
            </a:r>
            <a:r>
              <a:rPr lang="en-US" dirty="0">
                <a:latin typeface="Arial" pitchFamily="34" charset="0"/>
                <a:cs typeface="Arial" pitchFamily="34" charset="0"/>
              </a:rPr>
              <a:t>his suffering and death, in particular, the human Jesus stands in solidarity with all humanity.</a:t>
            </a:r>
          </a:p>
        </p:txBody>
      </p:sp>
    </p:spTree>
    <p:extLst>
      <p:ext uri="{BB962C8B-B14F-4D97-AF65-F5344CB8AC3E}">
        <p14:creationId xmlns:p14="http://schemas.microsoft.com/office/powerpoint/2010/main" val="3650171730"/>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1134</TotalTime>
  <Words>1133</Words>
  <Application>Microsoft Office PowerPoint</Application>
  <PresentationFormat>On-screen Show (4:3)</PresentationFormat>
  <Paragraphs>74</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LIC Presentation template-New</vt:lpstr>
      <vt:lpstr>Mark’s Christology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pintern</cp:lastModifiedBy>
  <cp:revision>226</cp:revision>
  <dcterms:created xsi:type="dcterms:W3CDTF">2011-06-08T19:56:13Z</dcterms:created>
  <dcterms:modified xsi:type="dcterms:W3CDTF">2012-02-24T18:12:22Z</dcterms:modified>
</cp:coreProperties>
</file>