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53" r:id="rId1"/>
  </p:sldMasterIdLst>
  <p:notesMasterIdLst>
    <p:notesMasterId r:id="rId13"/>
  </p:notesMasterIdLst>
  <p:sldIdLst>
    <p:sldId id="310" r:id="rId2"/>
    <p:sldId id="313" r:id="rId3"/>
    <p:sldId id="315" r:id="rId4"/>
    <p:sldId id="314" r:id="rId5"/>
    <p:sldId id="317" r:id="rId6"/>
    <p:sldId id="316" r:id="rId7"/>
    <p:sldId id="318" r:id="rId8"/>
    <p:sldId id="319" r:id="rId9"/>
    <p:sldId id="320" r:id="rId10"/>
    <p:sldId id="321" r:id="rId11"/>
    <p:sldId id="322" r:id="rId12"/>
  </p:sldIdLst>
  <p:sldSz cx="9144000" cy="6858000" type="screen4x3"/>
  <p:notesSz cx="6858000" cy="9144000"/>
  <p:custDataLst>
    <p:tags r:id="rId1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ustin Karr" initials="JK" lastIdx="4" clrIdx="0"/>
  <p:cmAuthor id="1" name="Susanna Seibert" initials="SS" lastIdx="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5598"/>
    <a:srgbClr val="C30027"/>
    <a:srgbClr val="008000"/>
    <a:srgbClr val="314BCD"/>
    <a:srgbClr val="D60005"/>
    <a:srgbClr val="FF0000"/>
    <a:srgbClr val="3539C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59" autoAdjust="0"/>
    <p:restoredTop sz="86425" autoAdjust="0"/>
  </p:normalViewPr>
  <p:slideViewPr>
    <p:cSldViewPr snapToGrid="0" snapToObjects="1">
      <p:cViewPr varScale="1">
        <p:scale>
          <a:sx n="98" d="100"/>
          <a:sy n="98" d="100"/>
        </p:scale>
        <p:origin x="205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6DC5929-8357-4C99-A218-FA02D61B50BC}" type="datetimeFigureOut">
              <a:rPr lang="en-US"/>
              <a:pPr>
                <a:defRPr/>
              </a:pPr>
              <a:t>4/4/2023</a:t>
            </a:fld>
            <a:endParaRPr lang="en-US" dirty="0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3835CB9-1183-4972-9987-AD6871187B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7494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Answers: bishops, priests, deacons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835CB9-1183-4972-9987-AD6871187B5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762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590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607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914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216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41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93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060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973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883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245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34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8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4/4/2023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21260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875" y="0"/>
            <a:ext cx="942975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36" y="4732998"/>
            <a:ext cx="1652629" cy="197773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607176" y="6372180"/>
            <a:ext cx="153682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000" dirty="0">
                <a:latin typeface="Arial"/>
                <a:cs typeface="Arial"/>
              </a:rPr>
              <a:t>Document #: TX005823</a:t>
            </a:r>
          </a:p>
        </p:txBody>
      </p:sp>
    </p:spTree>
    <p:extLst>
      <p:ext uri="{BB962C8B-B14F-4D97-AF65-F5344CB8AC3E}">
        <p14:creationId xmlns:p14="http://schemas.microsoft.com/office/powerpoint/2010/main" val="37330877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10-shutterstock_8415952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11" y="2481132"/>
            <a:ext cx="3446262" cy="3089086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-130628" y="343554"/>
            <a:ext cx="9492343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300" b="1" dirty="0">
                <a:solidFill>
                  <a:srgbClr val="0A55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“The Sacrament of Holy Orders,”</a:t>
            </a:r>
          </a:p>
          <a:p>
            <a:pPr fontAlgn="auto">
              <a:spcAft>
                <a:spcPts val="0"/>
              </a:spcAft>
            </a:pPr>
            <a:r>
              <a:rPr lang="en-US" sz="3300" b="1" dirty="0">
                <a:solidFill>
                  <a:srgbClr val="0A55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“Rite of Ordination,” </a:t>
            </a:r>
          </a:p>
          <a:p>
            <a:pPr fontAlgn="auto">
              <a:spcAft>
                <a:spcPts val="0"/>
              </a:spcAft>
            </a:pPr>
            <a:r>
              <a:rPr lang="en-US" sz="3300" b="1" dirty="0">
                <a:solidFill>
                  <a:srgbClr val="0A55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“Three Degrees of Holy Orders”</a:t>
            </a:r>
          </a:p>
          <a:p>
            <a:pPr fontAlgn="auto">
              <a:spcAft>
                <a:spcPts val="0"/>
              </a:spcAft>
            </a:pPr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(Handbook, pages 397‒402)</a:t>
            </a:r>
          </a:p>
          <a:p>
            <a:pPr fontAlgn="auto">
              <a:spcAft>
                <a:spcPts val="0"/>
              </a:spcAft>
            </a:pPr>
            <a:endParaRPr lang="en-US" sz="3200" b="1" dirty="0">
              <a:solidFill>
                <a:srgbClr val="0A559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00953" y="2873627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Some men are called to enter into a covenant in the Sacrament of Holy Orders as they share in Christ’s mission</a:t>
            </a:r>
            <a:b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serve.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03472" y="5355357"/>
            <a:ext cx="154401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t"/>
            <a:r>
              <a:rPr lang="en-US" sz="700" dirty="0">
                <a:solidFill>
                  <a:srgbClr val="A6A6A6"/>
                </a:solidFill>
                <a:latin typeface="Arial"/>
              </a:rPr>
              <a:t>© RoslenMack/Shutterstock.com</a:t>
            </a:r>
          </a:p>
        </p:txBody>
      </p:sp>
    </p:spTree>
    <p:extLst>
      <p:ext uri="{BB962C8B-B14F-4D97-AF65-F5344CB8AC3E}">
        <p14:creationId xmlns:p14="http://schemas.microsoft.com/office/powerpoint/2010/main" val="25027152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6306" y="264824"/>
            <a:ext cx="47905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A55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It!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55513" y="1977712"/>
            <a:ext cx="5165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List the three types of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ordained ministers.</a:t>
            </a:r>
          </a:p>
        </p:txBody>
      </p:sp>
      <p:sp>
        <p:nvSpPr>
          <p:cNvPr id="5" name="Rectangle 4"/>
          <p:cNvSpPr/>
          <p:nvPr/>
        </p:nvSpPr>
        <p:spPr>
          <a:xfrm>
            <a:off x="7181532" y="5328429"/>
            <a:ext cx="1582954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t"/>
            <a:r>
              <a:rPr lang="en-US" sz="700" dirty="0">
                <a:solidFill>
                  <a:srgbClr val="A6A6A6"/>
                </a:solidFill>
                <a:latin typeface="Arial"/>
              </a:rPr>
              <a:t>© DawnHudson/Shutterstock.com</a:t>
            </a:r>
          </a:p>
        </p:txBody>
      </p:sp>
      <p:pic>
        <p:nvPicPr>
          <p:cNvPr id="6" name="Picture 5" descr="S11-shutterstock_546964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650" y="1280487"/>
            <a:ext cx="3364447" cy="405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883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/>
          <p:cNvSpPr txBox="1">
            <a:spLocks/>
          </p:cNvSpPr>
          <p:nvPr/>
        </p:nvSpPr>
        <p:spPr>
          <a:xfrm>
            <a:off x="777110" y="619496"/>
            <a:ext cx="7513867" cy="11975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600" b="1" dirty="0">
                <a:solidFill>
                  <a:srgbClr val="0A55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Liturgy</a:t>
            </a:r>
            <a:endParaRPr lang="en-US" sz="6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15879" y="1585081"/>
            <a:ext cx="69479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8000" b="1" dirty="0">
                <a:solidFill>
                  <a:srgbClr val="C300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Sacraments</a:t>
            </a:r>
            <a:endParaRPr lang="en-US" sz="8000" b="1" dirty="0">
              <a:solidFill>
                <a:srgbClr val="C30027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63499" y="3547718"/>
            <a:ext cx="7342926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178D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36</a:t>
            </a:r>
          </a:p>
          <a:p>
            <a:pPr algn="ctr"/>
            <a:r>
              <a:rPr lang="en-US" sz="3600" dirty="0">
                <a:solidFill>
                  <a:srgbClr val="178D34"/>
                </a:solidFill>
                <a:latin typeface="Arial"/>
                <a:cs typeface="Arial"/>
              </a:rPr>
              <a:t>The Sacraments of Matrimony</a:t>
            </a:r>
          </a:p>
          <a:p>
            <a:pPr algn="ctr"/>
            <a:r>
              <a:rPr lang="en-US" sz="3600" dirty="0">
                <a:solidFill>
                  <a:srgbClr val="178D34"/>
                </a:solidFill>
                <a:latin typeface="Arial"/>
                <a:cs typeface="Arial"/>
              </a:rPr>
              <a:t>and Holy Orders</a:t>
            </a:r>
          </a:p>
          <a:p>
            <a:pPr algn="ctr"/>
            <a:endParaRPr lang="en-US" sz="1000" dirty="0">
              <a:latin typeface="Arial"/>
              <a:cs typeface="Arial"/>
            </a:endParaRPr>
          </a:p>
          <a:p>
            <a:pPr algn="ctr"/>
            <a:endParaRPr lang="en-US" sz="1000" dirty="0">
              <a:latin typeface="Arial"/>
              <a:cs typeface="Arial"/>
            </a:endParaRPr>
          </a:p>
          <a:p>
            <a:pPr algn="r"/>
            <a:endParaRPr lang="en-US" sz="600" dirty="0">
              <a:latin typeface="Arial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386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Sum-shutterstock_11570866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748" y="826143"/>
            <a:ext cx="3172245" cy="317224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57200" y="3903232"/>
            <a:ext cx="82586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examining the lifetime commitment of marriage and the ministerial priesthood, we will learn about vocation, the call to serve Christ and his Church, and the rites of each Sacrament.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49228" y="3445604"/>
            <a:ext cx="194844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US" sz="700" dirty="0">
                <a:solidFill>
                  <a:srgbClr val="A6A6A6"/>
                </a:solidFill>
                <a:latin typeface="Arial"/>
              </a:rPr>
              <a:t>© jalcaraz/Shutterstock.com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1702245"/>
            <a:ext cx="4170348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this chapter, we will consider the Sacraments of Matrimony and Holy Orders.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b="1" dirty="0">
                <a:latin typeface="Arial" pitchFamily="34" charset="0"/>
                <a:cs typeface="Arial" pitchFamily="34" charset="0"/>
              </a:rPr>
              <a:t>Chapter Summary</a:t>
            </a:r>
            <a:br>
              <a:rPr lang="en-US" sz="3800" b="1" dirty="0">
                <a:latin typeface="Arial" pitchFamily="34" charset="0"/>
                <a:cs typeface="Arial" pitchFamily="34" charset="0"/>
              </a:rPr>
            </a:br>
            <a:endParaRPr lang="en-US" sz="3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663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445713"/>
            <a:ext cx="9492343" cy="11430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0A55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br>
              <a:rPr lang="en-US" sz="3600" b="1" dirty="0">
                <a:solidFill>
                  <a:srgbClr val="0A559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solidFill>
                  <a:srgbClr val="0A55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“The Sacrament of Matrimony”</a:t>
            </a:r>
            <a:br>
              <a:rPr lang="en-US" sz="3600" b="1" dirty="0">
                <a:solidFill>
                  <a:srgbClr val="0A559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(Handbook, pages 390‒392)</a:t>
            </a:r>
            <a:br>
              <a:rPr lang="en-US" sz="1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8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3829" y="2382047"/>
            <a:ext cx="44341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Sacrament of Matrimony is a special relationship in which a baptized woman and a baptized man promise to love each other for the rest of their lives. </a:t>
            </a:r>
          </a:p>
        </p:txBody>
      </p:sp>
      <p:sp>
        <p:nvSpPr>
          <p:cNvPr id="8" name="Rectangle 7"/>
          <p:cNvSpPr/>
          <p:nvPr/>
        </p:nvSpPr>
        <p:spPr>
          <a:xfrm>
            <a:off x="7689804" y="4886042"/>
            <a:ext cx="1546311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t"/>
            <a:r>
              <a:rPr lang="en-US" sz="700" dirty="0">
                <a:solidFill>
                  <a:srgbClr val="A6A6A6"/>
                </a:solidFill>
                <a:latin typeface="Arial"/>
              </a:rPr>
              <a:t>© IVASHstudio/Shutterstock.com</a:t>
            </a:r>
          </a:p>
        </p:txBody>
      </p:sp>
      <p:pic>
        <p:nvPicPr>
          <p:cNvPr id="2" name="Picture 1" descr="S4-shutterstock_33719200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343" y="2109750"/>
            <a:ext cx="4192657" cy="2794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398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68067" y="344965"/>
            <a:ext cx="7802311" cy="161094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1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“In Good Times and in Bad, in Sickness and in Health” and “I Will Love You and Honor You All the Days of my Life”</a:t>
            </a:r>
          </a:p>
          <a:p>
            <a:pPr fontAlgn="auto">
              <a:spcAft>
                <a:spcPts val="0"/>
              </a:spcAft>
            </a:pPr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(Handbook, pages 392‒395)</a:t>
            </a:r>
          </a:p>
          <a:p>
            <a:pPr fontAlgn="auto">
              <a:spcAft>
                <a:spcPts val="0"/>
              </a:spcAft>
            </a:pPr>
            <a:endParaRPr lang="en-US" sz="30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96926" y="2881087"/>
            <a:ext cx="428206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Marriage is a vocation, or a lifelong promise, in which a woman and man promise to be faithful to each other.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6109" y="5155477"/>
            <a:ext cx="136835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t"/>
            <a:r>
              <a:rPr lang="en-US" sz="700" dirty="0">
                <a:solidFill>
                  <a:srgbClr val="A6A6A6"/>
                </a:solidFill>
                <a:latin typeface="Arial"/>
              </a:rPr>
              <a:t>© Artefacti/Shutterstock.com</a:t>
            </a:r>
          </a:p>
        </p:txBody>
      </p:sp>
      <p:pic>
        <p:nvPicPr>
          <p:cNvPr id="8" name="Picture 7" descr="S5-shutterstock_28889599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9903"/>
            <a:ext cx="4376290" cy="283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303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11328" y="346841"/>
            <a:ext cx="40064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C300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Journal It!</a:t>
            </a:r>
          </a:p>
        </p:txBody>
      </p:sp>
      <p:sp>
        <p:nvSpPr>
          <p:cNvPr id="3" name="Rectangle 2"/>
          <p:cNvSpPr/>
          <p:nvPr/>
        </p:nvSpPr>
        <p:spPr>
          <a:xfrm>
            <a:off x="314858" y="1817364"/>
            <a:ext cx="428153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Have you ever been to a wedding?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do you remember?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you haven’t been to a wedding, search for an image online. What do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you notice?</a:t>
            </a:r>
          </a:p>
        </p:txBody>
      </p:sp>
      <p:sp>
        <p:nvSpPr>
          <p:cNvPr id="5" name="Rectangle 4"/>
          <p:cNvSpPr/>
          <p:nvPr/>
        </p:nvSpPr>
        <p:spPr>
          <a:xfrm>
            <a:off x="7680427" y="4933683"/>
            <a:ext cx="159530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t"/>
            <a:r>
              <a:rPr lang="en-US" sz="700" dirty="0">
                <a:solidFill>
                  <a:srgbClr val="A6A6A6"/>
                </a:solidFill>
                <a:latin typeface="Arial"/>
              </a:rPr>
              <a:t>© Astock-Studio/Shutterstock.com</a:t>
            </a:r>
          </a:p>
        </p:txBody>
      </p:sp>
      <p:pic>
        <p:nvPicPr>
          <p:cNvPr id="6" name="Picture 5" descr="S6-shutterstock_14993474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293" y="1810379"/>
            <a:ext cx="4700707" cy="3133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365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7-shutterstock_33480560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678" y="1779234"/>
            <a:ext cx="5339322" cy="320359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40246" y="273367"/>
            <a:ext cx="38635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A55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Search It!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7447" y="1842880"/>
            <a:ext cx="31706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Use a dictionary or go online to look up the word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covenant.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Write down the definition in your notebook. Then use the word in a sentence.</a:t>
            </a:r>
          </a:p>
        </p:txBody>
      </p:sp>
      <p:sp>
        <p:nvSpPr>
          <p:cNvPr id="5" name="Rectangle 4"/>
          <p:cNvSpPr/>
          <p:nvPr/>
        </p:nvSpPr>
        <p:spPr>
          <a:xfrm rot="21046723">
            <a:off x="4753523" y="3476478"/>
            <a:ext cx="135165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t"/>
            <a:r>
              <a:rPr lang="en-US" sz="700" dirty="0">
                <a:solidFill>
                  <a:srgbClr val="A6A6A6"/>
                </a:solidFill>
                <a:latin typeface="Arial"/>
              </a:rPr>
              <a:t>© Airdone/Shutterstock.com</a:t>
            </a:r>
          </a:p>
        </p:txBody>
      </p:sp>
    </p:spTree>
    <p:extLst>
      <p:ext uri="{BB962C8B-B14F-4D97-AF65-F5344CB8AC3E}">
        <p14:creationId xmlns:p14="http://schemas.microsoft.com/office/powerpoint/2010/main" val="3479371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130628" y="302981"/>
            <a:ext cx="9492343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42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“The Rite of Marriage”</a:t>
            </a:r>
          </a:p>
          <a:p>
            <a:pPr fontAlgn="auto">
              <a:spcAft>
                <a:spcPts val="0"/>
              </a:spcAft>
            </a:pPr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(Handbook, pages 396‒397)</a:t>
            </a:r>
          </a:p>
          <a:p>
            <a:pPr fontAlgn="auto">
              <a:spcAft>
                <a:spcPts val="0"/>
              </a:spcAft>
            </a:pPr>
            <a:endParaRPr lang="en-US" sz="42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4115" y="2088365"/>
            <a:ext cx="409302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 the Rite of Marriage, a woman and man publicly promise to love each other. They exchange rings as a symbol of their covenant promise to each other and the Church.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757098" y="4957955"/>
            <a:ext cx="147989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t"/>
            <a:r>
              <a:rPr lang="en-US" sz="700" dirty="0">
                <a:solidFill>
                  <a:srgbClr val="A6A6A6"/>
                </a:solidFill>
                <a:latin typeface="Arial"/>
              </a:rPr>
              <a:t>© AlbertoTirri/Shutterstock.com</a:t>
            </a:r>
          </a:p>
        </p:txBody>
      </p:sp>
      <p:pic>
        <p:nvPicPr>
          <p:cNvPr id="7" name="Picture 6" descr="S8-shutterstock_37869696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889" y="2002671"/>
            <a:ext cx="4463112" cy="2975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632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40246" y="346841"/>
            <a:ext cx="40162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C300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Journal It!</a:t>
            </a:r>
          </a:p>
        </p:txBody>
      </p:sp>
      <p:sp>
        <p:nvSpPr>
          <p:cNvPr id="3" name="Rectangle 2"/>
          <p:cNvSpPr/>
          <p:nvPr/>
        </p:nvSpPr>
        <p:spPr>
          <a:xfrm>
            <a:off x="246412" y="2600505"/>
            <a:ext cx="40791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Why is the Rite of Marriage not a private ceremony?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Why should it be public?</a:t>
            </a:r>
          </a:p>
        </p:txBody>
      </p:sp>
      <p:sp>
        <p:nvSpPr>
          <p:cNvPr id="5" name="Rectangle 4"/>
          <p:cNvSpPr/>
          <p:nvPr/>
        </p:nvSpPr>
        <p:spPr>
          <a:xfrm>
            <a:off x="7801557" y="5132695"/>
            <a:ext cx="1441420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t"/>
            <a:r>
              <a:rPr lang="en-US" sz="700" dirty="0">
                <a:solidFill>
                  <a:srgbClr val="A6A6A6"/>
                </a:solidFill>
                <a:latin typeface="Arial"/>
              </a:rPr>
              <a:t>© MNStudio/Shutterstock.com</a:t>
            </a:r>
          </a:p>
        </p:txBody>
      </p:sp>
      <p:pic>
        <p:nvPicPr>
          <p:cNvPr id="6" name="Picture 5" descr="S9-shutterstock_23477584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789" y="1895332"/>
            <a:ext cx="4903211" cy="326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73488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Jeopardy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$100 Question from H1&amp;quot;&quot;/&gt;&lt;property id=&quot;20307&quot; value=&quot;257&quot;/&gt;&lt;/object&gt;&lt;object type=&quot;3&quot; unique_id=&quot;10006&quot;&gt;&lt;property id=&quot;20148&quot; value=&quot;5&quot;/&gt;&lt;property id=&quot;20300&quot; value=&quot;Slide 3 - &amp;quot;$100 Answer from H1&amp;quot;&quot;/&gt;&lt;property id=&quot;20307&quot; value=&quot;283&quot;/&gt;&lt;/object&gt;&lt;object type=&quot;3&quot; unique_id=&quot;10007&quot;&gt;&lt;property id=&quot;20148&quot; value=&quot;5&quot;/&gt;&lt;property id=&quot;20300&quot; value=&quot;Slide 4 - &amp;quot;$200 Question from H1&amp;quot;&quot;/&gt;&lt;property id=&quot;20307&quot; value=&quot;258&quot;/&gt;&lt;/object&gt;&lt;object type=&quot;3&quot; unique_id=&quot;10008&quot;&gt;&lt;property id=&quot;20148&quot; value=&quot;5&quot;/&gt;&lt;property id=&quot;20300&quot; value=&quot;Slide 5 - &amp;quot;$200 Answer from H1&amp;quot;&quot;/&gt;&lt;property id=&quot;20307&quot; value=&quot;284&quot;/&gt;&lt;/object&gt;&lt;object type=&quot;3&quot; unique_id=&quot;10009&quot;&gt;&lt;property id=&quot;20148&quot; value=&quot;5&quot;/&gt;&lt;property id=&quot;20300&quot; value=&quot;Slide 6 - &amp;quot;$300 Question from H1&amp;quot;&quot;/&gt;&lt;property id=&quot;20307&quot; value=&quot;259&quot;/&gt;&lt;/object&gt;&lt;object type=&quot;3&quot; unique_id=&quot;10010&quot;&gt;&lt;property id=&quot;20148&quot; value=&quot;5&quot;/&gt;&lt;property id=&quot;20300&quot; value=&quot;Slide 7 - &amp;quot;$300 Answer from H1&amp;quot;&quot;/&gt;&lt;property id=&quot;20307&quot; value=&quot;285&quot;/&gt;&lt;/object&gt;&lt;object type=&quot;3&quot; unique_id=&quot;10011&quot;&gt;&lt;property id=&quot;20148&quot; value=&quot;5&quot;/&gt;&lt;property id=&quot;20300&quot; value=&quot;Slide 8 - &amp;quot;$400 Question from H1&amp;quot;&quot;/&gt;&lt;property id=&quot;20307&quot; value=&quot;260&quot;/&gt;&lt;/object&gt;&lt;object type=&quot;3&quot; unique_id=&quot;10012&quot;&gt;&lt;property id=&quot;20148&quot; value=&quot;5&quot;/&gt;&lt;property id=&quot;20300&quot; value=&quot;Slide 9 - &amp;quot;$400 Answer from H1&amp;quot;&quot;/&gt;&lt;property id=&quot;20307&quot; value=&quot;286&quot;/&gt;&lt;/object&gt;&lt;object type=&quot;3&quot; unique_id=&quot;10013&quot;&gt;&lt;property id=&quot;20148&quot; value=&quot;5&quot;/&gt;&lt;property id=&quot;20300&quot; value=&quot;Slide 10 - &amp;quot;$500 Question from H1&amp;quot;&quot;/&gt;&lt;property id=&quot;20307&quot; value=&quot;261&quot;/&gt;&lt;/object&gt;&lt;object type=&quot;3&quot; unique_id=&quot;10014&quot;&gt;&lt;property id=&quot;20148&quot; value=&quot;5&quot;/&gt;&lt;property id=&quot;20300&quot; value=&quot;Slide 11 - &amp;quot;$500 Answer from H1&amp;quot;&quot;/&gt;&lt;property id=&quot;20307&quot; value=&quot;287&quot;/&gt;&lt;/object&gt;&lt;object type=&quot;3&quot; unique_id=&quot;10015&quot;&gt;&lt;property id=&quot;20148&quot; value=&quot;5&quot;/&gt;&lt;property id=&quot;20300&quot; value=&quot;Slide 12 - &amp;quot;$100 Question from H2&amp;quot;&quot;/&gt;&lt;property id=&quot;20307&quot; value=&quot;262&quot;/&gt;&lt;/object&gt;&lt;object type=&quot;3&quot; unique_id=&quot;10016&quot;&gt;&lt;property id=&quot;20148&quot; value=&quot;5&quot;/&gt;&lt;property id=&quot;20300&quot; value=&quot;Slide 13 - &amp;quot;$100 Answer from H2&amp;quot;&quot;/&gt;&lt;property id=&quot;20307&quot; value=&quot;288&quot;/&gt;&lt;/object&gt;&lt;object type=&quot;3&quot; unique_id=&quot;10017&quot;&gt;&lt;property id=&quot;20148&quot; value=&quot;5&quot;/&gt;&lt;property id=&quot;20300&quot; value=&quot;Slide 14 - &amp;quot;$200 Question from H2&amp;quot;&quot;/&gt;&lt;property id=&quot;20307&quot; value=&quot;263&quot;/&gt;&lt;/object&gt;&lt;object type=&quot;3&quot; unique_id=&quot;10018&quot;&gt;&lt;property id=&quot;20148&quot; value=&quot;5&quot;/&gt;&lt;property id=&quot;20300&quot; value=&quot;Slide 15 - &amp;quot;$200 Answer from H2&amp;quot;&quot;/&gt;&lt;property id=&quot;20307&quot; value=&quot;289&quot;/&gt;&lt;/object&gt;&lt;object type=&quot;3&quot; unique_id=&quot;10019&quot;&gt;&lt;property id=&quot;20148&quot; value=&quot;5&quot;/&gt;&lt;property id=&quot;20300&quot; value=&quot;Slide 16 - &amp;quot;$300 Question from H2&amp;quot;&quot;/&gt;&lt;property id=&quot;20307&quot; value=&quot;264&quot;/&gt;&lt;/object&gt;&lt;object type=&quot;3&quot; unique_id=&quot;10020&quot;&gt;&lt;property id=&quot;20148&quot; value=&quot;5&quot;/&gt;&lt;property id=&quot;20300&quot; value=&quot;Slide 17 - &amp;quot;$300 Answer from H2&amp;quot;&quot;/&gt;&lt;property id=&quot;20307&quot; value=&quot;290&quot;/&gt;&lt;/object&gt;&lt;object type=&quot;3&quot; unique_id=&quot;10021&quot;&gt;&lt;property id=&quot;20148&quot; value=&quot;5&quot;/&gt;&lt;property id=&quot;20300&quot; value=&quot;Slide 18 - &amp;quot;$400 Question from H2&amp;quot;&quot;/&gt;&lt;property id=&quot;20307&quot; value=&quot;265&quot;/&gt;&lt;/object&gt;&lt;object type=&quot;3&quot; unique_id=&quot;10022&quot;&gt;&lt;property id=&quot;20148&quot; value=&quot;5&quot;/&gt;&lt;property id=&quot;20300&quot; value=&quot;Slide 19 - &amp;quot;$400 Answer from H2&amp;quot;&quot;/&gt;&lt;property id=&quot;20307&quot; value=&quot;291&quot;/&gt;&lt;/object&gt;&lt;object type=&quot;3&quot; unique_id=&quot;10023&quot;&gt;&lt;property id=&quot;20148&quot; value=&quot;5&quot;/&gt;&lt;property id=&quot;20300&quot; value=&quot;Slide 20 - &amp;quot;$500 Question from H2&amp;quot;&quot;/&gt;&lt;property id=&quot;20307&quot; value=&quot;266&quot;/&gt;&lt;/object&gt;&lt;object type=&quot;3&quot; unique_id=&quot;10024&quot;&gt;&lt;property id=&quot;20148&quot; value=&quot;5&quot;/&gt;&lt;property id=&quot;20300&quot; value=&quot;Slide 21 - &amp;quot;$500 Answer from H2&amp;quot;&quot;/&gt;&lt;property id=&quot;20307&quot; value=&quot;292&quot;/&gt;&lt;/object&gt;&lt;object type=&quot;3&quot; unique_id=&quot;10025&quot;&gt;&lt;property id=&quot;20148&quot; value=&quot;5&quot;/&gt;&lt;property id=&quot;20300&quot; value=&quot;Slide 22 - &amp;quot;$100 Question from H3&amp;quot;&quot;/&gt;&lt;property id=&quot;20307&quot; value=&quot;267&quot;/&gt;&lt;/object&gt;&lt;object type=&quot;3&quot; unique_id=&quot;10026&quot;&gt;&lt;property id=&quot;20148&quot; value=&quot;5&quot;/&gt;&lt;property id=&quot;20300&quot; value=&quot;Slide 23 - &amp;quot;$100 Answer from H3&amp;quot;&quot;/&gt;&lt;property id=&quot;20307&quot; value=&quot;293&quot;/&gt;&lt;/object&gt;&lt;object type=&quot;3&quot; unique_id=&quot;10027&quot;&gt;&lt;property id=&quot;20148&quot; value=&quot;5&quot;/&gt;&lt;property id=&quot;20300&quot; value=&quot;Slide 24 - &amp;quot;$200 Question from H3&amp;quot;&quot;/&gt;&lt;property id=&quot;20307&quot; value=&quot;268&quot;/&gt;&lt;/object&gt;&lt;object type=&quot;3&quot; unique_id=&quot;10028&quot;&gt;&lt;property id=&quot;20148&quot; value=&quot;5&quot;/&gt;&lt;property id=&quot;20300&quot; value=&quot;Slide 25 - &amp;quot;$200 Answer from H3&amp;quot;&quot;/&gt;&lt;property id=&quot;20307&quot; value=&quot;294&quot;/&gt;&lt;/object&gt;&lt;object type=&quot;3&quot; unique_id=&quot;10029&quot;&gt;&lt;property id=&quot;20148&quot; value=&quot;5&quot;/&gt;&lt;property id=&quot;20300&quot; value=&quot;Slide 26 - &amp;quot;$300 Question from H3&amp;quot;&quot;/&gt;&lt;property id=&quot;20307&quot; value=&quot;269&quot;/&gt;&lt;/object&gt;&lt;object type=&quot;3&quot; unique_id=&quot;10030&quot;&gt;&lt;property id=&quot;20148&quot; value=&quot;5&quot;/&gt;&lt;property id=&quot;20300&quot; value=&quot;Slide 27 - &amp;quot;$300 Answer from H3&amp;quot;&quot;/&gt;&lt;property id=&quot;20307&quot; value=&quot;295&quot;/&gt;&lt;/object&gt;&lt;object type=&quot;3&quot; unique_id=&quot;10031&quot;&gt;&lt;property id=&quot;20148&quot; value=&quot;5&quot;/&gt;&lt;property id=&quot;20300&quot; value=&quot;Slide 28 - &amp;quot;$400 Question from H3&amp;quot;&quot;/&gt;&lt;property id=&quot;20307&quot; value=&quot;270&quot;/&gt;&lt;/object&gt;&lt;object type=&quot;3&quot; unique_id=&quot;10032&quot;&gt;&lt;property id=&quot;20148&quot; value=&quot;5&quot;/&gt;&lt;property id=&quot;20300&quot; value=&quot;Slide 29 - &amp;quot;$400 Answer from H3&amp;quot;&quot;/&gt;&lt;property id=&quot;20307&quot; value=&quot;296&quot;/&gt;&lt;/object&gt;&lt;object type=&quot;3&quot; unique_id=&quot;10033&quot;&gt;&lt;property id=&quot;20148&quot; value=&quot;5&quot;/&gt;&lt;property id=&quot;20300&quot; value=&quot;Slide 30 - &amp;quot;$500 Question from H3&amp;quot;&quot;/&gt;&lt;property id=&quot;20307&quot; value=&quot;271&quot;/&gt;&lt;/object&gt;&lt;object type=&quot;3&quot; unique_id=&quot;10034&quot;&gt;&lt;property id=&quot;20148&quot; value=&quot;5&quot;/&gt;&lt;property id=&quot;20300&quot; value=&quot;Slide 31 - &amp;quot;$500 Answer from H3&amp;quot;&quot;/&gt;&lt;property id=&quot;20307&quot; value=&quot;297&quot;/&gt;&lt;/object&gt;&lt;object type=&quot;3&quot; unique_id=&quot;10035&quot;&gt;&lt;property id=&quot;20148&quot; value=&quot;5&quot;/&gt;&lt;property id=&quot;20300&quot; value=&quot;Slide 32 - &amp;quot;$100 Question from H4&amp;quot;&quot;/&gt;&lt;property id=&quot;20307&quot; value=&quot;272&quot;/&gt;&lt;/object&gt;&lt;object type=&quot;3&quot; unique_id=&quot;10036&quot;&gt;&lt;property id=&quot;20148&quot; value=&quot;5&quot;/&gt;&lt;property id=&quot;20300&quot; value=&quot;Slide 33 - &amp;quot;$100 Answer from H4&amp;quot;&quot;/&gt;&lt;property id=&quot;20307&quot; value=&quot;298&quot;/&gt;&lt;/object&gt;&lt;object type=&quot;3&quot; unique_id=&quot;10037&quot;&gt;&lt;property id=&quot;20148&quot; value=&quot;5&quot;/&gt;&lt;property id=&quot;20300&quot; value=&quot;Slide 34 - &amp;quot;$200 Question from H4&amp;quot;&quot;/&gt;&lt;property id=&quot;20307&quot; value=&quot;273&quot;/&gt;&lt;/object&gt;&lt;object type=&quot;3&quot; unique_id=&quot;10038&quot;&gt;&lt;property id=&quot;20148&quot; value=&quot;5&quot;/&gt;&lt;property id=&quot;20300&quot; value=&quot;Slide 35 - &amp;quot;$200 Answer from H4&amp;quot;&quot;/&gt;&lt;property id=&quot;20307&quot; value=&quot;300&quot;/&gt;&lt;/object&gt;&lt;object type=&quot;3&quot; unique_id=&quot;10039&quot;&gt;&lt;property id=&quot;20148&quot; value=&quot;5&quot;/&gt;&lt;property id=&quot;20300&quot; value=&quot;Slide 36 - &amp;quot;$300 Question from H4&amp;quot;&quot;/&gt;&lt;property id=&quot;20307&quot; value=&quot;274&quot;/&gt;&lt;/object&gt;&lt;object type=&quot;3&quot; unique_id=&quot;10040&quot;&gt;&lt;property id=&quot;20148&quot; value=&quot;5&quot;/&gt;&lt;property id=&quot;20300&quot; value=&quot;Slide 37 - &amp;quot;$300 Answer from H4&amp;quot;&quot;/&gt;&lt;property id=&quot;20307&quot; value=&quot;301&quot;/&gt;&lt;/object&gt;&lt;object type=&quot;3&quot; unique_id=&quot;10041&quot;&gt;&lt;property id=&quot;20148&quot; value=&quot;5&quot;/&gt;&lt;property id=&quot;20300&quot; value=&quot;Slide 38 - &amp;quot;$400 Question from H4&amp;quot;&quot;/&gt;&lt;property id=&quot;20307&quot; value=&quot;275&quot;/&gt;&lt;/object&gt;&lt;object type=&quot;3&quot; unique_id=&quot;10042&quot;&gt;&lt;property id=&quot;20148&quot; value=&quot;5&quot;/&gt;&lt;property id=&quot;20300&quot; value=&quot;Slide 39 - &amp;quot;$400 Answer from H4&amp;quot;&quot;/&gt;&lt;property id=&quot;20307&quot; value=&quot;302&quot;/&gt;&lt;/object&gt;&lt;object type=&quot;3&quot; unique_id=&quot;10043&quot;&gt;&lt;property id=&quot;20148&quot; value=&quot;5&quot;/&gt;&lt;property id=&quot;20300&quot; value=&quot;Slide 40 - &amp;quot;$500 Question from H4&amp;quot;&quot;/&gt;&lt;property id=&quot;20307&quot; value=&quot;276&quot;/&gt;&lt;/object&gt;&lt;object type=&quot;3&quot; unique_id=&quot;10044&quot;&gt;&lt;property id=&quot;20148&quot; value=&quot;5&quot;/&gt;&lt;property id=&quot;20300&quot; value=&quot;Slide 41 - &amp;quot;$500 Answer from H4&amp;quot;&quot;/&gt;&lt;property id=&quot;20307&quot; value=&quot;303&quot;/&gt;&lt;/object&gt;&lt;object type=&quot;3&quot; unique_id=&quot;10045&quot;&gt;&lt;property id=&quot;20148&quot; value=&quot;5&quot;/&gt;&lt;property id=&quot;20300&quot; value=&quot;Slide 42 - &amp;quot;$100 Question from H5&amp;quot;&quot;/&gt;&lt;property id=&quot;20307&quot; value=&quot;277&quot;/&gt;&lt;/object&gt;&lt;object type=&quot;3&quot; unique_id=&quot;10046&quot;&gt;&lt;property id=&quot;20148&quot; value=&quot;5&quot;/&gt;&lt;property id=&quot;20300&quot; value=&quot;Slide 43 - &amp;quot;$100 Answer from H5&amp;quot;&quot;/&gt;&lt;property id=&quot;20307&quot; value=&quot;304&quot;/&gt;&lt;/object&gt;&lt;object type=&quot;3&quot; unique_id=&quot;10047&quot;&gt;&lt;property id=&quot;20148&quot; value=&quot;5&quot;/&gt;&lt;property id=&quot;20300&quot; value=&quot;Slide 44 - &amp;quot;$200 Question from H5&amp;quot;&quot;/&gt;&lt;property id=&quot;20307&quot; value=&quot;279&quot;/&gt;&lt;/object&gt;&lt;object type=&quot;3&quot; unique_id=&quot;10048&quot;&gt;&lt;property id=&quot;20148&quot; value=&quot;5&quot;/&gt;&lt;property id=&quot;20300&quot; value=&quot;Slide 45 - &amp;quot;$200 Answer from H5&amp;quot;&quot;/&gt;&lt;property id=&quot;20307&quot; value=&quot;305&quot;/&gt;&lt;/object&gt;&lt;object type=&quot;3&quot; unique_id=&quot;10049&quot;&gt;&lt;property id=&quot;20148&quot; value=&quot;5&quot;/&gt;&lt;property id=&quot;20300&quot; value=&quot;Slide 46 - &amp;quot;$300 Question from H5&amp;quot;&quot;/&gt;&lt;property id=&quot;20307&quot; value=&quot;280&quot;/&gt;&lt;/object&gt;&lt;object type=&quot;3&quot; unique_id=&quot;10050&quot;&gt;&lt;property id=&quot;20148&quot; value=&quot;5&quot;/&gt;&lt;property id=&quot;20300&quot; value=&quot;Slide 47 - &amp;quot;$300 Answer from H5&amp;quot;&quot;/&gt;&lt;property id=&quot;20307&quot; value=&quot;306&quot;/&gt;&lt;/object&gt;&lt;object type=&quot;3&quot; unique_id=&quot;10051&quot;&gt;&lt;property id=&quot;20148&quot; value=&quot;5&quot;/&gt;&lt;property id=&quot;20300&quot; value=&quot;Slide 48 - &amp;quot;$400 Question from H5&amp;quot;&quot;/&gt;&lt;property id=&quot;20307&quot; value=&quot;281&quot;/&gt;&lt;/object&gt;&lt;object type=&quot;3&quot; unique_id=&quot;10052&quot;&gt;&lt;property id=&quot;20148&quot; value=&quot;5&quot;/&gt;&lt;property id=&quot;20300&quot; value=&quot;Slide 49 - &amp;quot;$400 Answer from H5&amp;quot;&quot;/&gt;&lt;property id=&quot;20307&quot; value=&quot;307&quot;/&gt;&lt;/object&gt;&lt;object type=&quot;3&quot; unique_id=&quot;10053&quot;&gt;&lt;property id=&quot;20148&quot; value=&quot;5&quot;/&gt;&lt;property id=&quot;20300&quot; value=&quot;Slide 50 - &amp;quot;$500 Question from H5&amp;quot;&quot;/&gt;&lt;property id=&quot;20307&quot; value=&quot;282&quot;/&gt;&lt;/object&gt;&lt;object type=&quot;3&quot; unique_id=&quot;10054&quot;&gt;&lt;property id=&quot;20148&quot; value=&quot;5&quot;/&gt;&lt;property id=&quot;20300&quot; value=&quot;Slide 51 - &amp;quot;$500 Answer from H5&amp;quot;&quot;/&gt;&lt;property id=&quot;20307&quot; value=&quot;308&quot;/&gt;&lt;/object&gt;&lt;/object&gt;&lt;/object&gt;&lt;/database&gt;"/>
</p:tagLst>
</file>

<file path=ppt/theme/theme1.xml><?xml version="1.0" encoding="utf-8"?>
<a:theme xmlns:a="http://schemas.openxmlformats.org/drawingml/2006/main" name="Corp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A22E41114A0442BDA4B318CCD17E04" ma:contentTypeVersion="17" ma:contentTypeDescription="Create a new document." ma:contentTypeScope="" ma:versionID="bb879eebb89bfda9cdf8cc88ffd0c214">
  <xsd:schema xmlns:xsd="http://www.w3.org/2001/XMLSchema" xmlns:xs="http://www.w3.org/2001/XMLSchema" xmlns:p="http://schemas.microsoft.com/office/2006/metadata/properties" xmlns:ns2="142e9677-830b-44b4-ba0c-f58ef7e2469c" xmlns:ns3="0b3d0e23-ca78-4c63-975f-9e9c5d49a020" targetNamespace="http://schemas.microsoft.com/office/2006/metadata/properties" ma:root="true" ma:fieldsID="3c96d41aa3af96678310697e81b7fbd3" ns2:_="" ns3:_="">
    <xsd:import namespace="142e9677-830b-44b4-ba0c-f58ef7e2469c"/>
    <xsd:import namespace="0b3d0e23-ca78-4c63-975f-9e9c5d49a0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2e9677-830b-44b4-ba0c-f58ef7e246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0150653-d90f-4439-85a8-715be6315a4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3d0e23-ca78-4c63-975f-9e9c5d49a02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988ff61-c716-4deb-bf2b-16a4962f11e7}" ma:internalName="TaxCatchAll" ma:showField="CatchAllData" ma:web="0b3d0e23-ca78-4c63-975f-9e9c5d49a02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97846ED-9546-4F0B-AB93-56F2CA4CC197}"/>
</file>

<file path=customXml/itemProps2.xml><?xml version="1.0" encoding="utf-8"?>
<ds:datastoreItem xmlns:ds="http://schemas.openxmlformats.org/officeDocument/2006/customXml" ds:itemID="{B78B343A-578C-427A-9072-EFEB20E739EE}"/>
</file>

<file path=docProps/app.xml><?xml version="1.0" encoding="utf-8"?>
<Properties xmlns="http://schemas.openxmlformats.org/officeDocument/2006/extended-properties" xmlns:vt="http://schemas.openxmlformats.org/officeDocument/2006/docPropsVTypes">
  <Template>Catholic Quiz Show-template ver 1-1</Template>
  <TotalTime>2611</TotalTime>
  <Words>432</Words>
  <Application>Microsoft Office PowerPoint</Application>
  <PresentationFormat>On-screen Show (4:3)</PresentationFormat>
  <Paragraphs>46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CorpPowerpoint</vt:lpstr>
      <vt:lpstr>PowerPoint Presentation</vt:lpstr>
      <vt:lpstr>PowerPoint Presentation</vt:lpstr>
      <vt:lpstr>PowerPoint Presentation</vt:lpstr>
      <vt:lpstr>Introduction and “The Sacrament of Matrimony” (Handbook, pages 390‒392)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Singer-Towns</dc:creator>
  <cp:lastModifiedBy>Brooke Saron</cp:lastModifiedBy>
  <cp:revision>160</cp:revision>
  <dcterms:created xsi:type="dcterms:W3CDTF">2012-11-07T17:11:11Z</dcterms:created>
  <dcterms:modified xsi:type="dcterms:W3CDTF">2023-04-04T18:58:11Z</dcterms:modified>
</cp:coreProperties>
</file>