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anette Fast Redmond" initials="JF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382" autoAdjust="0"/>
    <p:restoredTop sz="76071" autoAdjust="0"/>
  </p:normalViewPr>
  <p:slideViewPr>
    <p:cSldViewPr>
      <p:cViewPr varScale="1">
        <p:scale>
          <a:sx n="92" d="100"/>
          <a:sy n="92" d="100"/>
        </p:scale>
        <p:origin x="182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558396-7F3C-418A-A7F3-9E8EE033637A}" type="datetimeFigureOut">
              <a:rPr lang="en-US" smtClean="0"/>
              <a:pPr/>
              <a:t>6/11/2013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FD797C-81A0-4169-8DE1-DF1E0532C5DA}" type="slidenum">
              <a:rPr lang="en-US" smtClean="0"/>
              <a:pPr/>
              <a:t>‹#›</a:t>
            </a:fld>
            <a:endParaRPr lang="en-US"/>
          </a:p>
        </p:txBody>
      </p:sp>
    </p:spTree>
    <p:extLst>
      <p:ext uri="{BB962C8B-B14F-4D97-AF65-F5344CB8AC3E}">
        <p14:creationId xmlns:p14="http://schemas.microsoft.com/office/powerpoint/2010/main" val="3452189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en.wikipedia.org/wiki/Henry_VIII_of_England"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en.wikipedia.org/wiki/Elizabeth_I_of_England"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1</a:t>
            </a:fld>
            <a:endParaRPr lang="en-US"/>
          </a:p>
        </p:txBody>
      </p:sp>
    </p:spTree>
    <p:extLst>
      <p:ext uri="{BB962C8B-B14F-4D97-AF65-F5344CB8AC3E}">
        <p14:creationId xmlns:p14="http://schemas.microsoft.com/office/powerpoint/2010/main" val="39227979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10</a:t>
            </a:fld>
            <a:endParaRPr lang="en-US"/>
          </a:p>
        </p:txBody>
      </p:sp>
    </p:spTree>
    <p:extLst>
      <p:ext uri="{BB962C8B-B14F-4D97-AF65-F5344CB8AC3E}">
        <p14:creationId xmlns:p14="http://schemas.microsoft.com/office/powerpoint/2010/main" val="15136877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Image:</a:t>
            </a:r>
            <a:r>
              <a:rPr lang="en-US" baseline="0" dirty="0" smtClean="0"/>
              <a:t> </a:t>
            </a:r>
            <a:r>
              <a:rPr lang="en-US" dirty="0" smtClean="0"/>
              <a:t>Betsy Ross Flag. This was the first flag of the United States. Legend states it was created by Betsy Ross. The stars all face outward and represent a new constellation.</a:t>
            </a:r>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11</a:t>
            </a:fld>
            <a:endParaRPr lang="en-US"/>
          </a:p>
        </p:txBody>
      </p:sp>
    </p:spTree>
    <p:extLst>
      <p:ext uri="{BB962C8B-B14F-4D97-AF65-F5344CB8AC3E}">
        <p14:creationId xmlns:p14="http://schemas.microsoft.com/office/powerpoint/2010/main" val="39063001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F2FD797C-81A0-4169-8DE1-DF1E0532C5DA}" type="slidenum">
              <a:rPr lang="en-US" smtClean="0"/>
              <a:pPr/>
              <a:t>12</a:t>
            </a:fld>
            <a:endParaRPr lang="en-US"/>
          </a:p>
        </p:txBody>
      </p:sp>
    </p:spTree>
    <p:extLst>
      <p:ext uri="{BB962C8B-B14F-4D97-AF65-F5344CB8AC3E}">
        <p14:creationId xmlns:p14="http://schemas.microsoft.com/office/powerpoint/2010/main" val="36119492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13</a:t>
            </a:fld>
            <a:endParaRPr lang="en-US"/>
          </a:p>
        </p:txBody>
      </p:sp>
    </p:spTree>
    <p:extLst>
      <p:ext uri="{BB962C8B-B14F-4D97-AF65-F5344CB8AC3E}">
        <p14:creationId xmlns:p14="http://schemas.microsoft.com/office/powerpoint/2010/main" val="14500966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14</a:t>
            </a:fld>
            <a:endParaRPr lang="en-US"/>
          </a:p>
        </p:txBody>
      </p:sp>
    </p:spTree>
    <p:extLst>
      <p:ext uri="{BB962C8B-B14F-4D97-AF65-F5344CB8AC3E}">
        <p14:creationId xmlns:p14="http://schemas.microsoft.com/office/powerpoint/2010/main" val="38836587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Image: </a:t>
            </a:r>
            <a:r>
              <a:rPr lang="en-US" dirty="0" smtClean="0"/>
              <a:t>President George W. Bush applauds Pope Benedict XVI, Wednesday, April 16, 2008, during an arrival ceremony for the Pope on the South Lawn. During his remarks the Pope encouraged the </a:t>
            </a:r>
            <a:r>
              <a:rPr lang="en-US" smtClean="0"/>
              <a:t>American people, </a:t>
            </a:r>
            <a:r>
              <a:rPr lang="en-US" dirty="0" smtClean="0"/>
              <a:t>saying, “I am confident that the American people will find in their religious beliefs a precious source of insight and an inspiration to pursue reasoned, responsible and respectful dialogue in the effort to build a more human and free society.”</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statistic on slide 15 is from “U.S. Religious Landscape Survey: Summary of Key Findings,” by the Pew Forum on Religion and Public Life, at </a:t>
            </a:r>
            <a:r>
              <a:rPr lang="en-US" i="1" dirty="0" smtClean="0"/>
              <a:t>religions.pewforum.org/reports</a:t>
            </a:r>
            <a:r>
              <a:rPr lang="en-US" dirty="0" smtClean="0"/>
              <a:t>. Copyright © 2010 The Pew Forum on Religion and Public Life.)</a:t>
            </a:r>
          </a:p>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15</a:t>
            </a:fld>
            <a:endParaRPr lang="en-US"/>
          </a:p>
        </p:txBody>
      </p:sp>
    </p:spTree>
    <p:extLst>
      <p:ext uri="{BB962C8B-B14F-4D97-AF65-F5344CB8AC3E}">
        <p14:creationId xmlns:p14="http://schemas.microsoft.com/office/powerpoint/2010/main" val="1838632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2</a:t>
            </a:fld>
            <a:endParaRPr lang="en-US"/>
          </a:p>
        </p:txBody>
      </p:sp>
    </p:spTree>
    <p:extLst>
      <p:ext uri="{BB962C8B-B14F-4D97-AF65-F5344CB8AC3E}">
        <p14:creationId xmlns:p14="http://schemas.microsoft.com/office/powerpoint/2010/main" val="32561911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Image: </a:t>
            </a:r>
            <a:r>
              <a:rPr lang="en-US" i="1" dirty="0" smtClean="0"/>
              <a:t>Portrait of </a:t>
            </a:r>
            <a:r>
              <a:rPr lang="en-US" i="1" dirty="0" smtClean="0">
                <a:hlinkClick r:id="rId3" tooltip="w:Henry VIII of England"/>
              </a:rPr>
              <a:t>Henry VIII</a:t>
            </a:r>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3</a:t>
            </a:fld>
            <a:endParaRPr lang="en-US"/>
          </a:p>
        </p:txBody>
      </p:sp>
    </p:spTree>
    <p:extLst>
      <p:ext uri="{BB962C8B-B14F-4D97-AF65-F5344CB8AC3E}">
        <p14:creationId xmlns:p14="http://schemas.microsoft.com/office/powerpoint/2010/main" val="3715125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Image: </a:t>
            </a:r>
            <a:r>
              <a:rPr lang="en-US" dirty="0" smtClean="0"/>
              <a:t>The “Darnley Portrait” of </a:t>
            </a:r>
            <a:r>
              <a:rPr lang="en-US" dirty="0" smtClean="0">
                <a:hlinkClick r:id="rId3" tooltip="w:Elizabeth I of England"/>
              </a:rPr>
              <a:t>Elizabeth I of England</a:t>
            </a:r>
            <a:r>
              <a:rPr lang="en-US" dirty="0" smtClean="0"/>
              <a:t>. It was named after a previous owner. Probably painted from life, this portrait is the source of the face pattern called “The Mask of Youth,” which would be used for authorized portraits of Elizabeth for decades to come. Recent research has shown the colors have faded. The oranges and browns would have been crimson red in Elizabeth’s time.</a:t>
            </a:r>
          </a:p>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4</a:t>
            </a:fld>
            <a:endParaRPr lang="en-US"/>
          </a:p>
        </p:txBody>
      </p:sp>
    </p:spTree>
    <p:extLst>
      <p:ext uri="{BB962C8B-B14F-4D97-AF65-F5344CB8AC3E}">
        <p14:creationId xmlns:p14="http://schemas.microsoft.com/office/powerpoint/2010/main" val="41639662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5</a:t>
            </a:fld>
            <a:endParaRPr lang="en-US"/>
          </a:p>
        </p:txBody>
      </p:sp>
    </p:spTree>
    <p:extLst>
      <p:ext uri="{BB962C8B-B14F-4D97-AF65-F5344CB8AC3E}">
        <p14:creationId xmlns:p14="http://schemas.microsoft.com/office/powerpoint/2010/main" val="21291591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Image: </a:t>
            </a:r>
            <a:r>
              <a:rPr lang="en-US" dirty="0" smtClean="0"/>
              <a:t>King James I of England and VI of Scotland, by Daniel </a:t>
            </a:r>
            <a:r>
              <a:rPr lang="en-US" dirty="0" err="1" smtClean="0"/>
              <a:t>Mytens</a:t>
            </a:r>
            <a:r>
              <a:rPr lang="en-US" dirty="0" smtClean="0"/>
              <a:t>, 1621</a:t>
            </a:r>
          </a:p>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6</a:t>
            </a:fld>
            <a:endParaRPr lang="en-US"/>
          </a:p>
        </p:txBody>
      </p:sp>
    </p:spTree>
    <p:extLst>
      <p:ext uri="{BB962C8B-B14F-4D97-AF65-F5344CB8AC3E}">
        <p14:creationId xmlns:p14="http://schemas.microsoft.com/office/powerpoint/2010/main" val="17705609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t>
            </a:r>
            <a:r>
              <a:rPr lang="en-US" i="1" dirty="0" smtClean="0"/>
              <a:t>Note:</a:t>
            </a:r>
            <a:r>
              <a:rPr lang="en-US" dirty="0" smtClean="0"/>
              <a:t>  You may wish to inform the students that Maryland was not named after the Virgin Mary—a common misconception. Rather, it was named after Henrietta Maria, the wife of James I’s son, who became Charles I. Henrietta Maria herself was Catholic, and some in England saw her as a politically dangerous queen as a result.</a:t>
            </a:r>
            <a:r>
              <a:rPr lang="en-US" b="0" dirty="0" smtClean="0"/>
              <a:t>]</a:t>
            </a:r>
          </a:p>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7</a:t>
            </a:fld>
            <a:endParaRPr lang="en-US"/>
          </a:p>
        </p:txBody>
      </p:sp>
    </p:spTree>
    <p:extLst>
      <p:ext uri="{BB962C8B-B14F-4D97-AF65-F5344CB8AC3E}">
        <p14:creationId xmlns:p14="http://schemas.microsoft.com/office/powerpoint/2010/main" val="15338293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8</a:t>
            </a:fld>
            <a:endParaRPr lang="en-US"/>
          </a:p>
        </p:txBody>
      </p:sp>
    </p:spTree>
    <p:extLst>
      <p:ext uri="{BB962C8B-B14F-4D97-AF65-F5344CB8AC3E}">
        <p14:creationId xmlns:p14="http://schemas.microsoft.com/office/powerpoint/2010/main" val="15348064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9</a:t>
            </a:fld>
            <a:endParaRPr lang="en-US"/>
          </a:p>
        </p:txBody>
      </p:sp>
    </p:spTree>
    <p:extLst>
      <p:ext uri="{BB962C8B-B14F-4D97-AF65-F5344CB8AC3E}">
        <p14:creationId xmlns:p14="http://schemas.microsoft.com/office/powerpoint/2010/main" val="30813273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OpeningSlide_2810.jpg                                          00000032DISK_IMG                       8EF45680:"/>
          <p:cNvPicPr>
            <a:picLocks noChangeAspect="1" noChangeArrowheads="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ctrTitle"/>
          </p:nvPr>
        </p:nvSpPr>
        <p:spPr>
          <a:xfrm>
            <a:off x="685800" y="1981200"/>
            <a:ext cx="7772400" cy="1470025"/>
          </a:xfrm>
        </p:spPr>
        <p:txBody>
          <a:bodyPr>
            <a:normAutofit/>
          </a:bodyPr>
          <a:lstStyle>
            <a:lvl1pPr algn="ctr">
              <a:defRPr sz="4400" b="1">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962400"/>
            <a:ext cx="6400800" cy="990600"/>
          </a:xfrm>
        </p:spPr>
        <p:txBody>
          <a:bodyPr>
            <a:normAutofit/>
          </a:bodyPr>
          <a:lstStyle>
            <a:lvl1pPr marL="0" indent="0" algn="ctr">
              <a:buNone/>
              <a:defRPr sz="2500" b="1">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Text Placeholder 8"/>
          <p:cNvSpPr>
            <a:spLocks noGrp="1"/>
          </p:cNvSpPr>
          <p:nvPr>
            <p:ph type="body" sz="quarter" idx="10" hasCustomPrompt="1"/>
          </p:nvPr>
        </p:nvSpPr>
        <p:spPr>
          <a:xfrm>
            <a:off x="7620000" y="6019800"/>
            <a:ext cx="1295400" cy="152400"/>
          </a:xfrm>
        </p:spPr>
        <p:txBody>
          <a:bodyPr>
            <a:normAutofit/>
          </a:bodyPr>
          <a:lstStyle>
            <a:lvl1pPr>
              <a:buNone/>
              <a:defRPr sz="800">
                <a:solidFill>
                  <a:schemeClr val="bg1">
                    <a:lumMod val="50000"/>
                  </a:schemeClr>
                </a:solidFill>
              </a:defRPr>
            </a:lvl1pPr>
          </a:lstStyle>
          <a:p>
            <a:pPr lvl="0"/>
            <a:r>
              <a:rPr lang="en-US" dirty="0" smtClean="0"/>
              <a:t>Document # TX00</a:t>
            </a: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Bullets">
    <p:spTree>
      <p:nvGrpSpPr>
        <p:cNvPr id="1" name=""/>
        <p:cNvGrpSpPr/>
        <p:nvPr/>
      </p:nvGrpSpPr>
      <p:grpSpPr>
        <a:xfrm>
          <a:off x="0" y="0"/>
          <a:ext cx="0" cy="0"/>
          <a:chOff x="0" y="0"/>
          <a:chExt cx="0" cy="0"/>
        </a:xfrm>
      </p:grpSpPr>
      <p:pic>
        <p:nvPicPr>
          <p:cNvPr id="7" name="Picture 11" descr="BodySlide_2810.jpg                                             00000032DISK_IMG                       8EF45680:"/>
          <p:cNvPicPr>
            <a:picLocks noChangeAspect="1" noChangeArrowheads="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1752600"/>
            <a:ext cx="6477000" cy="4373563"/>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Text">
    <p:spTree>
      <p:nvGrpSpPr>
        <p:cNvPr id="1" name=""/>
        <p:cNvGrpSpPr/>
        <p:nvPr/>
      </p:nvGrpSpPr>
      <p:grpSpPr>
        <a:xfrm>
          <a:off x="0" y="0"/>
          <a:ext cx="0" cy="0"/>
          <a:chOff x="0" y="0"/>
          <a:chExt cx="0" cy="0"/>
        </a:xfrm>
      </p:grpSpPr>
      <p:pic>
        <p:nvPicPr>
          <p:cNvPr id="7" name="Picture 11" descr="BodySlide_2810.jpg                                             00000032DISK_IMG                       8EF45680:"/>
          <p:cNvPicPr>
            <a:picLocks noChangeAspect="1" noChangeArrowheads="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1752600"/>
            <a:ext cx="6477000" cy="4373563"/>
          </a:xfrm>
        </p:spPr>
        <p:txBody>
          <a:bodyPr/>
          <a:lstStyle>
            <a:lvl1pPr>
              <a:buNone/>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Bullets-2line">
    <p:spTree>
      <p:nvGrpSpPr>
        <p:cNvPr id="1" name=""/>
        <p:cNvGrpSpPr/>
        <p:nvPr/>
      </p:nvGrpSpPr>
      <p:grpSpPr>
        <a:xfrm>
          <a:off x="0" y="0"/>
          <a:ext cx="0" cy="0"/>
          <a:chOff x="0" y="0"/>
          <a:chExt cx="0" cy="0"/>
        </a:xfrm>
      </p:grpSpPr>
      <p:pic>
        <p:nvPicPr>
          <p:cNvPr id="7" name="Picture 11" descr="BodySlide_2810.jpg                                             00000032DISK_IMG                       8EF45680:"/>
          <p:cNvPicPr>
            <a:picLocks noChangeAspect="1" noChangeArrowheads="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title" hasCustomPrompt="1"/>
          </p:nvPr>
        </p:nvSpPr>
        <p:spPr>
          <a:xfrm>
            <a:off x="914400" y="1143000"/>
            <a:ext cx="8229600" cy="914400"/>
          </a:xfrm>
        </p:spPr>
        <p:txBody>
          <a:bodyPr>
            <a:normAutofit/>
          </a:bodyPr>
          <a:lstStyle>
            <a:lvl1pPr algn="l">
              <a:defRPr sz="2800" b="1" baseline="0">
                <a:latin typeface="Arial" pitchFamily="34" charset="0"/>
                <a:cs typeface="Arial" pitchFamily="34" charset="0"/>
              </a:defRPr>
            </a:lvl1pPr>
          </a:lstStyle>
          <a:p>
            <a:r>
              <a:rPr lang="en-US" dirty="0" smtClean="0"/>
              <a:t>Click to edit Master title style</a:t>
            </a:r>
            <a:br>
              <a:rPr lang="en-US" dirty="0" smtClean="0"/>
            </a:br>
            <a:r>
              <a:rPr lang="en-US" dirty="0" smtClean="0"/>
              <a:t>2 line title</a:t>
            </a:r>
            <a:endParaRPr lang="en-US" dirty="0"/>
          </a:p>
        </p:txBody>
      </p:sp>
      <p:sp>
        <p:nvSpPr>
          <p:cNvPr id="3" name="Content Placeholder 2"/>
          <p:cNvSpPr>
            <a:spLocks noGrp="1"/>
          </p:cNvSpPr>
          <p:nvPr>
            <p:ph idx="1"/>
          </p:nvPr>
        </p:nvSpPr>
        <p:spPr>
          <a:xfrm>
            <a:off x="1371600" y="2209800"/>
            <a:ext cx="6477000" cy="3916363"/>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2 lines and content">
    <p:spTree>
      <p:nvGrpSpPr>
        <p:cNvPr id="1" name=""/>
        <p:cNvGrpSpPr/>
        <p:nvPr/>
      </p:nvGrpSpPr>
      <p:grpSpPr>
        <a:xfrm>
          <a:off x="0" y="0"/>
          <a:ext cx="0" cy="0"/>
          <a:chOff x="0" y="0"/>
          <a:chExt cx="0" cy="0"/>
        </a:xfrm>
      </p:grpSpPr>
      <p:pic>
        <p:nvPicPr>
          <p:cNvPr id="7" name="Picture 11" descr="BodySlide_2810.jpg                                             00000032DISK_IMG                       8EF45680:"/>
          <p:cNvPicPr>
            <a:picLocks noChangeAspect="1" noChangeArrowheads="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2209800"/>
            <a:ext cx="6400800" cy="3916363"/>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9" name="Text Placeholder 8"/>
          <p:cNvSpPr>
            <a:spLocks noGrp="1"/>
          </p:cNvSpPr>
          <p:nvPr>
            <p:ph type="body" sz="quarter" idx="12" hasCustomPrompt="1"/>
          </p:nvPr>
        </p:nvSpPr>
        <p:spPr>
          <a:xfrm>
            <a:off x="1676400" y="1600200"/>
            <a:ext cx="6477000" cy="533400"/>
          </a:xfrm>
        </p:spPr>
        <p:txBody>
          <a:bodyPr>
            <a:normAutofit/>
          </a:bodyPr>
          <a:lstStyle>
            <a:lvl1pPr>
              <a:buNone/>
              <a:defRPr sz="2800" b="1">
                <a:solidFill>
                  <a:schemeClr val="tx2">
                    <a:lumMod val="60000"/>
                    <a:lumOff val="40000"/>
                  </a:schemeClr>
                </a:solidFill>
              </a:defRPr>
            </a:lvl1pPr>
          </a:lstStyle>
          <a:p>
            <a:pPr lvl="0"/>
            <a:r>
              <a:rPr lang="en-US" dirty="0" smtClean="0"/>
              <a:t>Click to edit 2nd line emphasis title</a:t>
            </a:r>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no body text">
    <p:spTree>
      <p:nvGrpSpPr>
        <p:cNvPr id="1" name=""/>
        <p:cNvGrpSpPr/>
        <p:nvPr/>
      </p:nvGrpSpPr>
      <p:grpSpPr>
        <a:xfrm>
          <a:off x="0" y="0"/>
          <a:ext cx="0" cy="0"/>
          <a:chOff x="0" y="0"/>
          <a:chExt cx="0" cy="0"/>
        </a:xfrm>
      </p:grpSpPr>
      <p:pic>
        <p:nvPicPr>
          <p:cNvPr id="7" name="Picture 11" descr="BodySlide_2810.jpg                                             00000032DISK_IMG                       8EF45680:"/>
          <p:cNvPicPr>
            <a:picLocks noChangeAspect="1" noChangeArrowheads="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0" y="198"/>
            <a:ext cx="9145588" cy="6859191"/>
          </a:xfrm>
          <a:prstGeom prst="rect">
            <a:avLst/>
          </a:prstGeom>
          <a:noFill/>
          <a:ln w="9525">
            <a:noFill/>
            <a:miter lim="800000"/>
            <a:headEnd/>
            <a:tailEnd/>
          </a:ln>
        </p:spPr>
      </p:pic>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0" name="Text Placeholder 9"/>
          <p:cNvSpPr>
            <a:spLocks noGrp="1"/>
          </p:cNvSpPr>
          <p:nvPr>
            <p:ph type="body" sz="quarter" idx="12"/>
          </p:nvPr>
        </p:nvSpPr>
        <p:spPr>
          <a:xfrm>
            <a:off x="914400" y="1143000"/>
            <a:ext cx="7696200" cy="609600"/>
          </a:xfrm>
        </p:spPr>
        <p:txBody>
          <a:bodyPr/>
          <a:lstStyle>
            <a:lvl1pPr>
              <a:buNone/>
              <a:defRPr sz="2800" b="1"/>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7" name="Picture 11" descr="BodySlide_2810.jpg                                             00000032DISK_IMG                       8EF45680:"/>
          <p:cNvPicPr>
            <a:picLocks noChangeAspect="1" noChangeArrowheads="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0" y="198"/>
            <a:ext cx="9145588" cy="6859191"/>
          </a:xfrm>
          <a:prstGeom prst="rect">
            <a:avLst/>
          </a:prstGeom>
          <a:noFill/>
          <a:ln w="9525">
            <a:noFill/>
            <a:miter lim="800000"/>
            <a:headEnd/>
            <a:tailEnd/>
          </a:ln>
        </p:spPr>
      </p:pic>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column/narrow column">
    <p:spTree>
      <p:nvGrpSpPr>
        <p:cNvPr id="1" name=""/>
        <p:cNvGrpSpPr/>
        <p:nvPr/>
      </p:nvGrpSpPr>
      <p:grpSpPr>
        <a:xfrm>
          <a:off x="0" y="0"/>
          <a:ext cx="0" cy="0"/>
          <a:chOff x="0" y="0"/>
          <a:chExt cx="0" cy="0"/>
        </a:xfrm>
      </p:grpSpPr>
      <p:pic>
        <p:nvPicPr>
          <p:cNvPr id="8" name="Picture 11" descr="BodySlide_2810.jpg                                             00000032DISK_IMG                       8EF45680:"/>
          <p:cNvPicPr>
            <a:picLocks noChangeAspect="1" noChangeArrowheads="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0" y="198"/>
            <a:ext cx="9145588" cy="6859191"/>
          </a:xfrm>
          <a:prstGeom prst="rect">
            <a:avLst/>
          </a:prstGeom>
          <a:noFill/>
          <a:ln w="9525">
            <a:noFill/>
            <a:miter lim="800000"/>
            <a:headEnd/>
            <a:tailEnd/>
          </a:ln>
        </p:spPr>
      </p:pic>
      <p:sp>
        <p:nvSpPr>
          <p:cNvPr id="3" name="Content Placeholder 2"/>
          <p:cNvSpPr>
            <a:spLocks noGrp="1"/>
          </p:cNvSpPr>
          <p:nvPr>
            <p:ph sz="half" idx="1"/>
          </p:nvPr>
        </p:nvSpPr>
        <p:spPr>
          <a:xfrm>
            <a:off x="457200" y="1828800"/>
            <a:ext cx="403860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828800"/>
            <a:ext cx="403860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1143000"/>
            <a:ext cx="7315200" cy="609600"/>
          </a:xfrm>
        </p:spPr>
        <p:txBody>
          <a:bodyPr>
            <a:normAutofit/>
          </a:bodyPr>
          <a:lstStyle>
            <a:lvl1pPr>
              <a:buNone/>
              <a:defRPr sz="2800" b="1"/>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pic>
        <p:nvPicPr>
          <p:cNvPr id="5" name="Picture 11" descr="BodySlide_2810.jpg                                             00000032DISK_IMG                       8EF45680:"/>
          <p:cNvPicPr>
            <a:picLocks noChangeAspect="1" noChangeArrowheads="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0" y="198"/>
            <a:ext cx="9145588" cy="6859191"/>
          </a:xfrm>
          <a:prstGeom prst="rect">
            <a:avLst/>
          </a:prstGeom>
          <a:noFill/>
          <a:ln w="9525">
            <a:noFill/>
            <a:miter lim="800000"/>
            <a:headEnd/>
            <a:tailEnd/>
          </a:ln>
        </p:spPr>
      </p:pic>
      <p:sp>
        <p:nvSpPr>
          <p:cNvPr id="6"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7"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2514600"/>
            <a:ext cx="7315200" cy="1524000"/>
          </a:xfrm>
        </p:spPr>
        <p:txBody>
          <a:bodyPr/>
          <a:lstStyle>
            <a:lvl1pPr algn="ctr">
              <a:buNone/>
              <a:defRPr sz="2400">
                <a:solidFill>
                  <a:schemeClr val="accent5">
                    <a:lumMod val="75000"/>
                  </a:schemeClr>
                </a:solidFill>
              </a:defRPr>
            </a:lvl1pPr>
            <a:lvl2pPr algn="ctr">
              <a:defRPr sz="1400" i="1"/>
            </a:lvl2pPr>
          </a:lstStyle>
          <a:p>
            <a:pPr lvl="0"/>
            <a:r>
              <a:rPr lang="en-US" smtClean="0"/>
              <a:t>Click to edit Master text styles</a:t>
            </a:r>
          </a:p>
          <a:p>
            <a:pPr lvl="1"/>
            <a:r>
              <a:rPr lang="en-US" smtClean="0"/>
              <a:t>Second level</a:t>
            </a:r>
          </a:p>
        </p:txBody>
      </p:sp>
      <p:sp>
        <p:nvSpPr>
          <p:cNvPr id="13" name="Text Placeholder 12"/>
          <p:cNvSpPr>
            <a:spLocks noGrp="1"/>
          </p:cNvSpPr>
          <p:nvPr>
            <p:ph type="body" sz="quarter" idx="13"/>
          </p:nvPr>
        </p:nvSpPr>
        <p:spPr>
          <a:xfrm>
            <a:off x="2590800" y="4267200"/>
            <a:ext cx="5029200" cy="1447800"/>
          </a:xfrm>
        </p:spPr>
        <p:txBody>
          <a:bodyPr/>
          <a:lstStyle>
            <a:lvl1pPr marL="457200" indent="-457200">
              <a:buAutoNum type="arabicPeriod"/>
              <a:defRPr/>
            </a:lvl1pPr>
          </a:lstStyle>
          <a:p>
            <a:pPr lvl="0"/>
            <a:r>
              <a:rPr lang="en-US" smtClean="0"/>
              <a:t>Click to edit Master text styles</a:t>
            </a:r>
          </a:p>
          <a:p>
            <a:pPr lvl="1"/>
            <a:r>
              <a:rPr lang="en-US" smtClean="0"/>
              <a:t>Second level</a:t>
            </a:r>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838200"/>
            <a:ext cx="7772400" cy="5794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CB1BD0-533A-4E07-BF9C-432137E14983}" type="datetimeFigureOut">
              <a:rPr lang="en-US" smtClean="0"/>
              <a:pPr/>
              <a:t>6/11/2013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54F940-28E1-4EAC-8D73-5D6BC0F5BDB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5" r:id="rId3"/>
    <p:sldLayoutId id="2147483673" r:id="rId4"/>
    <p:sldLayoutId id="2147483672" r:id="rId5"/>
    <p:sldLayoutId id="2147483651" r:id="rId6"/>
    <p:sldLayoutId id="2147483674" r:id="rId7"/>
    <p:sldLayoutId id="2147483652" r:id="rId8"/>
    <p:sldLayoutId id="2147483655" r:id="rId9"/>
  </p:sldLayoutIdLst>
  <p:transition>
    <p:fade/>
  </p:transition>
  <p:txStyles>
    <p:titleStyle>
      <a:lvl1pPr algn="l" defTabSz="914400" rtl="0" eaLnBrk="1" latinLnBrk="0" hangingPunct="1">
        <a:spcBef>
          <a:spcPct val="0"/>
        </a:spcBef>
        <a:buNone/>
        <a:defRPr sz="2800" b="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Catholics Come to America</a:t>
            </a:r>
            <a:endParaRPr lang="en-US" dirty="0"/>
          </a:p>
        </p:txBody>
      </p:sp>
      <p:sp>
        <p:nvSpPr>
          <p:cNvPr id="3" name="Subtitle 2"/>
          <p:cNvSpPr>
            <a:spLocks noGrp="1"/>
          </p:cNvSpPr>
          <p:nvPr>
            <p:ph type="subTitle" idx="1"/>
          </p:nvPr>
        </p:nvSpPr>
        <p:spPr/>
        <p:txBody>
          <a:bodyPr/>
          <a:lstStyle/>
          <a:p>
            <a:r>
              <a:rPr lang="en-US" i="1" dirty="0" smtClean="0"/>
              <a:t>Church History,</a:t>
            </a:r>
            <a:r>
              <a:rPr lang="en-US" dirty="0" smtClean="0"/>
              <a:t> Unit 7</a:t>
            </a:r>
            <a:endParaRPr lang="en-US"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a:xfrm>
            <a:off x="914400" y="1981200"/>
            <a:ext cx="7315200" cy="2057400"/>
          </a:xfrm>
        </p:spPr>
        <p:txBody>
          <a:bodyPr>
            <a:normAutofit/>
          </a:bodyPr>
          <a:lstStyle/>
          <a:p>
            <a:pPr marL="0" indent="0"/>
            <a:r>
              <a:rPr lang="en-US" dirty="0" smtClean="0"/>
              <a:t>After the American Revolution, the Bill of Rights officially established freedom of religion throughout the United States of America.</a:t>
            </a:r>
          </a:p>
          <a:p>
            <a:endParaRPr lang="en-US" dirty="0"/>
          </a:p>
        </p:txBody>
      </p:sp>
      <p:pic>
        <p:nvPicPr>
          <p:cNvPr id="7" name="Picture 6" descr="Slide 10-Constitution_of_the_United_States,_page_1.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15640" y="3276600"/>
            <a:ext cx="2727960" cy="3301107"/>
          </a:xfrm>
          <a:prstGeom prst="rect">
            <a:avLst/>
          </a:prstGeom>
        </p:spPr>
      </p:pic>
      <p:sp>
        <p:nvSpPr>
          <p:cNvPr id="4" name="TextBox 3"/>
          <p:cNvSpPr txBox="1"/>
          <p:nvPr/>
        </p:nvSpPr>
        <p:spPr bwMode="auto">
          <a:xfrm rot="16200000">
            <a:off x="5175022" y="5188178"/>
            <a:ext cx="1600200" cy="215444"/>
          </a:xfrm>
          <a:prstGeom prst="rect">
            <a:avLst/>
          </a:prstGeom>
          <a:noFill/>
          <a:ln w="9525">
            <a:noFill/>
            <a:miter lim="800000"/>
            <a:headEnd/>
            <a:tailEnd/>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smtClean="0">
                <a:solidFill>
                  <a:schemeClr val="tx1">
                    <a:lumMod val="65000"/>
                    <a:lumOff val="35000"/>
                  </a:schemeClr>
                </a:solidFill>
              </a:rPr>
              <a:t>Image in public domain</a:t>
            </a:r>
            <a:endParaRPr lang="en-US" sz="800" dirty="0">
              <a:solidFill>
                <a:schemeClr val="tx1">
                  <a:lumMod val="65000"/>
                  <a:lumOff val="35000"/>
                </a:schemeClr>
              </a:solidFill>
            </a:endParaRP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838200" y="1219200"/>
            <a:ext cx="7010400" cy="4906963"/>
          </a:xfrm>
        </p:spPr>
        <p:txBody>
          <a:bodyPr>
            <a:normAutofit/>
          </a:bodyPr>
          <a:lstStyle/>
          <a:p>
            <a:pPr marL="0" indent="0">
              <a:tabLst>
                <a:tab pos="0" algn="l"/>
              </a:tabLst>
            </a:pPr>
            <a:r>
              <a:rPr lang="en-US" dirty="0" smtClean="0"/>
              <a:t>The approximately thirty thousand Catholics in the new nation enjoyed greater freedom and a more neutral political climate.</a:t>
            </a:r>
          </a:p>
          <a:p>
            <a:pPr marL="0" indent="0">
              <a:tabLst>
                <a:tab pos="0" algn="l"/>
              </a:tabLst>
            </a:pPr>
            <a:r>
              <a:rPr lang="en-US" dirty="0" smtClean="0"/>
              <a:t>However, the Church in the United States faced a shortage of priests. Lack of funds made it difficult to pay to train and support new priests.</a:t>
            </a:r>
          </a:p>
          <a:p>
            <a:pPr marL="0" indent="0">
              <a:tabLst>
                <a:tab pos="0" algn="l"/>
              </a:tabLst>
            </a:pPr>
            <a:r>
              <a:rPr lang="en-US" dirty="0" smtClean="0"/>
              <a:t>The Church also lacked the funds to begin building new churches.</a:t>
            </a:r>
          </a:p>
          <a:p>
            <a:pPr marL="0" indent="0">
              <a:tabLst>
                <a:tab pos="0" algn="l"/>
              </a:tabLst>
            </a:pPr>
            <a:r>
              <a:rPr lang="en-US" dirty="0" smtClean="0"/>
              <a:t>Fr.</a:t>
            </a:r>
            <a:r>
              <a:rPr lang="en-US" b="1" dirty="0" smtClean="0"/>
              <a:t> </a:t>
            </a:r>
            <a:r>
              <a:rPr lang="en-US" dirty="0" smtClean="0"/>
              <a:t>John Carroll, a Jesuit </a:t>
            </a:r>
            <a:br>
              <a:rPr lang="en-US" dirty="0" smtClean="0"/>
            </a:br>
            <a:r>
              <a:rPr lang="en-US" dirty="0" smtClean="0"/>
              <a:t>priest in Maryland, began </a:t>
            </a:r>
            <a:br>
              <a:rPr lang="en-US" dirty="0" smtClean="0"/>
            </a:br>
            <a:r>
              <a:rPr lang="en-US" dirty="0" smtClean="0"/>
              <a:t>to address the needs of </a:t>
            </a:r>
            <a:br>
              <a:rPr lang="en-US" dirty="0" smtClean="0"/>
            </a:br>
            <a:r>
              <a:rPr lang="en-US" dirty="0" smtClean="0"/>
              <a:t>American Catholics.</a:t>
            </a:r>
          </a:p>
          <a:p>
            <a:endParaRPr lang="en-US" dirty="0"/>
          </a:p>
        </p:txBody>
      </p:sp>
      <p:pic>
        <p:nvPicPr>
          <p:cNvPr id="7" name="Picture 6" descr="Slide11-US_flag_13_stars_–_Betsy_Ross.svg.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00600" y="4114800"/>
            <a:ext cx="3581400" cy="1884712"/>
          </a:xfrm>
          <a:prstGeom prst="rect">
            <a:avLst/>
          </a:prstGeom>
          <a:ln>
            <a:noFill/>
          </a:ln>
          <a:effectLst>
            <a:outerShdw blurRad="292100" dist="139700" dir="2700000" algn="tl" rotWithShape="0">
              <a:srgbClr val="333333">
                <a:alpha val="65000"/>
              </a:srgbClr>
            </a:outerShdw>
          </a:effectLst>
        </p:spPr>
      </p:pic>
      <p:sp>
        <p:nvSpPr>
          <p:cNvPr id="4" name="TextBox 3"/>
          <p:cNvSpPr txBox="1"/>
          <p:nvPr/>
        </p:nvSpPr>
        <p:spPr bwMode="auto">
          <a:xfrm>
            <a:off x="4800600" y="5956756"/>
            <a:ext cx="1600200" cy="215444"/>
          </a:xfrm>
          <a:prstGeom prst="rect">
            <a:avLst/>
          </a:prstGeom>
          <a:noFill/>
          <a:ln w="9525">
            <a:noFill/>
            <a:miter lim="800000"/>
            <a:headEnd/>
            <a:tailEnd/>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smtClean="0">
                <a:solidFill>
                  <a:schemeClr val="tx1">
                    <a:lumMod val="65000"/>
                    <a:lumOff val="35000"/>
                  </a:schemeClr>
                </a:solidFill>
              </a:rPr>
              <a:t>Image in public domain</a:t>
            </a:r>
            <a:endParaRPr lang="en-US" sz="800" dirty="0">
              <a:solidFill>
                <a:schemeClr val="tx1">
                  <a:lumMod val="65000"/>
                  <a:lumOff val="35000"/>
                </a:schemeClr>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10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10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fade">
                                      <p:cBhvr>
                                        <p:cTn id="17" dur="1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1143000"/>
            <a:ext cx="6858000" cy="5410200"/>
          </a:xfrm>
        </p:spPr>
        <p:txBody>
          <a:bodyPr>
            <a:normAutofit lnSpcReduction="10000"/>
          </a:bodyPr>
          <a:lstStyle/>
          <a:p>
            <a:pPr marL="0" indent="0"/>
            <a:r>
              <a:rPr lang="en-US" dirty="0" smtClean="0"/>
              <a:t>A Catholic diocese in London had long overseen the Church in America. When the bishop in London died in 1781, the Catholic priests in the United States asked the Pope to allow them to elect their own bishop.</a:t>
            </a:r>
          </a:p>
          <a:p>
            <a:pPr>
              <a:buFont typeface="Arial" pitchFamily="34" charset="0"/>
              <a:buChar char="•"/>
            </a:pPr>
            <a:r>
              <a:rPr lang="en-US" dirty="0" smtClean="0"/>
              <a:t>The Pope traditionally appoints bishops of his own choosing.</a:t>
            </a:r>
          </a:p>
          <a:p>
            <a:pPr>
              <a:buFont typeface="Arial" pitchFamily="34" charset="0"/>
              <a:buChar char="•"/>
            </a:pPr>
            <a:r>
              <a:rPr lang="en-US" dirty="0" smtClean="0"/>
              <a:t>However, Catholics felt pressured </a:t>
            </a:r>
            <a:br>
              <a:rPr lang="en-US" dirty="0" smtClean="0"/>
            </a:br>
            <a:r>
              <a:rPr lang="en-US" dirty="0" smtClean="0"/>
              <a:t>to demonstrate that they were loyal </a:t>
            </a:r>
            <a:br>
              <a:rPr lang="en-US" dirty="0" smtClean="0"/>
            </a:br>
            <a:r>
              <a:rPr lang="en-US" dirty="0" smtClean="0"/>
              <a:t>to the new republic, not to a foreign </a:t>
            </a:r>
            <a:br>
              <a:rPr lang="en-US" dirty="0" smtClean="0"/>
            </a:br>
            <a:r>
              <a:rPr lang="en-US" dirty="0" smtClean="0"/>
              <a:t>leader (that is, the Pope or another </a:t>
            </a:r>
            <a:br>
              <a:rPr lang="en-US" dirty="0" smtClean="0"/>
            </a:br>
            <a:r>
              <a:rPr lang="en-US" dirty="0" smtClean="0"/>
              <a:t>British bishop).</a:t>
            </a:r>
          </a:p>
          <a:p>
            <a:pPr>
              <a:buFont typeface="Arial" pitchFamily="34" charset="0"/>
              <a:buChar char="•"/>
            </a:pPr>
            <a:r>
              <a:rPr lang="en-US" dirty="0" smtClean="0"/>
              <a:t>Pope Pius VI allowed the Catholic </a:t>
            </a:r>
            <a:br>
              <a:rPr lang="en-US" dirty="0" smtClean="0"/>
            </a:br>
            <a:r>
              <a:rPr lang="en-US" dirty="0" smtClean="0"/>
              <a:t>priests in America to elect Father </a:t>
            </a:r>
            <a:br>
              <a:rPr lang="en-US" dirty="0" smtClean="0"/>
            </a:br>
            <a:r>
              <a:rPr lang="en-US" dirty="0" smtClean="0"/>
              <a:t>Carroll as the first American bishop.</a:t>
            </a:r>
          </a:p>
          <a:p>
            <a:endParaRPr lang="en-US" dirty="0"/>
          </a:p>
        </p:txBody>
      </p:sp>
      <p:pic>
        <p:nvPicPr>
          <p:cNvPr id="4" name="Picture 3" descr="Slide12-JohnCarrollCertificate.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77000" y="3657600"/>
            <a:ext cx="2167692" cy="2286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bwMode="auto">
          <a:xfrm>
            <a:off x="6477000" y="5956756"/>
            <a:ext cx="1600200" cy="215444"/>
          </a:xfrm>
          <a:prstGeom prst="rect">
            <a:avLst/>
          </a:prstGeom>
          <a:noFill/>
          <a:ln w="9525">
            <a:noFill/>
            <a:miter lim="800000"/>
            <a:headEnd/>
            <a:tailEnd/>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smtClean="0">
                <a:solidFill>
                  <a:schemeClr val="tx1">
                    <a:lumMod val="65000"/>
                    <a:lumOff val="35000"/>
                  </a:schemeClr>
                </a:solidFill>
              </a:rPr>
              <a:t>Image in public domain</a:t>
            </a:r>
            <a:endParaRPr lang="en-US" sz="800" dirty="0">
              <a:solidFill>
                <a:schemeClr val="tx1">
                  <a:lumMod val="65000"/>
                  <a:lumOff val="35000"/>
                </a:schemeClr>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Work of Bishop Carroll</a:t>
            </a:r>
            <a:endParaRPr lang="en-US" dirty="0"/>
          </a:p>
        </p:txBody>
      </p:sp>
      <p:sp>
        <p:nvSpPr>
          <p:cNvPr id="3" name="Content Placeholder 2"/>
          <p:cNvSpPr>
            <a:spLocks noGrp="1"/>
          </p:cNvSpPr>
          <p:nvPr>
            <p:ph idx="1"/>
          </p:nvPr>
        </p:nvSpPr>
        <p:spPr>
          <a:xfrm>
            <a:off x="1371600" y="1752600"/>
            <a:ext cx="6477000" cy="4876800"/>
          </a:xfrm>
        </p:spPr>
        <p:txBody>
          <a:bodyPr>
            <a:normAutofit fontScale="92500" lnSpcReduction="10000"/>
          </a:bodyPr>
          <a:lstStyle/>
          <a:p>
            <a:pPr marL="0" indent="0"/>
            <a:r>
              <a:rPr lang="en-US" dirty="0" smtClean="0"/>
              <a:t>Bishop Carroll made many significant </a:t>
            </a:r>
            <a:br>
              <a:rPr lang="en-US" dirty="0" smtClean="0"/>
            </a:br>
            <a:r>
              <a:rPr lang="en-US" dirty="0" smtClean="0"/>
              <a:t>advances for the Church in America:</a:t>
            </a:r>
          </a:p>
          <a:p>
            <a:pPr>
              <a:buFont typeface="Arial" pitchFamily="34" charset="0"/>
              <a:buChar char="•"/>
            </a:pPr>
            <a:r>
              <a:rPr lang="en-US" dirty="0" smtClean="0"/>
              <a:t>Bishop Carroll established the first </a:t>
            </a:r>
            <a:br>
              <a:rPr lang="en-US" dirty="0" smtClean="0"/>
            </a:br>
            <a:r>
              <a:rPr lang="en-US" dirty="0" smtClean="0"/>
              <a:t>American diocese in Baltimore.</a:t>
            </a:r>
          </a:p>
          <a:p>
            <a:pPr>
              <a:buFont typeface="Arial" pitchFamily="34" charset="0"/>
              <a:buChar char="•"/>
            </a:pPr>
            <a:r>
              <a:rPr lang="en-US" dirty="0" smtClean="0"/>
              <a:t>He took control of Church </a:t>
            </a:r>
            <a:br>
              <a:rPr lang="en-US" dirty="0" smtClean="0"/>
            </a:br>
            <a:r>
              <a:rPr lang="en-US" dirty="0" smtClean="0"/>
              <a:t>governance in the United States—</a:t>
            </a:r>
            <a:br>
              <a:rPr lang="en-US" dirty="0" smtClean="0"/>
            </a:br>
            <a:r>
              <a:rPr lang="en-US" dirty="0" smtClean="0"/>
              <a:t>especially the management of </a:t>
            </a:r>
            <a:br>
              <a:rPr lang="en-US" dirty="0" smtClean="0"/>
            </a:br>
            <a:r>
              <a:rPr lang="en-US" dirty="0" smtClean="0"/>
              <a:t>American parishes in the absence of priests.</a:t>
            </a:r>
          </a:p>
          <a:p>
            <a:pPr>
              <a:buFont typeface="Arial" pitchFamily="34" charset="0"/>
              <a:buChar char="•"/>
            </a:pPr>
            <a:r>
              <a:rPr lang="en-US" dirty="0" smtClean="0"/>
              <a:t>He set out to find priests who could speak the languages of the many new immigrants to America.</a:t>
            </a:r>
          </a:p>
          <a:p>
            <a:pPr>
              <a:buFont typeface="Arial" pitchFamily="34" charset="0"/>
              <a:buChar char="•"/>
            </a:pPr>
            <a:r>
              <a:rPr lang="en-US" dirty="0" smtClean="0"/>
              <a:t>He demonstrated a commitment to American democracy while remaining fully loyal to the Pope.</a:t>
            </a:r>
          </a:p>
          <a:p>
            <a:endParaRPr lang="en-US" dirty="0"/>
          </a:p>
        </p:txBody>
      </p:sp>
      <p:pic>
        <p:nvPicPr>
          <p:cNvPr id="4" name="Picture 3" descr="Slide13-JohnCarrollGilbertStuart.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77000" y="1066800"/>
            <a:ext cx="2286000" cy="279348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TextBox 4"/>
          <p:cNvSpPr txBox="1"/>
          <p:nvPr/>
        </p:nvSpPr>
        <p:spPr bwMode="auto">
          <a:xfrm>
            <a:off x="7162800" y="3823156"/>
            <a:ext cx="1600200" cy="215444"/>
          </a:xfrm>
          <a:prstGeom prst="rect">
            <a:avLst/>
          </a:prstGeom>
          <a:noFill/>
          <a:ln w="9525">
            <a:noFill/>
            <a:miter lim="800000"/>
            <a:headEnd/>
            <a:tailEnd/>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smtClean="0">
                <a:solidFill>
                  <a:schemeClr val="tx1">
                    <a:lumMod val="65000"/>
                    <a:lumOff val="35000"/>
                  </a:schemeClr>
                </a:solidFill>
              </a:rPr>
              <a:t>Image in public domain</a:t>
            </a:r>
            <a:endParaRPr lang="en-US" sz="800" dirty="0">
              <a:solidFill>
                <a:schemeClr val="tx1">
                  <a:lumMod val="65000"/>
                  <a:lumOff val="35000"/>
                </a:schemeClr>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left)">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Work of Bishop Carroll </a:t>
            </a:r>
            <a:r>
              <a:rPr lang="en-US" i="1" dirty="0" smtClean="0"/>
              <a:t>(continued)</a:t>
            </a:r>
            <a:endParaRPr lang="en-US" dirty="0"/>
          </a:p>
        </p:txBody>
      </p:sp>
      <p:sp>
        <p:nvSpPr>
          <p:cNvPr id="3" name="Content Placeholder 2"/>
          <p:cNvSpPr>
            <a:spLocks noGrp="1"/>
          </p:cNvSpPr>
          <p:nvPr>
            <p:ph idx="1"/>
          </p:nvPr>
        </p:nvSpPr>
        <p:spPr>
          <a:xfrm>
            <a:off x="1371600" y="1752600"/>
            <a:ext cx="4953000" cy="5105400"/>
          </a:xfrm>
        </p:spPr>
        <p:txBody>
          <a:bodyPr>
            <a:normAutofit fontScale="92500"/>
          </a:bodyPr>
          <a:lstStyle/>
          <a:p>
            <a:pPr marL="0" indent="0"/>
            <a:r>
              <a:rPr lang="en-US" dirty="0" smtClean="0"/>
              <a:t>Bishop Carroll sought to build the Church in America through education. </a:t>
            </a:r>
          </a:p>
          <a:p>
            <a:pPr lvl="0">
              <a:buFont typeface="Arial" pitchFamily="34" charset="0"/>
              <a:buChar char="•"/>
            </a:pPr>
            <a:r>
              <a:rPr lang="en-US" dirty="0" smtClean="0"/>
              <a:t>He planned and opened Georgetown Academy—today’s Georgetown University.</a:t>
            </a:r>
          </a:p>
          <a:p>
            <a:pPr lvl="0">
              <a:buFont typeface="Arial" pitchFamily="34" charset="0"/>
              <a:buChar char="•"/>
            </a:pPr>
            <a:r>
              <a:rPr lang="en-US" dirty="0" smtClean="0"/>
              <a:t>With his support, the </a:t>
            </a:r>
            <a:r>
              <a:rPr lang="en-US" dirty="0" err="1" smtClean="0"/>
              <a:t>Sulpicians</a:t>
            </a:r>
            <a:r>
              <a:rPr lang="en-US" dirty="0" smtClean="0"/>
              <a:t> founded St. Mary’s Seminary in Baltimore—the first seminary for priests in the United States.</a:t>
            </a:r>
          </a:p>
          <a:p>
            <a:pPr lvl="0">
              <a:buFont typeface="Arial" pitchFamily="34" charset="0"/>
              <a:buChar char="•"/>
            </a:pPr>
            <a:r>
              <a:rPr lang="en-US" dirty="0" smtClean="0"/>
              <a:t>When religious orders for women sought to settle in his diocese, he insisted that they establish schools at their convents.</a:t>
            </a:r>
          </a:p>
        </p:txBody>
      </p:sp>
      <p:pic>
        <p:nvPicPr>
          <p:cNvPr id="4" name="Picture 3" descr="Slide14NEW-shutterstock_63407593.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00800" y="1752600"/>
            <a:ext cx="2423236" cy="3733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p:cNvSpPr txBox="1"/>
          <p:nvPr/>
        </p:nvSpPr>
        <p:spPr bwMode="auto">
          <a:xfrm>
            <a:off x="6400800" y="5499556"/>
            <a:ext cx="2438400"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a:t>
            </a:r>
            <a:r>
              <a:rPr lang="en-US" sz="800" dirty="0" err="1" smtClean="0">
                <a:solidFill>
                  <a:schemeClr val="bg1">
                    <a:lumMod val="65000"/>
                  </a:schemeClr>
                </a:solidFill>
              </a:rPr>
              <a:t>Shutterstock</a:t>
            </a:r>
            <a:r>
              <a:rPr lang="en-US" sz="800" dirty="0" smtClean="0">
                <a:solidFill>
                  <a:schemeClr val="bg1">
                    <a:lumMod val="65000"/>
                  </a:schemeClr>
                </a:solidFill>
              </a:rPr>
              <a:t>/Vsevolod33 </a:t>
            </a:r>
            <a:endParaRPr lang="en-US" sz="800" dirty="0">
              <a:solidFill>
                <a:schemeClr val="bg1">
                  <a:lumMod val="65000"/>
                </a:schemeClr>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1524000"/>
            <a:ext cx="7162800" cy="4373563"/>
          </a:xfrm>
        </p:spPr>
        <p:txBody>
          <a:bodyPr>
            <a:normAutofit/>
          </a:bodyPr>
          <a:lstStyle/>
          <a:p>
            <a:pPr marL="0" indent="0"/>
            <a:r>
              <a:rPr lang="en-US" dirty="0" smtClean="0"/>
              <a:t>According to a 2007 estimate from the Pew Forum on Religion and Public Life, Catholics today make up nearly 24 percent of adults in the United States.</a:t>
            </a:r>
          </a:p>
          <a:p>
            <a:pPr marL="0" indent="0"/>
            <a:r>
              <a:rPr lang="en-US" dirty="0" smtClean="0"/>
              <a:t>The Church in America has come a long way since the first Catholic colonists arrived to create a new life.</a:t>
            </a:r>
          </a:p>
        </p:txBody>
      </p:sp>
      <p:pic>
        <p:nvPicPr>
          <p:cNvPr id="4" name="Picture 3" descr="Slide15-Bush_applauds_Benedictus_XVI_2008.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2590800" y="3962400"/>
            <a:ext cx="4282440" cy="26997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p:cNvSpPr txBox="1"/>
          <p:nvPr/>
        </p:nvSpPr>
        <p:spPr bwMode="auto">
          <a:xfrm rot="16200000">
            <a:off x="6178778" y="5035778"/>
            <a:ext cx="1600200" cy="215444"/>
          </a:xfrm>
          <a:prstGeom prst="rect">
            <a:avLst/>
          </a:prstGeom>
          <a:noFill/>
          <a:ln w="9525">
            <a:noFill/>
            <a:miter lim="800000"/>
            <a:headEnd/>
            <a:tailEnd/>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smtClean="0">
                <a:solidFill>
                  <a:schemeClr val="tx1">
                    <a:lumMod val="65000"/>
                    <a:lumOff val="35000"/>
                  </a:schemeClr>
                </a:solidFill>
              </a:rPr>
              <a:t>Image in public domain</a:t>
            </a:r>
            <a:endParaRPr lang="en-US" sz="800" dirty="0">
              <a:solidFill>
                <a:schemeClr val="tx1">
                  <a:lumMod val="65000"/>
                  <a:lumOff val="35000"/>
                </a:schemeClr>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1371600"/>
            <a:ext cx="7010400" cy="4754563"/>
          </a:xfrm>
        </p:spPr>
        <p:txBody>
          <a:bodyPr>
            <a:normAutofit/>
          </a:bodyPr>
          <a:lstStyle/>
          <a:p>
            <a:pPr marL="0" indent="0">
              <a:buNone/>
              <a:tabLst>
                <a:tab pos="0" algn="l"/>
              </a:tabLst>
            </a:pPr>
            <a:r>
              <a:rPr lang="en-US" dirty="0" smtClean="0"/>
              <a:t>Catholics began to migrate from England to the American colonies to escape persecution for their faith after the Protestant Reformation.</a:t>
            </a:r>
          </a:p>
          <a:p>
            <a:pPr marL="0" indent="0">
              <a:buNone/>
              <a:tabLst>
                <a:tab pos="0" algn="l"/>
              </a:tabLst>
            </a:pPr>
            <a:r>
              <a:rPr lang="en-US" dirty="0" smtClean="0"/>
              <a:t>Historians credit Queen </a:t>
            </a:r>
            <a:br>
              <a:rPr lang="en-US" dirty="0" smtClean="0"/>
            </a:br>
            <a:r>
              <a:rPr lang="en-US" dirty="0" smtClean="0"/>
              <a:t>Elizabeth I with establishing </a:t>
            </a:r>
            <a:br>
              <a:rPr lang="en-US" dirty="0" smtClean="0"/>
            </a:br>
            <a:r>
              <a:rPr lang="en-US" dirty="0" smtClean="0"/>
              <a:t>some degree of </a:t>
            </a:r>
            <a:r>
              <a:rPr lang="en-US" i="1" dirty="0" smtClean="0"/>
              <a:t>religious </a:t>
            </a:r>
            <a:br>
              <a:rPr lang="en-US" i="1" dirty="0" smtClean="0"/>
            </a:br>
            <a:r>
              <a:rPr lang="en-US" i="1" dirty="0" smtClean="0"/>
              <a:t>toleration</a:t>
            </a:r>
            <a:r>
              <a:rPr lang="en-US" dirty="0" smtClean="0"/>
              <a:t> in England—but it </a:t>
            </a:r>
            <a:br>
              <a:rPr lang="en-US" dirty="0" smtClean="0"/>
            </a:br>
            <a:r>
              <a:rPr lang="en-US" dirty="0" smtClean="0"/>
              <a:t>was not religious toleration </a:t>
            </a:r>
            <a:br>
              <a:rPr lang="en-US" dirty="0" smtClean="0"/>
            </a:br>
            <a:r>
              <a:rPr lang="en-US" dirty="0" smtClean="0"/>
              <a:t>as we understand it today.</a:t>
            </a:r>
          </a:p>
        </p:txBody>
      </p:sp>
      <p:pic>
        <p:nvPicPr>
          <p:cNvPr id="4" name="Picture 3" descr="Slide2-photo-an-early-antique-map-of-north-america-showing-canada-mexico-and-the-british-colonies-prior-53225674.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20797" y="2746723"/>
            <a:ext cx="3642203" cy="2964753"/>
          </a:xfrm>
          <a:prstGeom prst="rect">
            <a:avLst/>
          </a:prstGeom>
        </p:spPr>
      </p:pic>
      <p:sp>
        <p:nvSpPr>
          <p:cNvPr id="5" name="TextBox 4"/>
          <p:cNvSpPr txBox="1"/>
          <p:nvPr/>
        </p:nvSpPr>
        <p:spPr bwMode="auto">
          <a:xfrm>
            <a:off x="5257800" y="5651956"/>
            <a:ext cx="3429000" cy="215444"/>
          </a:xfrm>
          <a:prstGeom prst="rect">
            <a:avLst/>
          </a:prstGeom>
          <a:noFill/>
          <a:ln w="9525">
            <a:noFill/>
            <a:miter lim="800000"/>
            <a:headEnd/>
            <a:tailEnd/>
          </a:ln>
        </p:spPr>
        <p:txBody>
          <a:bodyPr wrap="square" rtlCol="0">
            <a:spAutoFit/>
          </a:bodyPr>
          <a:lstStyle/>
          <a:p>
            <a:r>
              <a:rPr lang="en-US" sz="800" dirty="0" smtClean="0">
                <a:solidFill>
                  <a:schemeClr val="bg1">
                    <a:lumMod val="65000"/>
                  </a:schemeClr>
                </a:solidFill>
              </a:rPr>
              <a:t>© </a:t>
            </a:r>
            <a:r>
              <a:rPr lang="en-US" sz="800" dirty="0" err="1" smtClean="0">
                <a:solidFill>
                  <a:schemeClr val="bg1">
                    <a:lumMod val="65000"/>
                  </a:schemeClr>
                </a:solidFill>
              </a:rPr>
              <a:t>shutterstock</a:t>
            </a:r>
            <a:r>
              <a:rPr lang="en-US" sz="800" dirty="0" smtClean="0">
                <a:solidFill>
                  <a:schemeClr val="bg1">
                    <a:lumMod val="65000"/>
                  </a:schemeClr>
                </a:solidFill>
              </a:rPr>
              <a:t>/Steven Wright </a:t>
            </a:r>
            <a:endParaRPr lang="en-US" sz="800" dirty="0">
              <a:solidFill>
                <a:schemeClr val="bg1">
                  <a:lumMod val="65000"/>
                </a:schemeClr>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1295400"/>
            <a:ext cx="6781800" cy="4830763"/>
          </a:xfrm>
        </p:spPr>
        <p:txBody>
          <a:bodyPr>
            <a:normAutofit/>
          </a:bodyPr>
          <a:lstStyle/>
          <a:p>
            <a:pPr marL="0" indent="0">
              <a:buNone/>
            </a:pPr>
            <a:r>
              <a:rPr lang="en-US" dirty="0" smtClean="0"/>
              <a:t>For decades, religious persecution had been common in England. First Protestants were persecuted, then Catholics, and then </a:t>
            </a:r>
            <a:br>
              <a:rPr lang="en-US" dirty="0" smtClean="0"/>
            </a:br>
            <a:r>
              <a:rPr lang="en-US" dirty="0" smtClean="0"/>
              <a:t>Protestants again during the reigns of </a:t>
            </a:r>
            <a:br>
              <a:rPr lang="en-US" dirty="0" smtClean="0"/>
            </a:br>
            <a:r>
              <a:rPr lang="en-US" dirty="0" smtClean="0"/>
              <a:t>Henry VIII and his first two successors, </a:t>
            </a:r>
            <a:br>
              <a:rPr lang="en-US" dirty="0" smtClean="0"/>
            </a:br>
            <a:r>
              <a:rPr lang="en-US" dirty="0" smtClean="0"/>
              <a:t>Edward VI and Mary I.</a:t>
            </a:r>
          </a:p>
          <a:p>
            <a:pPr marL="0" indent="0">
              <a:buNone/>
            </a:pPr>
            <a:r>
              <a:rPr lang="en-US" dirty="0" smtClean="0"/>
              <a:t>By the time she became queen in 1558, Elizabeth I had seen firsthand that </a:t>
            </a:r>
            <a:br>
              <a:rPr lang="en-US" dirty="0" smtClean="0"/>
            </a:br>
            <a:r>
              <a:rPr lang="en-US" dirty="0" smtClean="0"/>
              <a:t>religious persecution did not work.</a:t>
            </a:r>
          </a:p>
          <a:p>
            <a:pPr marL="0" indent="0">
              <a:buNone/>
            </a:pPr>
            <a:r>
              <a:rPr lang="en-US" dirty="0" smtClean="0"/>
              <a:t>As a princess, Elizabeth herself had </a:t>
            </a:r>
            <a:br>
              <a:rPr lang="en-US" dirty="0" smtClean="0"/>
            </a:br>
            <a:r>
              <a:rPr lang="en-US" dirty="0" smtClean="0"/>
              <a:t>even been imprisoned by Mary I out of </a:t>
            </a:r>
            <a:br>
              <a:rPr lang="en-US" dirty="0" smtClean="0"/>
            </a:br>
            <a:r>
              <a:rPr lang="en-US" dirty="0" smtClean="0"/>
              <a:t>suspicion about her religious views.</a:t>
            </a:r>
          </a:p>
          <a:p>
            <a:endParaRPr lang="en-US" dirty="0"/>
          </a:p>
        </p:txBody>
      </p:sp>
      <p:pic>
        <p:nvPicPr>
          <p:cNvPr id="4" name="Picture 3" descr="Slide3-Henry-VIII-kingofengland_1491-1547.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29400" y="2209800"/>
            <a:ext cx="2166563" cy="37292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bwMode="auto">
          <a:xfrm>
            <a:off x="6629400" y="5943600"/>
            <a:ext cx="1600200" cy="215444"/>
          </a:xfrm>
          <a:prstGeom prst="rect">
            <a:avLst/>
          </a:prstGeom>
          <a:noFill/>
          <a:ln w="9525">
            <a:noFill/>
            <a:miter lim="800000"/>
            <a:headEnd/>
            <a:tailEnd/>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smtClean="0">
                <a:solidFill>
                  <a:schemeClr val="tx1">
                    <a:lumMod val="65000"/>
                    <a:lumOff val="35000"/>
                  </a:schemeClr>
                </a:solidFill>
              </a:rPr>
              <a:t>Image in public domain</a:t>
            </a:r>
            <a:endParaRPr lang="en-US" sz="800" dirty="0">
              <a:solidFill>
                <a:schemeClr val="tx1">
                  <a:lumMod val="65000"/>
                  <a:lumOff val="35000"/>
                </a:schemeClr>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43200" y="1219200"/>
            <a:ext cx="5486400" cy="5334000"/>
          </a:xfrm>
        </p:spPr>
        <p:txBody>
          <a:bodyPr>
            <a:normAutofit fontScale="92500"/>
          </a:bodyPr>
          <a:lstStyle/>
          <a:p>
            <a:pPr marL="0" indent="0">
              <a:buNone/>
            </a:pPr>
            <a:r>
              <a:rPr lang="en-US" dirty="0" smtClean="0"/>
              <a:t>A year after she became queen, Elizabeth I was made the supreme governor of the Church of England through the Religious Settlement of 1559.</a:t>
            </a:r>
          </a:p>
          <a:p>
            <a:r>
              <a:rPr lang="en-US" dirty="0" smtClean="0"/>
              <a:t>The Religious Settlement of 1559 sought to put the religious debates to rest.</a:t>
            </a:r>
          </a:p>
          <a:p>
            <a:r>
              <a:rPr lang="en-US" dirty="0" smtClean="0"/>
              <a:t>As part of the Religious Settlement, everyone was required to attend Sunday service in the Church of England.</a:t>
            </a:r>
          </a:p>
          <a:p>
            <a:r>
              <a:rPr lang="en-US" dirty="0" smtClean="0"/>
              <a:t>However, Elizabeth cautiously tolerated Catholic worship—as long as Catholic subjects were loyal and discreet.</a:t>
            </a:r>
          </a:p>
        </p:txBody>
      </p:sp>
      <p:pic>
        <p:nvPicPr>
          <p:cNvPr id="4" name="Picture 3" descr="Slide4-Darnley_stage_3.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1000" y="1371600"/>
            <a:ext cx="2186940" cy="3200400"/>
          </a:xfrm>
          <a:prstGeom prst="rect">
            <a:avLst/>
          </a:prstGeom>
        </p:spPr>
      </p:pic>
      <p:sp>
        <p:nvSpPr>
          <p:cNvPr id="5" name="TextBox 4"/>
          <p:cNvSpPr txBox="1"/>
          <p:nvPr/>
        </p:nvSpPr>
        <p:spPr bwMode="auto">
          <a:xfrm>
            <a:off x="304800" y="4508956"/>
            <a:ext cx="1600200" cy="215444"/>
          </a:xfrm>
          <a:prstGeom prst="rect">
            <a:avLst/>
          </a:prstGeom>
          <a:noFill/>
          <a:ln w="9525">
            <a:noFill/>
            <a:miter lim="800000"/>
            <a:headEnd/>
            <a:tailEnd/>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smtClean="0">
                <a:solidFill>
                  <a:schemeClr val="tx1">
                    <a:lumMod val="65000"/>
                    <a:lumOff val="35000"/>
                  </a:schemeClr>
                </a:solidFill>
              </a:rPr>
              <a:t>Image in public domain</a:t>
            </a:r>
            <a:endParaRPr lang="en-US" sz="800" dirty="0">
              <a:solidFill>
                <a:schemeClr val="tx1">
                  <a:lumMod val="65000"/>
                  <a:lumOff val="35000"/>
                </a:schemeClr>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67000" y="1219200"/>
            <a:ext cx="5867400" cy="5334000"/>
          </a:xfrm>
        </p:spPr>
        <p:txBody>
          <a:bodyPr>
            <a:normAutofit fontScale="92500"/>
          </a:bodyPr>
          <a:lstStyle/>
          <a:p>
            <a:pPr marL="0" indent="0">
              <a:buNone/>
            </a:pPr>
            <a:r>
              <a:rPr lang="en-US" dirty="0" smtClean="0"/>
              <a:t>Catholics continued to experience persecution in England, despite Elizabeth’s policy of religious toleration:</a:t>
            </a:r>
          </a:p>
          <a:p>
            <a:r>
              <a:rPr lang="en-US" dirty="0" smtClean="0"/>
              <a:t>Catholics could not worship openly in their own churches. Instead they often had to worship in private homes.</a:t>
            </a:r>
          </a:p>
          <a:p>
            <a:r>
              <a:rPr lang="en-US" dirty="0" smtClean="0"/>
              <a:t>Bishops who did not recognize Elizabeth as the head of the Church of England continued to be persecuted.</a:t>
            </a:r>
          </a:p>
          <a:p>
            <a:r>
              <a:rPr lang="en-US" dirty="0" smtClean="0"/>
              <a:t>Some Protestants in power feared that Catholics—whom they called Papists—were an ongoing threat to order and stability. Many Catholics, especially Jesuit priests, were arrested, tried, and executed for treason based on these fears.</a:t>
            </a:r>
          </a:p>
        </p:txBody>
      </p:sp>
      <p:pic>
        <p:nvPicPr>
          <p:cNvPr id="4" name="Picture 3" descr="Slide4-Darnley_stage_3.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1000" y="1371600"/>
            <a:ext cx="2186940" cy="3200400"/>
          </a:xfrm>
          <a:prstGeom prst="rect">
            <a:avLst/>
          </a:prstGeom>
        </p:spPr>
      </p:pic>
      <p:sp>
        <p:nvSpPr>
          <p:cNvPr id="5" name="TextBox 4"/>
          <p:cNvSpPr txBox="1"/>
          <p:nvPr/>
        </p:nvSpPr>
        <p:spPr bwMode="auto">
          <a:xfrm>
            <a:off x="304800" y="4508956"/>
            <a:ext cx="1600200" cy="215444"/>
          </a:xfrm>
          <a:prstGeom prst="rect">
            <a:avLst/>
          </a:prstGeom>
          <a:noFill/>
          <a:ln w="9525">
            <a:noFill/>
            <a:miter lim="800000"/>
            <a:headEnd/>
            <a:tailEnd/>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smtClean="0">
                <a:solidFill>
                  <a:schemeClr val="tx1">
                    <a:lumMod val="65000"/>
                    <a:lumOff val="35000"/>
                  </a:schemeClr>
                </a:solidFill>
              </a:rPr>
              <a:t>Image in public domain</a:t>
            </a:r>
            <a:endParaRPr lang="en-US" sz="800" dirty="0">
              <a:solidFill>
                <a:schemeClr val="tx1">
                  <a:lumMod val="65000"/>
                  <a:lumOff val="35000"/>
                </a:schemeClr>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1371600"/>
            <a:ext cx="4724400" cy="4754563"/>
          </a:xfrm>
        </p:spPr>
        <p:txBody>
          <a:bodyPr/>
          <a:lstStyle/>
          <a:p>
            <a:pPr marL="0" indent="0">
              <a:buNone/>
            </a:pPr>
            <a:r>
              <a:rPr lang="en-US" dirty="0" smtClean="0"/>
              <a:t>After Elizabeth’s death in 1603, King James VI of Scotland became James I of England.</a:t>
            </a:r>
          </a:p>
          <a:p>
            <a:pPr marL="0" indent="0">
              <a:buNone/>
            </a:pPr>
            <a:r>
              <a:rPr lang="en-US" dirty="0" smtClean="0"/>
              <a:t>James, a Protestant, tried at first to continue the uneasy religious toleration practiced under Elizabeth I.</a:t>
            </a:r>
          </a:p>
          <a:p>
            <a:pPr marL="0" indent="0">
              <a:buNone/>
            </a:pPr>
            <a:r>
              <a:rPr lang="en-US" dirty="0" smtClean="0"/>
              <a:t>He soon approved stricter measures to suppress the Catholic Church altogether.</a:t>
            </a:r>
            <a:endParaRPr lang="en-US" dirty="0"/>
          </a:p>
        </p:txBody>
      </p:sp>
      <p:pic>
        <p:nvPicPr>
          <p:cNvPr id="4" name="Picture 3" descr="Slide6-James_I_of_England_by_Daniel_Mytens.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43600" y="1371600"/>
            <a:ext cx="2525563" cy="365413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5" name="TextBox 4"/>
          <p:cNvSpPr txBox="1"/>
          <p:nvPr/>
        </p:nvSpPr>
        <p:spPr bwMode="auto">
          <a:xfrm>
            <a:off x="5867400" y="5029200"/>
            <a:ext cx="1600200" cy="215444"/>
          </a:xfrm>
          <a:prstGeom prst="rect">
            <a:avLst/>
          </a:prstGeom>
          <a:noFill/>
          <a:ln w="9525">
            <a:noFill/>
            <a:miter lim="800000"/>
            <a:headEnd/>
            <a:tailEnd/>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smtClean="0">
                <a:solidFill>
                  <a:schemeClr val="tx1">
                    <a:lumMod val="65000"/>
                    <a:lumOff val="35000"/>
                  </a:schemeClr>
                </a:solidFill>
              </a:rPr>
              <a:t>Image in public domain</a:t>
            </a:r>
            <a:endParaRPr lang="en-US" sz="800" dirty="0">
              <a:solidFill>
                <a:schemeClr val="tx1">
                  <a:lumMod val="65000"/>
                  <a:lumOff val="35000"/>
                </a:schemeClr>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371600"/>
            <a:ext cx="4876800" cy="4754563"/>
          </a:xfrm>
        </p:spPr>
        <p:txBody>
          <a:bodyPr>
            <a:normAutofit/>
          </a:bodyPr>
          <a:lstStyle/>
          <a:p>
            <a:pPr marL="0" indent="0">
              <a:buNone/>
            </a:pPr>
            <a:r>
              <a:rPr lang="en-US" dirty="0" smtClean="0"/>
              <a:t>Near the end of his reign, James I granted Lord Baltimore land in the New World to build a settlement.</a:t>
            </a:r>
          </a:p>
          <a:p>
            <a:pPr marL="0" indent="0">
              <a:buNone/>
            </a:pPr>
            <a:r>
              <a:rPr lang="en-US" dirty="0" smtClean="0"/>
              <a:t>Lord Baltimore, who was Catholic, established the colony of Maryland in 1632—desiring in part to create a new home for Catholics who wanted to flee religious persecution in England and practice their faith openly and peacefully.</a:t>
            </a:r>
          </a:p>
          <a:p>
            <a:pPr>
              <a:buNone/>
            </a:pPr>
            <a:endParaRPr lang="en-US" dirty="0" smtClean="0"/>
          </a:p>
          <a:p>
            <a:endParaRPr lang="en-US" dirty="0"/>
          </a:p>
        </p:txBody>
      </p:sp>
      <p:pic>
        <p:nvPicPr>
          <p:cNvPr id="4" name="Picture 3" descr="Slide6-James_I_of_England_by_Daniel_Mytens.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43600" y="1371600"/>
            <a:ext cx="2525563" cy="365413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5" name="TextBox 4"/>
          <p:cNvSpPr txBox="1"/>
          <p:nvPr/>
        </p:nvSpPr>
        <p:spPr bwMode="auto">
          <a:xfrm>
            <a:off x="5867400" y="5029200"/>
            <a:ext cx="1600200" cy="215444"/>
          </a:xfrm>
          <a:prstGeom prst="rect">
            <a:avLst/>
          </a:prstGeom>
          <a:noFill/>
          <a:ln w="9525">
            <a:noFill/>
            <a:miter lim="800000"/>
            <a:headEnd/>
            <a:tailEnd/>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smtClean="0">
                <a:solidFill>
                  <a:schemeClr val="tx1">
                    <a:lumMod val="65000"/>
                    <a:lumOff val="35000"/>
                  </a:schemeClr>
                </a:solidFill>
              </a:rPr>
              <a:t>Image in public domain</a:t>
            </a:r>
            <a:endParaRPr lang="en-US" sz="800" dirty="0">
              <a:solidFill>
                <a:schemeClr val="tx1">
                  <a:lumMod val="65000"/>
                  <a:lumOff val="35000"/>
                </a:schemeClr>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295400"/>
            <a:ext cx="6934200" cy="5410200"/>
          </a:xfrm>
        </p:spPr>
        <p:txBody>
          <a:bodyPr>
            <a:normAutofit/>
          </a:bodyPr>
          <a:lstStyle/>
          <a:p>
            <a:pPr marL="0" indent="0">
              <a:buNone/>
            </a:pPr>
            <a:r>
              <a:rPr lang="en-US" dirty="0" smtClean="0"/>
              <a:t>The other British colonies required colonists to follow the Church of England. But Maryland welcomed anyone who wanted to settle there.</a:t>
            </a:r>
          </a:p>
          <a:p>
            <a:pPr marL="0" indent="0">
              <a:buNone/>
            </a:pPr>
            <a:r>
              <a:rPr lang="en-US" dirty="0" smtClean="0"/>
              <a:t>Maryland’s assembly passed the Act Concerning Religion in 1649.</a:t>
            </a:r>
          </a:p>
          <a:p>
            <a:pPr marL="0" indent="0">
              <a:buNone/>
            </a:pPr>
            <a:r>
              <a:rPr lang="en-US" dirty="0" smtClean="0"/>
              <a:t>The Act Concerning </a:t>
            </a:r>
            <a:br>
              <a:rPr lang="en-US" dirty="0" smtClean="0"/>
            </a:br>
            <a:r>
              <a:rPr lang="en-US" dirty="0" smtClean="0"/>
              <a:t>Religion required </a:t>
            </a:r>
            <a:br>
              <a:rPr lang="en-US" dirty="0" smtClean="0"/>
            </a:br>
            <a:r>
              <a:rPr lang="en-US" dirty="0" smtClean="0"/>
              <a:t>religious tolerance in </a:t>
            </a:r>
            <a:br>
              <a:rPr lang="en-US" dirty="0" smtClean="0"/>
            </a:br>
            <a:r>
              <a:rPr lang="en-US" dirty="0" smtClean="0"/>
              <a:t>Maryland. It protected </a:t>
            </a:r>
            <a:br>
              <a:rPr lang="en-US" dirty="0" smtClean="0"/>
            </a:br>
            <a:r>
              <a:rPr lang="en-US" dirty="0" smtClean="0"/>
              <a:t>all colonists who did </a:t>
            </a:r>
            <a:br>
              <a:rPr lang="en-US" dirty="0" smtClean="0"/>
            </a:br>
            <a:r>
              <a:rPr lang="en-US" dirty="0" smtClean="0"/>
              <a:t>not follow the Church </a:t>
            </a:r>
            <a:br>
              <a:rPr lang="en-US" dirty="0" smtClean="0"/>
            </a:br>
            <a:r>
              <a:rPr lang="en-US" dirty="0" smtClean="0"/>
              <a:t>of England, including </a:t>
            </a:r>
            <a:br>
              <a:rPr lang="en-US" dirty="0" smtClean="0"/>
            </a:br>
            <a:r>
              <a:rPr lang="en-US" dirty="0" smtClean="0"/>
              <a:t>Catholics and Puritans.</a:t>
            </a:r>
            <a:endParaRPr lang="en-US" dirty="0"/>
          </a:p>
        </p:txBody>
      </p:sp>
      <p:pic>
        <p:nvPicPr>
          <p:cNvPr id="4" name="Picture 3" descr="Slide8-40A.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67200" y="2971800"/>
            <a:ext cx="4420212" cy="3124200"/>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bwMode="auto">
          <a:xfrm>
            <a:off x="4343400" y="6096000"/>
            <a:ext cx="2438400" cy="215444"/>
          </a:xfrm>
          <a:prstGeom prst="rect">
            <a:avLst/>
          </a:prstGeom>
          <a:noFill/>
          <a:ln w="9525">
            <a:noFill/>
            <a:miter lim="800000"/>
            <a:headEnd/>
            <a:tailEnd/>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smtClean="0">
                <a:solidFill>
                  <a:schemeClr val="tx1">
                    <a:lumMod val="65000"/>
                    <a:lumOff val="35000"/>
                  </a:schemeClr>
                </a:solidFill>
              </a:rPr>
              <a:t>© Steven Wright/Shutterstock.com</a:t>
            </a:r>
            <a:endParaRPr lang="en-US" sz="800" dirty="0">
              <a:solidFill>
                <a:schemeClr val="tx1">
                  <a:lumMod val="65000"/>
                  <a:lumOff val="35000"/>
                </a:schemeClr>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19200"/>
            <a:ext cx="7010400" cy="4906963"/>
          </a:xfrm>
        </p:spPr>
        <p:txBody>
          <a:bodyPr>
            <a:normAutofit/>
          </a:bodyPr>
          <a:lstStyle/>
          <a:p>
            <a:pPr marL="0" indent="0">
              <a:buNone/>
            </a:pPr>
            <a:r>
              <a:rPr lang="en-US" dirty="0" smtClean="0"/>
              <a:t>Although many Catholics settled in Maryland, Puritans outnumbered the Catholics in the colony by the end of the 1600s.</a:t>
            </a:r>
          </a:p>
          <a:p>
            <a:pPr marL="0" indent="0">
              <a:buNone/>
            </a:pPr>
            <a:r>
              <a:rPr lang="en-US" dirty="0" smtClean="0"/>
              <a:t>In 1689 an army of Puritans revolted and formed a new government for Maryland—one that outlawed Catholicism.</a:t>
            </a:r>
          </a:p>
          <a:p>
            <a:pPr marL="0" indent="0">
              <a:buNone/>
            </a:pPr>
            <a:r>
              <a:rPr lang="en-US" dirty="0" smtClean="0"/>
              <a:t>The new government prohibited Catholic church buildings and excluded Catholic </a:t>
            </a:r>
            <a:br>
              <a:rPr lang="en-US" dirty="0" smtClean="0"/>
            </a:br>
            <a:r>
              <a:rPr lang="en-US" dirty="0" smtClean="0"/>
              <a:t>men from holding political office.</a:t>
            </a:r>
          </a:p>
          <a:p>
            <a:pPr marL="0" indent="0">
              <a:buNone/>
            </a:pPr>
            <a:r>
              <a:rPr lang="en-US" dirty="0" smtClean="0"/>
              <a:t>Persecution of Catholics in </a:t>
            </a:r>
            <a:br>
              <a:rPr lang="en-US" dirty="0" smtClean="0"/>
            </a:br>
            <a:r>
              <a:rPr lang="en-US" dirty="0" smtClean="0"/>
              <a:t>Maryland continued until the </a:t>
            </a:r>
            <a:br>
              <a:rPr lang="en-US" dirty="0" smtClean="0"/>
            </a:br>
            <a:r>
              <a:rPr lang="en-US" dirty="0" smtClean="0"/>
              <a:t>American Revolution.</a:t>
            </a:r>
          </a:p>
          <a:p>
            <a:endParaRPr lang="en-US" dirty="0"/>
          </a:p>
        </p:txBody>
      </p:sp>
      <p:pic>
        <p:nvPicPr>
          <p:cNvPr id="4" name="Picture 3" descr="Slide8-40A.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67400" y="4102818"/>
            <a:ext cx="2820012" cy="1993181"/>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bwMode="auto">
          <a:xfrm>
            <a:off x="5791200" y="6096000"/>
            <a:ext cx="2438400" cy="215444"/>
          </a:xfrm>
          <a:prstGeom prst="rect">
            <a:avLst/>
          </a:prstGeom>
          <a:noFill/>
          <a:ln w="9525">
            <a:noFill/>
            <a:miter lim="800000"/>
            <a:headEnd/>
            <a:tailEnd/>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smtClean="0">
                <a:solidFill>
                  <a:schemeClr val="tx1">
                    <a:lumMod val="65000"/>
                    <a:lumOff val="35000"/>
                  </a:schemeClr>
                </a:solidFill>
              </a:rPr>
              <a:t>© Steven Wright/Shutterstock.com</a:t>
            </a:r>
            <a:endParaRPr lang="en-US" sz="800" dirty="0">
              <a:solidFill>
                <a:schemeClr val="tx1">
                  <a:lumMod val="65000"/>
                  <a:lumOff val="35000"/>
                </a:schemeClr>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LIC Presentation template-N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a:spAutoFit/>
      </a:bodyPr>
      <a:lstStyle>
        <a:defPPr>
          <a:defRPr sz="800" dirty="0">
            <a:solidFill>
              <a:schemeClr val="bg1">
                <a:lumMod val="65000"/>
              </a:schemeClr>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LIC Presentation template-New</Template>
  <TotalTime>3359</TotalTime>
  <Words>1091</Words>
  <Application>Microsoft Office PowerPoint</Application>
  <PresentationFormat>On-screen Show (4:3)</PresentationFormat>
  <Paragraphs>86</Paragraphs>
  <Slides>15</Slides>
  <Notes>15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Calibri</vt:lpstr>
      <vt:lpstr>LIC Presentation template-New</vt:lpstr>
      <vt:lpstr>Catholics Come to America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Work of Bishop Carroll</vt:lpstr>
      <vt:lpstr>The Work of Bishop Carroll (continued)</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AH</dc:title>
  <dc:creator>bmartinka</dc:creator>
  <cp:lastModifiedBy>Brian Holzworth</cp:lastModifiedBy>
  <cp:revision>28</cp:revision>
  <dcterms:created xsi:type="dcterms:W3CDTF">2012-07-10T12:39:10Z</dcterms:created>
  <dcterms:modified xsi:type="dcterms:W3CDTF">2013-06-11T14:53:35Z</dcterms:modified>
</cp:coreProperties>
</file>