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8"/>
  </p:notesMasterIdLst>
  <p:sldIdLst>
    <p:sldId id="310" r:id="rId2"/>
    <p:sldId id="328"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598"/>
    <a:srgbClr val="008000"/>
    <a:srgbClr val="D60005"/>
    <a:srgbClr val="314BCD"/>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6425" autoAdjust="0"/>
  </p:normalViewPr>
  <p:slideViewPr>
    <p:cSldViewPr snapToGrid="0" snapToObjects="1">
      <p:cViewPr varScale="1">
        <p:scale>
          <a:sx n="119" d="100"/>
          <a:sy n="119" d="100"/>
        </p:scale>
        <p:origin x="84" y="10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5/19/2015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5/19/2015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D60005"/>
                </a:solidFill>
                <a:latin typeface="Arial" panose="020B0604020202020204" pitchFamily="34" charset="0"/>
                <a:cs typeface="Arial" panose="020B0604020202020204" pitchFamily="34" charset="0"/>
              </a:rPr>
              <a:t>“The Secret Is </a:t>
            </a:r>
            <a:r>
              <a:rPr lang="en-US" sz="4200" b="1" dirty="0" smtClean="0">
                <a:solidFill>
                  <a:srgbClr val="D60005"/>
                </a:solidFill>
                <a:latin typeface="Arial" panose="020B0604020202020204" pitchFamily="34" charset="0"/>
                <a:cs typeface="Arial" panose="020B0604020202020204" pitchFamily="34" charset="0"/>
              </a:rPr>
              <a:t>Out” (Part 2)</a:t>
            </a:r>
            <a:endParaRPr lang="en-US" sz="4200" b="1" dirty="0" smtClean="0">
              <a:solidFill>
                <a:srgbClr val="D60005"/>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498–499)</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Rectangle 4"/>
          <p:cNvSpPr/>
          <p:nvPr/>
        </p:nvSpPr>
        <p:spPr>
          <a:xfrm>
            <a:off x="177357" y="1913460"/>
            <a:ext cx="4572000" cy="1107996"/>
          </a:xfrm>
          <a:prstGeom prst="rect">
            <a:avLst/>
          </a:prstGeom>
        </p:spPr>
        <p:txBody>
          <a:bodyPr>
            <a:spAutoFit/>
          </a:bodyPr>
          <a:lstStyle/>
          <a:p>
            <a:pPr marL="0" marR="0">
              <a:spcBef>
                <a:spcPts val="0"/>
              </a:spcBef>
              <a:spcAft>
                <a:spcPts val="0"/>
              </a:spcAft>
            </a:pPr>
            <a:r>
              <a:rPr lang="en-US" sz="2200" dirty="0" smtClean="0">
                <a:solidFill>
                  <a:srgbClr val="000000"/>
                </a:solidFill>
                <a:latin typeface="Arial" panose="020B0604020202020204" pitchFamily="34" charset="0"/>
                <a:ea typeface="Times New Roman" panose="02020603050405020304" pitchFamily="18" charset="0"/>
                <a:cs typeface="TimesNewRomanPSMT"/>
              </a:rPr>
              <a:t>We </a:t>
            </a:r>
            <a:r>
              <a:rPr lang="en-US" sz="2200" dirty="0">
                <a:solidFill>
                  <a:srgbClr val="000000"/>
                </a:solidFill>
                <a:latin typeface="Arial" panose="020B0604020202020204" pitchFamily="34" charset="0"/>
                <a:ea typeface="Times New Roman" panose="02020603050405020304" pitchFamily="18" charset="0"/>
                <a:cs typeface="TimesNewRomanPSMT"/>
              </a:rPr>
              <a:t>are called to live in solidarity with others, especially those in need.  </a:t>
            </a:r>
            <a:endParaRPr lang="en-US" sz="2200"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4572000" y="4964268"/>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shapecharge/www.istockphoto.com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8-iStock_00004176309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913460"/>
            <a:ext cx="4572000" cy="3050808"/>
          </a:xfrm>
          <a:prstGeom prst="rect">
            <a:avLst/>
          </a:prstGeom>
        </p:spPr>
      </p:pic>
    </p:spTree>
    <p:extLst>
      <p:ext uri="{BB962C8B-B14F-4D97-AF65-F5344CB8AC3E}">
        <p14:creationId xmlns:p14="http://schemas.microsoft.com/office/powerpoint/2010/main" val="321437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D60005"/>
                </a:solidFill>
                <a:latin typeface="Arial" panose="020B0604020202020204" pitchFamily="34" charset="0"/>
                <a:cs typeface="Arial" panose="020B0604020202020204" pitchFamily="34" charset="0"/>
              </a:rPr>
              <a:t>“The Secret Is </a:t>
            </a:r>
            <a:r>
              <a:rPr lang="en-US" sz="4200" b="1" dirty="0" smtClean="0">
                <a:solidFill>
                  <a:srgbClr val="D60005"/>
                </a:solidFill>
                <a:latin typeface="Arial" panose="020B0604020202020204" pitchFamily="34" charset="0"/>
                <a:cs typeface="Arial" panose="020B0604020202020204" pitchFamily="34" charset="0"/>
              </a:rPr>
              <a:t>Out” (Part 2)</a:t>
            </a:r>
            <a:endParaRPr lang="en-US" sz="4200" b="1" dirty="0" smtClean="0">
              <a:solidFill>
                <a:srgbClr val="D60005"/>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498–499)</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Jesus sent us to bring </a:t>
            </a:r>
            <a:r>
              <a:rPr lang="en-US" sz="2400" dirty="0" smtClean="0">
                <a:latin typeface="Arial" pitchFamily="34" charset="0"/>
                <a:cs typeface="Arial" pitchFamily="34" charset="0"/>
              </a:rPr>
              <a:t>Good News </a:t>
            </a:r>
            <a:r>
              <a:rPr lang="en-US" sz="2400" dirty="0" smtClean="0">
                <a:latin typeface="Arial" pitchFamily="34" charset="0"/>
                <a:cs typeface="Arial" pitchFamily="34" charset="0"/>
              </a:rPr>
              <a:t>to those who are poor, through charity and justice.</a:t>
            </a:r>
          </a:p>
          <a:p>
            <a:r>
              <a:rPr lang="en-US" sz="2400" dirty="0" smtClean="0">
                <a:latin typeface="Arial" pitchFamily="34" charset="0"/>
                <a:cs typeface="Arial" pitchFamily="34" charset="0"/>
              </a:rPr>
              <a:t>Everyone is our brother and sister.</a:t>
            </a:r>
          </a:p>
          <a:p>
            <a:r>
              <a:rPr lang="en-US" sz="2400" dirty="0" smtClean="0">
                <a:latin typeface="Arial" pitchFamily="34" charset="0"/>
                <a:cs typeface="Arial" pitchFamily="34" charset="0"/>
              </a:rPr>
              <a:t>In solidarity, we can work together for justice and peace.</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58304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D60005"/>
                </a:solidFill>
                <a:latin typeface="Arial" panose="020B0604020202020204" pitchFamily="34" charset="0"/>
                <a:cs typeface="Arial" panose="020B0604020202020204" pitchFamily="34" charset="0"/>
              </a:rPr>
              <a:t>“The Secret Is </a:t>
            </a:r>
            <a:r>
              <a:rPr lang="en-US" sz="4200" b="1" dirty="0" smtClean="0">
                <a:solidFill>
                  <a:srgbClr val="D60005"/>
                </a:solidFill>
                <a:latin typeface="Arial" panose="020B0604020202020204" pitchFamily="34" charset="0"/>
                <a:cs typeface="Arial" panose="020B0604020202020204" pitchFamily="34" charset="0"/>
              </a:rPr>
              <a:t>Out” (Part 2)</a:t>
            </a:r>
            <a:endParaRPr lang="en-US" sz="4200" b="1" dirty="0" smtClean="0">
              <a:solidFill>
                <a:srgbClr val="D60005"/>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498–499)</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Rectangle 4"/>
          <p:cNvSpPr/>
          <p:nvPr/>
        </p:nvSpPr>
        <p:spPr>
          <a:xfrm>
            <a:off x="291750" y="1707558"/>
            <a:ext cx="5001491" cy="3862596"/>
          </a:xfrm>
          <a:prstGeom prst="rect">
            <a:avLst/>
          </a:prstGeom>
        </p:spPr>
        <p:txBody>
          <a:bodyPr wrap="square">
            <a:spAutoFit/>
          </a:bodyPr>
          <a:lstStyle/>
          <a:p>
            <a:r>
              <a:rPr lang="en-US" sz="1750" b="1" dirty="0" smtClean="0">
                <a:latin typeface="Arial" panose="020B0604020202020204" pitchFamily="34" charset="0"/>
                <a:cs typeface="Arial" panose="020B0604020202020204" pitchFamily="34" charset="0"/>
              </a:rPr>
              <a:t>Activity: “Revolution of the Heart”</a:t>
            </a:r>
          </a:p>
          <a:p>
            <a:pPr marL="342900" indent="-342900">
              <a:buFont typeface="+mj-lt"/>
              <a:buAutoNum type="arabicPeriod"/>
            </a:pPr>
            <a:r>
              <a:rPr lang="en-US" sz="1750" dirty="0" smtClean="0">
                <a:latin typeface="Arial" panose="020B0604020202020204" pitchFamily="34" charset="0"/>
                <a:cs typeface="Arial" panose="020B0604020202020204" pitchFamily="34" charset="0"/>
              </a:rPr>
              <a:t>Your teacher will arrange the class into pairs. </a:t>
            </a:r>
          </a:p>
          <a:p>
            <a:pPr marL="342900" indent="-342900">
              <a:buFont typeface="+mj-lt"/>
              <a:buAutoNum type="arabicPeriod"/>
            </a:pPr>
            <a:r>
              <a:rPr lang="en-US" sz="1750" dirty="0" smtClean="0">
                <a:latin typeface="Arial" panose="020B0604020202020204" pitchFamily="34" charset="0"/>
                <a:cs typeface="Arial" panose="020B0604020202020204" pitchFamily="34" charset="0"/>
              </a:rPr>
              <a:t>In pairs, read together “People of Faith: Dorothy Day” on page 501 in the Handbook. </a:t>
            </a:r>
          </a:p>
          <a:p>
            <a:pPr marL="344488" indent="-344488">
              <a:buFont typeface="+mj-lt"/>
              <a:buAutoNum type="arabicPeriod"/>
            </a:pPr>
            <a:r>
              <a:rPr lang="en-US" sz="1750" dirty="0" smtClean="0">
                <a:latin typeface="Arial" panose="020B0604020202020204" pitchFamily="34" charset="0"/>
                <a:cs typeface="Arial" panose="020B0604020202020204" pitchFamily="34" charset="0"/>
              </a:rPr>
              <a:t>Discuss this quote: “The greatest challenge of the day is how to bring about a revolution of the heart, a revolution which has to start with each one of us.” (Reminder: A revolution does not imply violence, only change.) </a:t>
            </a:r>
          </a:p>
          <a:p>
            <a:pPr marL="350838" indent="-338138">
              <a:buFont typeface="+mj-lt"/>
              <a:buAutoNum type="arabicPeriod"/>
              <a:tabLst>
                <a:tab pos="344488" algn="l"/>
              </a:tabLst>
            </a:pPr>
            <a:r>
              <a:rPr lang="en-US" sz="1750" dirty="0" smtClean="0">
                <a:latin typeface="Arial" panose="020B0604020202020204" pitchFamily="34" charset="0"/>
                <a:cs typeface="Arial" panose="020B0604020202020204" pitchFamily="34" charset="0"/>
              </a:rPr>
              <a:t>Ask yourselves, how would you start a revolution of the heart? Then create a poster encouraging others to join your “revolution.” Illustrate the poster with appropriate images.</a:t>
            </a:r>
            <a:r>
              <a:rPr lang="en-US" sz="1750" dirty="0">
                <a:latin typeface="Arial" panose="020B0604020202020204" pitchFamily="34" charset="0"/>
                <a:cs typeface="Arial" panose="020B0604020202020204" pitchFamily="34" charset="0"/>
              </a:rPr>
              <a:t>	</a:t>
            </a:r>
          </a:p>
        </p:txBody>
      </p:sp>
      <p:sp>
        <p:nvSpPr>
          <p:cNvPr id="6" name="Rectangle 5"/>
          <p:cNvSpPr/>
          <p:nvPr/>
        </p:nvSpPr>
        <p:spPr>
          <a:xfrm>
            <a:off x="5638800" y="4229280"/>
            <a:ext cx="3505200" cy="200055"/>
          </a:xfrm>
          <a:prstGeom prst="rect">
            <a:avLst/>
          </a:prstGeom>
        </p:spPr>
        <p:txBody>
          <a:bodyPr wrap="square">
            <a:spAutoFit/>
          </a:bodyPr>
          <a:lstStyle/>
          <a:p>
            <a:pPr algn="r"/>
            <a:r>
              <a:rPr lang="en-US" sz="700" dirty="0" smtClean="0">
                <a:solidFill>
                  <a:srgbClr val="A6A6A6"/>
                </a:solidFill>
                <a:latin typeface="Arial" panose="020B0604020202020204" pitchFamily="34" charset="0"/>
                <a:cs typeface="Arial" panose="020B0604020202020204" pitchFamily="34" charset="0"/>
              </a:rPr>
              <a:t>© EduardoLuzzatti/www.istockphoto.com </a:t>
            </a:r>
            <a:endParaRPr lang="en-US" sz="700" dirty="0">
              <a:solidFill>
                <a:srgbClr val="A6A6A6"/>
              </a:solidFill>
              <a:latin typeface="Arial" panose="020B0604020202020204" pitchFamily="34" charset="0"/>
              <a:cs typeface="Arial" panose="020B0604020202020204" pitchFamily="34" charset="0"/>
            </a:endParaRPr>
          </a:p>
        </p:txBody>
      </p:sp>
      <p:pic>
        <p:nvPicPr>
          <p:cNvPr id="7" name="Picture 6" descr="S9-iStock_000020108495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8859" y="1707558"/>
            <a:ext cx="3695141" cy="2521722"/>
          </a:xfrm>
          <a:prstGeom prst="rect">
            <a:avLst/>
          </a:prstGeom>
        </p:spPr>
      </p:pic>
    </p:spTree>
    <p:extLst>
      <p:ext uri="{BB962C8B-B14F-4D97-AF65-F5344CB8AC3E}">
        <p14:creationId xmlns:p14="http://schemas.microsoft.com/office/powerpoint/2010/main" val="221806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“The Secret Is </a:t>
            </a:r>
            <a:r>
              <a:rPr lang="en-US" sz="4200" b="1" dirty="0" smtClean="0">
                <a:solidFill>
                  <a:srgbClr val="0A5598"/>
                </a:solidFill>
                <a:latin typeface="Arial" panose="020B0604020202020204" pitchFamily="34" charset="0"/>
                <a:cs typeface="Arial" panose="020B0604020202020204" pitchFamily="34" charset="0"/>
              </a:rPr>
              <a:t>Out” (Part 3)</a:t>
            </a:r>
            <a:endParaRPr lang="en-US" sz="4200" b="1" dirty="0" smtClean="0">
              <a:solidFill>
                <a:srgbClr val="0A5598"/>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page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500)</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Rectangle 5"/>
          <p:cNvSpPr/>
          <p:nvPr/>
        </p:nvSpPr>
        <p:spPr>
          <a:xfrm>
            <a:off x="3808033" y="3118861"/>
            <a:ext cx="4572000" cy="830997"/>
          </a:xfrm>
          <a:prstGeom prst="rect">
            <a:avLst/>
          </a:prstGeom>
        </p:spPr>
        <p:txBody>
          <a:bodyPr>
            <a:spAutoFit/>
          </a:bodyPr>
          <a:lstStyle/>
          <a:p>
            <a:r>
              <a:rPr lang="en-US" dirty="0" smtClean="0">
                <a:latin typeface="Arial" panose="020B0604020202020204" pitchFamily="34" charset="0"/>
                <a:cs typeface="Arial" panose="020B0604020202020204" pitchFamily="34" charset="0"/>
              </a:rPr>
              <a:t>We </a:t>
            </a:r>
            <a:r>
              <a:rPr lang="en-US" dirty="0">
                <a:latin typeface="Arial" panose="020B0604020202020204" pitchFamily="34" charset="0"/>
                <a:cs typeface="Arial" panose="020B0604020202020204" pitchFamily="34" charset="0"/>
              </a:rPr>
              <a:t>are called to care for all </a:t>
            </a:r>
            <a:r>
              <a:rPr lang="en-US" dirty="0" smtClean="0">
                <a:latin typeface="Arial" panose="020B0604020202020204" pitchFamily="34" charset="0"/>
                <a:cs typeface="Arial" panose="020B0604020202020204" pitchFamily="34" charset="0"/>
              </a:rPr>
              <a:t>of creation.</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922713" y="5399971"/>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LondonEye/www.istockphoto.com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0-iStock_000009929724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713" y="1621396"/>
            <a:ext cx="2514197" cy="3767825"/>
          </a:xfrm>
          <a:prstGeom prst="rect">
            <a:avLst/>
          </a:prstGeom>
        </p:spPr>
      </p:pic>
    </p:spTree>
    <p:extLst>
      <p:ext uri="{BB962C8B-B14F-4D97-AF65-F5344CB8AC3E}">
        <p14:creationId xmlns:p14="http://schemas.microsoft.com/office/powerpoint/2010/main" val="185517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“The Secret Is </a:t>
            </a:r>
            <a:r>
              <a:rPr lang="en-US" sz="4200" b="1" dirty="0" smtClean="0">
                <a:solidFill>
                  <a:srgbClr val="0A5598"/>
                </a:solidFill>
                <a:latin typeface="Arial" panose="020B0604020202020204" pitchFamily="34" charset="0"/>
                <a:cs typeface="Arial" panose="020B0604020202020204" pitchFamily="34" charset="0"/>
              </a:rPr>
              <a:t>Out” (Part 3)</a:t>
            </a:r>
            <a:endParaRPr lang="en-US" sz="4200" b="1" dirty="0" smtClean="0">
              <a:solidFill>
                <a:srgbClr val="0A5598"/>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page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500)</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God tells us to care for all of creation.</a:t>
            </a:r>
          </a:p>
          <a:p>
            <a:r>
              <a:rPr lang="en-US" sz="2400" dirty="0" smtClean="0">
                <a:latin typeface="Arial" pitchFamily="34" charset="0"/>
                <a:cs typeface="Arial" pitchFamily="34" charset="0"/>
              </a:rPr>
              <a:t>Like the Iroquois, we should make environmental decisions based on how they will affect the next seven generations.</a:t>
            </a:r>
          </a:p>
          <a:p>
            <a:r>
              <a:rPr lang="en-US" sz="2400" dirty="0" smtClean="0">
                <a:latin typeface="Arial" pitchFamily="34" charset="0"/>
                <a:cs typeface="Arial" pitchFamily="34" charset="0"/>
              </a:rPr>
              <a:t>Caring for other people and caring for our earth are part of God’s plan for us.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30190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“The Secret Is </a:t>
            </a:r>
            <a:r>
              <a:rPr lang="en-US" sz="4200" b="1" dirty="0" smtClean="0">
                <a:solidFill>
                  <a:srgbClr val="0A5598"/>
                </a:solidFill>
                <a:latin typeface="Arial" panose="020B0604020202020204" pitchFamily="34" charset="0"/>
                <a:cs typeface="Arial" panose="020B0604020202020204" pitchFamily="34" charset="0"/>
              </a:rPr>
              <a:t>Out” (Part 3)</a:t>
            </a:r>
            <a:endParaRPr lang="en-US" sz="4200" b="1" dirty="0" smtClean="0">
              <a:solidFill>
                <a:srgbClr val="0A5598"/>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page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500)</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368978" y="1882564"/>
            <a:ext cx="5167745" cy="3416320"/>
          </a:xfrm>
          <a:prstGeom prst="rect">
            <a:avLst/>
          </a:prstGeom>
          <a:noFill/>
        </p:spPr>
        <p:txBody>
          <a:bodyPr wrap="square" rtlCol="0">
            <a:spAutoFit/>
          </a:bodyPr>
          <a:lstStyle/>
          <a:p>
            <a:pPr marL="457200" indent="-457200"/>
            <a:r>
              <a:rPr lang="en-US" sz="1800" b="1" dirty="0" smtClean="0">
                <a:latin typeface="Arial" panose="020B0604020202020204" pitchFamily="34" charset="0"/>
                <a:cs typeface="Arial" panose="020B0604020202020204" pitchFamily="34" charset="0"/>
              </a:rPr>
              <a:t>Activity: “Stewardship Over All”</a:t>
            </a:r>
          </a:p>
          <a:p>
            <a:pPr marL="457200" indent="-457200">
              <a:buAutoNum type="arabicPeriod"/>
            </a:pPr>
            <a:r>
              <a:rPr lang="en-US" sz="1800" dirty="0" smtClean="0">
                <a:latin typeface="Arial" panose="020B0604020202020204" pitchFamily="34" charset="0"/>
                <a:cs typeface="Arial" panose="020B0604020202020204" pitchFamily="34" charset="0"/>
              </a:rPr>
              <a:t>The teacher will arrange the class into pairs.</a:t>
            </a:r>
          </a:p>
          <a:p>
            <a:pPr marL="457200" indent="-457200">
              <a:buAutoNum type="arabicPeriod"/>
            </a:pPr>
            <a:r>
              <a:rPr lang="en-US" sz="1800" dirty="0" smtClean="0">
                <a:latin typeface="Arial" panose="020B0604020202020204" pitchFamily="34" charset="0"/>
                <a:cs typeface="Arial" panose="020B0604020202020204" pitchFamily="34" charset="0"/>
              </a:rPr>
              <a:t>Read Genesis 1:20–31 with your partner. </a:t>
            </a:r>
          </a:p>
          <a:p>
            <a:pPr marL="457200" indent="-457200">
              <a:buAutoNum type="arabicPeriod"/>
            </a:pPr>
            <a:r>
              <a:rPr lang="en-US" sz="1800" dirty="0" smtClean="0">
                <a:latin typeface="Arial" panose="020B0604020202020204" pitchFamily="34" charset="0"/>
                <a:cs typeface="Arial" panose="020B0604020202020204" pitchFamily="34" charset="0"/>
              </a:rPr>
              <a:t>One of you should record your answers to the following questions in a chart, as follows:</a:t>
            </a:r>
          </a:p>
          <a:p>
            <a:pPr lvl="1"/>
            <a:r>
              <a:rPr lang="en-US" sz="1800" i="1" dirty="0" smtClean="0">
                <a:latin typeface="Arial" panose="020B0604020202020204" pitchFamily="34" charset="0"/>
                <a:cs typeface="Arial" panose="020B0604020202020204" pitchFamily="34" charset="0"/>
              </a:rPr>
              <a:t>Column 1:</a:t>
            </a:r>
            <a:r>
              <a:rPr lang="en-US" sz="1800" dirty="0" smtClean="0">
                <a:latin typeface="Arial" panose="020B0604020202020204" pitchFamily="34" charset="0"/>
                <a:cs typeface="Arial" panose="020B0604020202020204" pitchFamily="34" charset="0"/>
              </a:rPr>
              <a:t> How are we preserving the environment today?</a:t>
            </a:r>
          </a:p>
          <a:p>
            <a:pPr lvl="1"/>
            <a:r>
              <a:rPr lang="en-US" sz="1800" i="1" dirty="0" smtClean="0">
                <a:latin typeface="Arial" panose="020B0604020202020204" pitchFamily="34" charset="0"/>
                <a:cs typeface="Arial" panose="020B0604020202020204" pitchFamily="34" charset="0"/>
              </a:rPr>
              <a:t>Column 2: </a:t>
            </a:r>
            <a:r>
              <a:rPr lang="en-US" sz="1800" dirty="0" smtClean="0">
                <a:latin typeface="Arial" panose="020B0604020202020204" pitchFamily="34" charset="0"/>
                <a:cs typeface="Arial" panose="020B0604020202020204" pitchFamily="34" charset="0"/>
              </a:rPr>
              <a:t>How are we hurting the environment today?</a:t>
            </a:r>
          </a:p>
          <a:p>
            <a:pPr lvl="1"/>
            <a:r>
              <a:rPr lang="en-US" sz="1800" i="1" dirty="0" smtClean="0">
                <a:latin typeface="Arial" panose="020B0604020202020204" pitchFamily="34" charset="0"/>
                <a:cs typeface="Arial" panose="020B0604020202020204" pitchFamily="34" charset="0"/>
              </a:rPr>
              <a:t>Column 3: </a:t>
            </a:r>
            <a:r>
              <a:rPr lang="en-US" sz="1800" dirty="0" smtClean="0">
                <a:latin typeface="Arial" panose="020B0604020202020204" pitchFamily="34" charset="0"/>
                <a:cs typeface="Arial" panose="020B0604020202020204" pitchFamily="34" charset="0"/>
              </a:rPr>
              <a:t>What choices can we make to help change the situation in Column 2?</a:t>
            </a:r>
          </a:p>
          <a:p>
            <a:r>
              <a:rPr lang="en-US" sz="1800" dirty="0" smtClean="0">
                <a:latin typeface="Arial" panose="020B0604020202020204" pitchFamily="34" charset="0"/>
                <a:cs typeface="Arial" panose="020B0604020202020204" pitchFamily="34" charset="0"/>
              </a:rPr>
              <a:t>4.  Discuss your responses as a class!</a:t>
            </a:r>
          </a:p>
        </p:txBody>
      </p:sp>
      <p:sp>
        <p:nvSpPr>
          <p:cNvPr id="6" name="Rectangle 5"/>
          <p:cNvSpPr/>
          <p:nvPr/>
        </p:nvSpPr>
        <p:spPr>
          <a:xfrm>
            <a:off x="6394803" y="4903067"/>
            <a:ext cx="1507144" cy="200055"/>
          </a:xfrm>
          <a:prstGeom prst="rect">
            <a:avLst/>
          </a:prstGeom>
        </p:spPr>
        <p:txBody>
          <a:bodyPr wrap="none">
            <a:spAutoFit/>
          </a:bodyPr>
          <a:lstStyle/>
          <a:p>
            <a:r>
              <a:rPr lang="en-US" sz="700" dirty="0" smtClean="0">
                <a:solidFill>
                  <a:srgbClr val="A6A6A6"/>
                </a:solidFill>
                <a:latin typeface="Arial" panose="020B0604020202020204" pitchFamily="34" charset="0"/>
                <a:cs typeface="Arial" panose="020B0604020202020204" pitchFamily="34" charset="0"/>
              </a:rPr>
              <a:t>© ARTQU/www.istockphoto.com </a:t>
            </a:r>
            <a:endParaRPr lang="en-US" sz="700" dirty="0">
              <a:solidFill>
                <a:srgbClr val="A6A6A6"/>
              </a:solidFill>
              <a:latin typeface="Arial" panose="020B0604020202020204" pitchFamily="34" charset="0"/>
              <a:cs typeface="Arial" panose="020B0604020202020204" pitchFamily="34" charset="0"/>
            </a:endParaRPr>
          </a:p>
        </p:txBody>
      </p:sp>
      <p:pic>
        <p:nvPicPr>
          <p:cNvPr id="7" name="Picture 6" descr="44424410_illustrati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737" y="2005383"/>
            <a:ext cx="2897684" cy="2897684"/>
          </a:xfrm>
          <a:prstGeom prst="ellipse">
            <a:avLst/>
          </a:prstGeom>
          <a:ln>
            <a:noFill/>
          </a:ln>
          <a:effectLst>
            <a:softEdge rad="112500"/>
          </a:effectLst>
        </p:spPr>
      </p:pic>
    </p:spTree>
    <p:extLst>
      <p:ext uri="{BB962C8B-B14F-4D97-AF65-F5344CB8AC3E}">
        <p14:creationId xmlns:p14="http://schemas.microsoft.com/office/powerpoint/2010/main" val="143388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4200" b="1" dirty="0" smtClean="0">
                <a:latin typeface="Arial" pitchFamily="34" charset="0"/>
                <a:cs typeface="Arial" pitchFamily="34" charset="0"/>
              </a:rPr>
              <a:t>Acknowledgments</a:t>
            </a:r>
            <a:endParaRPr lang="en-US" sz="4200" b="1" dirty="0">
              <a:latin typeface="Arial" pitchFamily="34" charset="0"/>
              <a:cs typeface="Arial" pitchFamily="34" charset="0"/>
            </a:endParaRPr>
          </a:p>
        </p:txBody>
      </p:sp>
      <p:sp>
        <p:nvSpPr>
          <p:cNvPr id="5" name="Content Placeholder 2"/>
          <p:cNvSpPr>
            <a:spLocks noGrp="1"/>
          </p:cNvSpPr>
          <p:nvPr>
            <p:ph idx="1"/>
          </p:nvPr>
        </p:nvSpPr>
        <p:spPr>
          <a:xfrm>
            <a:off x="457200" y="1342118"/>
            <a:ext cx="8229600" cy="4525963"/>
          </a:xfrm>
        </p:spPr>
        <p:txBody>
          <a:bodyPr>
            <a:noAutofit/>
          </a:bodyPr>
          <a:lstStyle/>
          <a:p>
            <a:pPr marL="0" indent="1588">
              <a:buNone/>
              <a:tabLst>
                <a:tab pos="463550" algn="l"/>
              </a:tabLst>
            </a:pPr>
            <a:r>
              <a:rPr lang="en-US" sz="1550" dirty="0" smtClean="0">
                <a:latin typeface="Arial" panose="020B0604020202020204" pitchFamily="34" charset="0"/>
                <a:cs typeface="Arial" panose="020B0604020202020204" pitchFamily="34" charset="0"/>
              </a:rPr>
              <a:t>The scriptural references and quotations in this presentation are from the </a:t>
            </a:r>
            <a:r>
              <a:rPr lang="en-US" sz="1550" i="1" dirty="0" smtClean="0">
                <a:latin typeface="Arial" panose="020B0604020202020204" pitchFamily="34" charset="0"/>
                <a:cs typeface="Arial" panose="020B0604020202020204" pitchFamily="34" charset="0"/>
              </a:rPr>
              <a:t>Good News Translation</a:t>
            </a:r>
            <a:r>
              <a:rPr lang="en-US" sz="1550" baseline="30000" dirty="0" smtClean="0">
                <a:latin typeface="Arial" panose="020B0604020202020204" pitchFamily="34" charset="0"/>
                <a:cs typeface="Arial" panose="020B0604020202020204" pitchFamily="34" charset="0"/>
              </a:rPr>
              <a:t>®</a:t>
            </a:r>
            <a:r>
              <a:rPr lang="en-US" sz="1550" dirty="0" smtClean="0">
                <a:latin typeface="Arial" panose="020B0604020202020204" pitchFamily="34" charset="0"/>
                <a:cs typeface="Arial" panose="020B0604020202020204" pitchFamily="34" charset="0"/>
              </a:rPr>
              <a:t> </a:t>
            </a:r>
            <a:r>
              <a:rPr lang="en-US" sz="1550" i="1" dirty="0" smtClean="0">
                <a:latin typeface="Arial" panose="020B0604020202020204" pitchFamily="34" charset="0"/>
                <a:cs typeface="Arial" panose="020B0604020202020204" pitchFamily="34" charset="0"/>
              </a:rPr>
              <a:t>(Today’s English Version, Second Edition)</a:t>
            </a:r>
            <a:r>
              <a:rPr lang="en-US" sz="1550" dirty="0" smtClean="0">
                <a:latin typeface="Arial" panose="020B0604020202020204" pitchFamily="34" charset="0"/>
                <a:cs typeface="Arial" panose="020B0604020202020204" pitchFamily="34" charset="0"/>
              </a:rPr>
              <a:t>. Copyright © 1992 by the American Bible Society. All rights reserved. Bible text from the </a:t>
            </a:r>
            <a:r>
              <a:rPr lang="en-US" sz="1550" i="1" dirty="0" smtClean="0">
                <a:latin typeface="Arial" panose="020B0604020202020204" pitchFamily="34" charset="0"/>
                <a:cs typeface="Arial" panose="020B0604020202020204" pitchFamily="34" charset="0"/>
              </a:rPr>
              <a:t>Good News Translation (GNT) </a:t>
            </a:r>
            <a:r>
              <a:rPr lang="en-US" sz="1550" dirty="0" smtClean="0">
                <a:latin typeface="Arial" panose="020B0604020202020204" pitchFamily="34" charset="0"/>
                <a:cs typeface="Arial" panose="020B0604020202020204" pitchFamily="34" charset="0"/>
              </a:rPr>
              <a:t>is not to be reproduced in copies or otherwise by any means except as permitted in writing by the American Bible Society, 1865 Broadway, New York, NY 10023 </a:t>
            </a:r>
            <a:r>
              <a:rPr lang="en-US" sz="1550" i="1" dirty="0" smtClean="0">
                <a:latin typeface="Arial" panose="020B0604020202020204" pitchFamily="34" charset="0"/>
                <a:cs typeface="Arial" panose="020B0604020202020204" pitchFamily="34" charset="0"/>
              </a:rPr>
              <a:t>(www.americanbible.org)</a:t>
            </a:r>
            <a:r>
              <a:rPr lang="en-US" sz="1550" dirty="0" smtClean="0">
                <a:latin typeface="Arial" panose="020B0604020202020204" pitchFamily="34" charset="0"/>
                <a:cs typeface="Arial" panose="020B0604020202020204" pitchFamily="34" charset="0"/>
              </a:rPr>
              <a:t>.</a:t>
            </a:r>
          </a:p>
          <a:p>
            <a:pPr marL="0" indent="1588">
              <a:buNone/>
              <a:tabLst>
                <a:tab pos="463550" algn="l"/>
              </a:tabLst>
            </a:pPr>
            <a:r>
              <a:rPr lang="en-US" sz="1550" dirty="0" smtClean="0">
                <a:latin typeface="Arial" panose="020B0604020202020204" pitchFamily="34" charset="0"/>
                <a:cs typeface="Arial" panose="020B0604020202020204" pitchFamily="34" charset="0"/>
              </a:rPr>
              <a:t>	The </a:t>
            </a:r>
            <a:r>
              <a:rPr lang="en-US" sz="1550" dirty="0" smtClean="0">
                <a:latin typeface="Arial" panose="020B0604020202020204" pitchFamily="34" charset="0"/>
                <a:cs typeface="Arial" panose="020B0604020202020204" pitchFamily="34" charset="0"/>
              </a:rPr>
              <a:t>quotation </a:t>
            </a:r>
            <a:r>
              <a:rPr lang="en-US" sz="1550" dirty="0" smtClean="0">
                <a:latin typeface="Arial" panose="020B0604020202020204" pitchFamily="34" charset="0"/>
                <a:cs typeface="Arial" panose="020B0604020202020204" pitchFamily="34" charset="0"/>
              </a:rPr>
              <a:t>by Pope Paul VI on slide 9 is from “Message of His Holiness, for The Celebration of the Day of Pace, January 1, 1972,” </a:t>
            </a:r>
            <a:r>
              <a:rPr lang="en-US" sz="1550" i="1" dirty="0" smtClean="0">
                <a:latin typeface="Arial" panose="020B0604020202020204" pitchFamily="34" charset="0"/>
                <a:cs typeface="Arial" panose="020B0604020202020204" pitchFamily="34" charset="0"/>
              </a:rPr>
              <a:t>www.vatican.va/holy_father/paul_vi           /messages/peace/documents/hf_p-vi_mes_19711208_v-world-day-for-peace_en.html</a:t>
            </a:r>
            <a:endParaRPr lang="en-US" sz="1550" dirty="0" smtClean="0">
              <a:latin typeface="Arial" panose="020B0604020202020204" pitchFamily="34" charset="0"/>
              <a:cs typeface="Arial" panose="020B0604020202020204" pitchFamily="34" charset="0"/>
            </a:endParaRPr>
          </a:p>
          <a:p>
            <a:pPr marL="0" indent="1588">
              <a:buNone/>
              <a:tabLst>
                <a:tab pos="463550" algn="l"/>
              </a:tabLst>
            </a:pPr>
            <a:r>
              <a:rPr lang="en-US" sz="1550" dirty="0" smtClean="0">
                <a:latin typeface="Arial" panose="020B0604020202020204" pitchFamily="34" charset="0"/>
                <a:cs typeface="Arial" panose="020B0604020202020204" pitchFamily="34" charset="0"/>
              </a:rPr>
              <a:t>	To view copyright terms and conditions for Internet materials cited here, log on to the home pages for the referenced websites.</a:t>
            </a:r>
          </a:p>
          <a:p>
            <a:pPr marL="0" indent="1588">
              <a:buNone/>
              <a:tabLst>
                <a:tab pos="463550" algn="l"/>
              </a:tabLst>
            </a:pPr>
            <a:r>
              <a:rPr lang="en-US" sz="1550" dirty="0" smtClean="0">
                <a:latin typeface="Arial" panose="020B0604020202020204" pitchFamily="34" charset="0"/>
                <a:cs typeface="Arial" panose="020B0604020202020204" pitchFamily="34" charset="0"/>
              </a:rPr>
              <a:t>	During this presentation’s preparation, all citations, facts, figures, names, addresses, telephone numbers, Internet URLs, and other pieces of information cited within were verified for accuracy. The authors and Saint Mary’s Press staff have made every attempt to </a:t>
            </a:r>
            <a:r>
              <a:rPr lang="en-US" sz="1550" dirty="0" smtClean="0">
                <a:latin typeface="Arial" panose="020B0604020202020204" pitchFamily="34" charset="0"/>
                <a:cs typeface="Arial" panose="020B0604020202020204" pitchFamily="34" charset="0"/>
              </a:rPr>
              <a:t>refer-</a:t>
            </a:r>
            <a:r>
              <a:rPr lang="en-US" sz="1550" dirty="0" err="1" smtClean="0">
                <a:latin typeface="Arial" panose="020B0604020202020204" pitchFamily="34" charset="0"/>
                <a:cs typeface="Arial" panose="020B0604020202020204" pitchFamily="34" charset="0"/>
              </a:rPr>
              <a:t>ence</a:t>
            </a:r>
            <a:r>
              <a:rPr lang="en-US" sz="1550" dirty="0" smtClean="0">
                <a:latin typeface="Arial" panose="020B0604020202020204" pitchFamily="34" charset="0"/>
                <a:cs typeface="Arial" panose="020B0604020202020204" pitchFamily="34" charset="0"/>
              </a:rPr>
              <a:t> </a:t>
            </a:r>
            <a:r>
              <a:rPr lang="en-US" sz="1550" dirty="0" smtClean="0">
                <a:latin typeface="Arial" panose="020B0604020202020204" pitchFamily="34" charset="0"/>
                <a:cs typeface="Arial" panose="020B0604020202020204" pitchFamily="34" charset="0"/>
              </a:rPr>
              <a:t>current and valid sources, but we cannot guarantee the content of any source, and we are not responsible for any changes that may have occurred since our verification. If you find an error in, or have a question or concern about, any of the information or sources listed within, please contact Saint Mary’s Press.</a:t>
            </a:r>
          </a:p>
          <a:p>
            <a:pPr marL="0" indent="1588">
              <a:buNone/>
            </a:pPr>
            <a:endParaRPr lang="en-US" sz="15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94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0A5598"/>
                </a:solidFill>
                <a:latin typeface="Arial" panose="020B0604020202020204" pitchFamily="34" charset="0"/>
                <a:cs typeface="Arial" panose="020B0604020202020204" pitchFamily="34" charset="0"/>
              </a:rPr>
              <a:t>Christian Morality</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239818" y="1642221"/>
            <a:ext cx="7550727" cy="110799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 </a:t>
            </a:r>
            <a:r>
              <a:rPr lang="en-US" sz="6600" b="1" dirty="0" smtClean="0">
                <a:solidFill>
                  <a:srgbClr val="C30027"/>
                </a:solidFill>
                <a:latin typeface="Arial" panose="020B0604020202020204" pitchFamily="34" charset="0"/>
                <a:cs typeface="Arial" panose="020B0604020202020204" pitchFamily="34" charset="0"/>
              </a:rPr>
              <a:t>Social Justice</a:t>
            </a:r>
            <a:endParaRPr lang="en-US" sz="6600" b="1" dirty="0">
              <a:solidFill>
                <a:srgbClr val="C30027"/>
              </a:solidFill>
            </a:endParaRPr>
          </a:p>
        </p:txBody>
      </p:sp>
      <p:sp>
        <p:nvSpPr>
          <p:cNvPr id="6" name="TextBox 5"/>
          <p:cNvSpPr txBox="1"/>
          <p:nvPr/>
        </p:nvSpPr>
        <p:spPr>
          <a:xfrm>
            <a:off x="565727" y="3935752"/>
            <a:ext cx="8011454"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D</a:t>
            </a:r>
          </a:p>
          <a:p>
            <a:pPr algn="ctr"/>
            <a:r>
              <a:rPr lang="en-US" sz="3600" dirty="0" smtClean="0">
                <a:solidFill>
                  <a:srgbClr val="178D34"/>
                </a:solidFill>
                <a:latin typeface="Arial"/>
                <a:cs typeface="Arial"/>
              </a:rPr>
              <a:t>Working for Justice</a:t>
            </a:r>
          </a:p>
          <a:p>
            <a:endParaRPr lang="en-US" dirty="0"/>
          </a:p>
        </p:txBody>
      </p:sp>
    </p:spTree>
    <p:extLst>
      <p:ext uri="{BB962C8B-B14F-4D97-AF65-F5344CB8AC3E}">
        <p14:creationId xmlns:p14="http://schemas.microsoft.com/office/powerpoint/2010/main" val="305192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81006"/>
            <a:ext cx="926326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800" b="1" dirty="0" smtClean="0">
                <a:latin typeface="Arial" panose="020B0604020202020204" pitchFamily="34" charset="0"/>
                <a:cs typeface="Arial" panose="020B0604020202020204" pitchFamily="34" charset="0"/>
              </a:rPr>
              <a:t>Chapter </a:t>
            </a:r>
            <a:r>
              <a:rPr lang="en-US" sz="3800" b="1" dirty="0" smtClean="0">
                <a:latin typeface="Arial" panose="020B0604020202020204" pitchFamily="34" charset="0"/>
                <a:cs typeface="Arial" panose="020B0604020202020204" pitchFamily="34" charset="0"/>
              </a:rPr>
              <a:t>Summary</a:t>
            </a:r>
            <a:endParaRPr lang="en-US" sz="3800" b="1" dirty="0" smtClean="0">
              <a:latin typeface="Arial" panose="020B0604020202020204" pitchFamily="34" charset="0"/>
              <a:cs typeface="Arial" panose="020B0604020202020204" pitchFamily="34" charset="0"/>
            </a:endParaRPr>
          </a:p>
          <a:p>
            <a:pPr fontAlgn="auto">
              <a:spcAft>
                <a:spcPts val="0"/>
              </a:spcAft>
            </a:pPr>
            <a:r>
              <a:rPr lang="en-US" sz="2800" b="1" dirty="0" smtClean="0">
                <a:latin typeface="Arial" panose="020B0604020202020204" pitchFamily="34" charset="0"/>
                <a:cs typeface="Arial" panose="020B0604020202020204" pitchFamily="34" charset="0"/>
              </a:rPr>
              <a:t>Working for Justice</a:t>
            </a:r>
            <a:endParaRPr lang="en-US" sz="2800" b="1" dirty="0">
              <a:latin typeface="Arial" panose="020B0604020202020204" pitchFamily="34" charset="0"/>
              <a:cs typeface="Arial" panose="020B0604020202020204" pitchFamily="34" charset="0"/>
            </a:endParaRPr>
          </a:p>
        </p:txBody>
      </p:sp>
      <p:sp>
        <p:nvSpPr>
          <p:cNvPr id="5" name="Rectangle 4"/>
          <p:cNvSpPr/>
          <p:nvPr/>
        </p:nvSpPr>
        <p:spPr>
          <a:xfrm>
            <a:off x="4197928" y="1634835"/>
            <a:ext cx="4572000" cy="3693319"/>
          </a:xfrm>
          <a:prstGeom prst="rect">
            <a:avLst/>
          </a:prstGeom>
        </p:spPr>
        <p:txBody>
          <a:bodyPr>
            <a:spAutoFit/>
          </a:bodyPr>
          <a:lstStyle/>
          <a:p>
            <a:r>
              <a:rPr lang="en-US" sz="1800" dirty="0">
                <a:latin typeface="Arial" panose="020B0604020202020204" pitchFamily="34" charset="0"/>
                <a:cs typeface="Arial" panose="020B0604020202020204" pitchFamily="34" charset="0"/>
              </a:rPr>
              <a:t>In this chapter (a continuation of </a:t>
            </a:r>
            <a:r>
              <a:rPr lang="en-US" sz="1800" dirty="0" smtClean="0">
                <a:latin typeface="Arial" panose="020B0604020202020204" pitchFamily="34" charset="0"/>
                <a:cs typeface="Arial" panose="020B0604020202020204" pitchFamily="34" charset="0"/>
              </a:rPr>
              <a:t>chapter 45 in the Handbook), you will </a:t>
            </a:r>
            <a:r>
              <a:rPr lang="en-US" sz="1800" dirty="0">
                <a:latin typeface="Arial" panose="020B0604020202020204" pitchFamily="34" charset="0"/>
                <a:cs typeface="Arial" panose="020B0604020202020204" pitchFamily="34" charset="0"/>
              </a:rPr>
              <a:t>consider the concepts of common good, Catholic social teaching, and solidarity. </a:t>
            </a:r>
            <a:r>
              <a:rPr lang="en-US" sz="1800" dirty="0" smtClean="0">
                <a:latin typeface="Arial" panose="020B0604020202020204" pitchFamily="34" charset="0"/>
                <a:cs typeface="Arial" panose="020B0604020202020204" pitchFamily="34" charset="0"/>
              </a:rPr>
              <a:t>You will </a:t>
            </a:r>
            <a:r>
              <a:rPr lang="en-US" sz="1800" dirty="0">
                <a:latin typeface="Arial" panose="020B0604020202020204" pitchFamily="34" charset="0"/>
                <a:cs typeface="Arial" panose="020B0604020202020204" pitchFamily="34" charset="0"/>
              </a:rPr>
              <a:t>come to realize </a:t>
            </a:r>
            <a:r>
              <a:rPr lang="en-US" sz="1800" dirty="0" smtClean="0">
                <a:latin typeface="Arial" panose="020B0604020202020204" pitchFamily="34" charset="0"/>
                <a:cs typeface="Arial" panose="020B0604020202020204" pitchFamily="34" charset="0"/>
              </a:rPr>
              <a:t>that </a:t>
            </a:r>
            <a:r>
              <a:rPr lang="en-US" sz="1800" dirty="0">
                <a:latin typeface="Arial" panose="020B0604020202020204" pitchFamily="34" charset="0"/>
                <a:cs typeface="Arial" panose="020B0604020202020204" pitchFamily="34" charset="0"/>
              </a:rPr>
              <a:t>in order for an action to support the common good, it must be good for the whole of society, not just for one group or </a:t>
            </a:r>
            <a:r>
              <a:rPr lang="en-US" sz="1800" dirty="0" smtClean="0">
                <a:latin typeface="Arial" panose="020B0604020202020204" pitchFamily="34" charset="0"/>
                <a:cs typeface="Arial" panose="020B0604020202020204" pitchFamily="34" charset="0"/>
              </a:rPr>
              <a:t>one </a:t>
            </a:r>
            <a:r>
              <a:rPr lang="en-US" sz="1800" dirty="0">
                <a:latin typeface="Arial" panose="020B0604020202020204" pitchFamily="34" charset="0"/>
                <a:cs typeface="Arial" panose="020B0604020202020204" pitchFamily="34" charset="0"/>
              </a:rPr>
              <a:t>individual. As Catholics, we are called to stand together in solidarity with </a:t>
            </a:r>
            <a:r>
              <a:rPr lang="en-US" sz="1800" dirty="0" smtClean="0">
                <a:latin typeface="Arial" panose="020B0604020202020204" pitchFamily="34" charset="0"/>
                <a:cs typeface="Arial" panose="020B0604020202020204" pitchFamily="34" charset="0"/>
              </a:rPr>
              <a:t>those who are disenfranchised. The </a:t>
            </a:r>
            <a:r>
              <a:rPr lang="en-US" sz="1800" dirty="0">
                <a:latin typeface="Arial" panose="020B0604020202020204" pitchFamily="34" charset="0"/>
                <a:cs typeface="Arial" panose="020B0604020202020204" pitchFamily="34" charset="0"/>
              </a:rPr>
              <a:t>welfare of the earth itself is part of our stewardship and is addressed in this chapter. </a:t>
            </a:r>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6" name="Rectangle 5"/>
          <p:cNvSpPr/>
          <p:nvPr/>
        </p:nvSpPr>
        <p:spPr>
          <a:xfrm>
            <a:off x="433860" y="4045145"/>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lassedesignen/www.shutterstock.com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3-shutterstock_20624016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860" y="1720640"/>
            <a:ext cx="3501469" cy="2333908"/>
          </a:xfrm>
          <a:prstGeom prst="rect">
            <a:avLst/>
          </a:prstGeom>
        </p:spPr>
      </p:pic>
    </p:spTree>
    <p:extLst>
      <p:ext uri="{BB962C8B-B14F-4D97-AF65-F5344CB8AC3E}">
        <p14:creationId xmlns:p14="http://schemas.microsoft.com/office/powerpoint/2010/main" val="138751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4-shutterstock_13780640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091" y="1638885"/>
            <a:ext cx="3359104" cy="3523326"/>
          </a:xfrm>
          <a:prstGeom prst="ellipse">
            <a:avLst/>
          </a:prstGeom>
          <a:ln>
            <a:noFill/>
          </a:ln>
          <a:effectLst>
            <a:softEdge rad="112500"/>
          </a:effectLst>
        </p:spPr>
      </p:pic>
      <p:sp>
        <p:nvSpPr>
          <p:cNvPr id="5" name="Title 1"/>
          <p:cNvSpPr txBox="1">
            <a:spLocks/>
          </p:cNvSpPr>
          <p:nvPr/>
        </p:nvSpPr>
        <p:spPr>
          <a:xfrm>
            <a:off x="773724" y="260281"/>
            <a:ext cx="7676678"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“Together for Good”</a:t>
            </a:r>
          </a:p>
          <a:p>
            <a:pPr fontAlgn="auto">
              <a:lnSpc>
                <a:spcPct val="110000"/>
              </a:lnSpc>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493–496)</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6" name="Rectangle 5"/>
          <p:cNvSpPr/>
          <p:nvPr/>
        </p:nvSpPr>
        <p:spPr>
          <a:xfrm>
            <a:off x="498852" y="2924917"/>
            <a:ext cx="4572000" cy="830997"/>
          </a:xfrm>
          <a:prstGeom prst="rect">
            <a:avLst/>
          </a:prstGeom>
        </p:spPr>
        <p:txBody>
          <a:bodyPr>
            <a:spAutoFit/>
          </a:bodyPr>
          <a:lstStyle/>
          <a:p>
            <a:pPr marL="0" marR="0">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We </a:t>
            </a:r>
            <a:r>
              <a:rPr lang="en-US" dirty="0">
                <a:solidFill>
                  <a:srgbClr val="000000"/>
                </a:solidFill>
                <a:latin typeface="Arial" panose="020B0604020202020204" pitchFamily="34" charset="0"/>
                <a:ea typeface="Times New Roman" panose="02020603050405020304" pitchFamily="18" charset="0"/>
                <a:cs typeface="TimesNewRomanPSMT"/>
              </a:rPr>
              <a:t>all have a duty to work together for the common good. </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7" name="Rectangle 6"/>
          <p:cNvSpPr/>
          <p:nvPr/>
        </p:nvSpPr>
        <p:spPr>
          <a:xfrm>
            <a:off x="5757504" y="4895290"/>
            <a:ext cx="1550425"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Artishok/www.shutterstock.com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03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3724" y="260281"/>
            <a:ext cx="7676678"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“Together for Good”</a:t>
            </a:r>
          </a:p>
          <a:p>
            <a:pPr fontAlgn="auto">
              <a:lnSpc>
                <a:spcPct val="110000"/>
              </a:lnSpc>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493–496)</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God asks us to work for the common good of all.</a:t>
            </a:r>
          </a:p>
          <a:p>
            <a:r>
              <a:rPr lang="en-US" sz="2400" dirty="0" smtClean="0">
                <a:latin typeface="Arial" pitchFamily="34" charset="0"/>
                <a:cs typeface="Arial" pitchFamily="34" charset="0"/>
              </a:rPr>
              <a:t>Helping those in need is everybody’s responsibility.</a:t>
            </a:r>
          </a:p>
          <a:p>
            <a:r>
              <a:rPr lang="en-US" sz="2400" dirty="0" smtClean="0">
                <a:latin typeface="Arial" pitchFamily="34" charset="0"/>
                <a:cs typeface="Arial" pitchFamily="34" charset="0"/>
              </a:rPr>
              <a:t>God calls us to work at local, state, national, and global levels to help bring about social justice.</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64179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3724" y="260281"/>
            <a:ext cx="7676678"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“Together for Good”</a:t>
            </a:r>
          </a:p>
          <a:p>
            <a:pPr fontAlgn="auto">
              <a:lnSpc>
                <a:spcPct val="110000"/>
              </a:lnSpc>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493–496)</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475165" y="1754054"/>
            <a:ext cx="4461164" cy="3477875"/>
          </a:xfrm>
          <a:prstGeom prst="rect">
            <a:avLst/>
          </a:prstGeom>
          <a:noFill/>
        </p:spPr>
        <p:txBody>
          <a:bodyPr wrap="square" rtlCol="0">
            <a:spAutoFit/>
          </a:bodyPr>
          <a:lstStyle/>
          <a:p>
            <a:pPr marL="457200" indent="-457200"/>
            <a:r>
              <a:rPr lang="en-US" sz="2200" b="1" dirty="0" smtClean="0">
                <a:latin typeface="Arial" panose="020B0604020202020204" pitchFamily="34" charset="0"/>
                <a:cs typeface="Arial" panose="020B0604020202020204" pitchFamily="34" charset="0"/>
              </a:rPr>
              <a:t>Activity</a:t>
            </a:r>
          </a:p>
          <a:p>
            <a:pPr marL="457200" indent="-457200">
              <a:buAutoNum type="arabicPeriod"/>
            </a:pPr>
            <a:r>
              <a:rPr lang="en-US" sz="2200" dirty="0" smtClean="0">
                <a:latin typeface="Arial" panose="020B0604020202020204" pitchFamily="34" charset="0"/>
                <a:cs typeface="Arial" panose="020B0604020202020204" pitchFamily="34" charset="0"/>
              </a:rPr>
              <a:t>Look up the definition of </a:t>
            </a:r>
            <a:r>
              <a:rPr lang="en-US" sz="2200" i="1" dirty="0" smtClean="0">
                <a:latin typeface="Arial" panose="020B0604020202020204" pitchFamily="34" charset="0"/>
                <a:cs typeface="Arial" panose="020B0604020202020204" pitchFamily="34" charset="0"/>
              </a:rPr>
              <a:t>common good </a:t>
            </a:r>
            <a:r>
              <a:rPr lang="en-US" sz="2200" dirty="0" smtClean="0">
                <a:latin typeface="Arial" panose="020B0604020202020204" pitchFamily="34" charset="0"/>
                <a:cs typeface="Arial" panose="020B0604020202020204" pitchFamily="34" charset="0"/>
              </a:rPr>
              <a:t>in the Handbook.</a:t>
            </a:r>
          </a:p>
          <a:p>
            <a:pPr marL="457200" indent="-457200">
              <a:buAutoNum type="arabicPeriod"/>
            </a:pPr>
            <a:r>
              <a:rPr lang="en-US" sz="2200" dirty="0" smtClean="0">
                <a:latin typeface="Arial" panose="020B0604020202020204" pitchFamily="34" charset="0"/>
                <a:cs typeface="Arial" panose="020B0604020202020204" pitchFamily="34" charset="0"/>
              </a:rPr>
              <a:t>Create a list of synonyms and antonyms for this word.</a:t>
            </a:r>
          </a:p>
          <a:p>
            <a:pPr marL="457200" indent="-457200">
              <a:buAutoNum type="arabicPeriod"/>
            </a:pPr>
            <a:r>
              <a:rPr lang="en-US" sz="2200" dirty="0" smtClean="0">
                <a:latin typeface="Arial" panose="020B0604020202020204" pitchFamily="34" charset="0"/>
                <a:cs typeface="Arial" panose="020B0604020202020204" pitchFamily="34" charset="0"/>
              </a:rPr>
              <a:t>Each of you will write one synonym and one antonym on the board.</a:t>
            </a:r>
          </a:p>
          <a:p>
            <a:pPr marL="457200" indent="-457200">
              <a:buAutoNum type="arabicPeriod"/>
            </a:pPr>
            <a:r>
              <a:rPr lang="en-US" sz="2200" dirty="0" smtClean="0">
                <a:latin typeface="Arial" panose="020B0604020202020204" pitchFamily="34" charset="0"/>
                <a:cs typeface="Arial" panose="020B0604020202020204" pitchFamily="34" charset="0"/>
              </a:rPr>
              <a:t>Discuss as a class!</a:t>
            </a:r>
            <a:endParaRPr lang="en-US" sz="2200" dirty="0">
              <a:latin typeface="Arial" panose="020B0604020202020204" pitchFamily="34" charset="0"/>
              <a:cs typeface="Arial" panose="020B0604020202020204" pitchFamily="34" charset="0"/>
            </a:endParaRPr>
          </a:p>
        </p:txBody>
      </p:sp>
      <p:pic>
        <p:nvPicPr>
          <p:cNvPr id="7" name="Picture 6" descr="S5-shutterstock_19431251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661" y="1495464"/>
            <a:ext cx="3736465" cy="3736465"/>
          </a:xfrm>
          <a:prstGeom prst="rect">
            <a:avLst/>
          </a:prstGeom>
        </p:spPr>
      </p:pic>
      <p:sp>
        <p:nvSpPr>
          <p:cNvPr id="6" name="Rectangle 5"/>
          <p:cNvSpPr/>
          <p:nvPr/>
        </p:nvSpPr>
        <p:spPr>
          <a:xfrm>
            <a:off x="4169126" y="5131901"/>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carmen2011/www.shutterstock.com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16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08000"/>
                </a:solidFill>
                <a:latin typeface="Arial" panose="020B0604020202020204" pitchFamily="34" charset="0"/>
                <a:cs typeface="Arial" panose="020B0604020202020204" pitchFamily="34" charset="0"/>
              </a:rPr>
              <a:t>“The Secret Is </a:t>
            </a:r>
            <a:r>
              <a:rPr lang="en-US" sz="4200" b="1" dirty="0" smtClean="0">
                <a:solidFill>
                  <a:srgbClr val="008000"/>
                </a:solidFill>
                <a:latin typeface="Arial" panose="020B0604020202020204" pitchFamily="34" charset="0"/>
                <a:cs typeface="Arial" panose="020B0604020202020204" pitchFamily="34" charset="0"/>
              </a:rPr>
              <a:t>Out” (Part 1)</a:t>
            </a:r>
            <a:endParaRPr lang="en-US" sz="4200" b="1" dirty="0" smtClean="0">
              <a:solidFill>
                <a:srgbClr val="008000"/>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496–497)</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Rectangle 4"/>
          <p:cNvSpPr/>
          <p:nvPr/>
        </p:nvSpPr>
        <p:spPr>
          <a:xfrm>
            <a:off x="4572000" y="2108399"/>
            <a:ext cx="4572000" cy="830997"/>
          </a:xfrm>
          <a:prstGeom prst="rect">
            <a:avLst/>
          </a:prstGeom>
        </p:spPr>
        <p:txBody>
          <a:bodyPr>
            <a:spAutoFit/>
          </a:bodyPr>
          <a:lstStyle/>
          <a:p>
            <a:r>
              <a:rPr lang="en-US" dirty="0" smtClean="0">
                <a:latin typeface="Arial" panose="020B0604020202020204" pitchFamily="34" charset="0"/>
                <a:ea typeface="Times New Roman" panose="02020603050405020304" pitchFamily="18" charset="0"/>
                <a:cs typeface="Arial" panose="020B0604020202020204" pitchFamily="34" charset="0"/>
              </a:rPr>
              <a:t>We </a:t>
            </a:r>
            <a:r>
              <a:rPr lang="en-US" dirty="0">
                <a:latin typeface="Arial" panose="020B0604020202020204" pitchFamily="34" charset="0"/>
                <a:ea typeface="Times New Roman" panose="02020603050405020304" pitchFamily="18" charset="0"/>
                <a:cs typeface="Arial" panose="020B0604020202020204" pitchFamily="34" charset="0"/>
              </a:rPr>
              <a:t>are called to live the truths of Catholic social teaching. </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0" y="4761231"/>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SilviaJansen/www.istockphoto.com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6-iStock_00003973625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10494"/>
            <a:ext cx="4427734" cy="2950737"/>
          </a:xfrm>
          <a:prstGeom prst="rect">
            <a:avLst/>
          </a:prstGeom>
        </p:spPr>
      </p:pic>
    </p:spTree>
    <p:extLst>
      <p:ext uri="{BB962C8B-B14F-4D97-AF65-F5344CB8AC3E}">
        <p14:creationId xmlns:p14="http://schemas.microsoft.com/office/powerpoint/2010/main" val="239682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08000"/>
                </a:solidFill>
                <a:latin typeface="Arial" panose="020B0604020202020204" pitchFamily="34" charset="0"/>
                <a:cs typeface="Arial" panose="020B0604020202020204" pitchFamily="34" charset="0"/>
              </a:rPr>
              <a:t>“The Secret Is </a:t>
            </a:r>
            <a:r>
              <a:rPr lang="en-US" sz="4200" b="1" dirty="0" smtClean="0">
                <a:solidFill>
                  <a:srgbClr val="008000"/>
                </a:solidFill>
                <a:latin typeface="Arial" panose="020B0604020202020204" pitchFamily="34" charset="0"/>
                <a:cs typeface="Arial" panose="020B0604020202020204" pitchFamily="34" charset="0"/>
              </a:rPr>
              <a:t>Out” (Part 1)</a:t>
            </a:r>
            <a:endParaRPr lang="en-US" sz="4200" b="1" dirty="0" smtClean="0">
              <a:solidFill>
                <a:srgbClr val="008000"/>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496–497)</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pPr>
              <a:lnSpc>
                <a:spcPct val="110000"/>
              </a:lnSpc>
            </a:pPr>
            <a:r>
              <a:rPr lang="en-US" sz="2400" dirty="0" smtClean="0">
                <a:latin typeface="Arial" pitchFamily="34" charset="0"/>
                <a:cs typeface="Arial" pitchFamily="34" charset="0"/>
              </a:rPr>
              <a:t>Catholic social teaching recognizes the human dignity of each person.</a:t>
            </a:r>
          </a:p>
          <a:p>
            <a:pPr>
              <a:lnSpc>
                <a:spcPct val="110000"/>
              </a:lnSpc>
            </a:pPr>
            <a:r>
              <a:rPr lang="en-US" sz="2400" dirty="0" smtClean="0">
                <a:latin typeface="Arial" pitchFamily="34" charset="0"/>
                <a:cs typeface="Arial" pitchFamily="34" charset="0"/>
              </a:rPr>
              <a:t>Catholic social teaching is concerned with making sure all people have what they need.</a:t>
            </a:r>
          </a:p>
          <a:p>
            <a:pPr>
              <a:lnSpc>
                <a:spcPct val="110000"/>
              </a:lnSpc>
            </a:pPr>
            <a:r>
              <a:rPr lang="en-US" sz="2400" dirty="0" smtClean="0">
                <a:latin typeface="Arial" pitchFamily="34" charset="0"/>
                <a:cs typeface="Arial" pitchFamily="34" charset="0"/>
              </a:rPr>
              <a:t>When members of our society lack basic needs, the whole society suffers.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46171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08000"/>
                </a:solidFill>
                <a:latin typeface="Arial" panose="020B0604020202020204" pitchFamily="34" charset="0"/>
                <a:cs typeface="Arial" panose="020B0604020202020204" pitchFamily="34" charset="0"/>
              </a:rPr>
              <a:t>“The Secret Is </a:t>
            </a:r>
            <a:r>
              <a:rPr lang="en-US" sz="4200" b="1" dirty="0" smtClean="0">
                <a:solidFill>
                  <a:srgbClr val="008000"/>
                </a:solidFill>
                <a:latin typeface="Arial" panose="020B0604020202020204" pitchFamily="34" charset="0"/>
                <a:cs typeface="Arial" panose="020B0604020202020204" pitchFamily="34" charset="0"/>
              </a:rPr>
              <a:t>Out” (Part 1)</a:t>
            </a:r>
            <a:endParaRPr lang="en-US" sz="4200" b="1" dirty="0" smtClean="0">
              <a:solidFill>
                <a:srgbClr val="008000"/>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496–497)</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283169" y="1583514"/>
            <a:ext cx="5163125" cy="4016484"/>
          </a:xfrm>
          <a:prstGeom prst="rect">
            <a:avLst/>
          </a:prstGeom>
          <a:noFill/>
        </p:spPr>
        <p:txBody>
          <a:bodyPr wrap="square" rtlCol="0">
            <a:spAutoFit/>
          </a:bodyPr>
          <a:lstStyle/>
          <a:p>
            <a:pPr marL="457200" indent="-457200"/>
            <a:r>
              <a:rPr lang="en-US" sz="1500" b="1" dirty="0" smtClean="0">
                <a:latin typeface="Arial" panose="020B0604020202020204" pitchFamily="34" charset="0"/>
                <a:cs typeface="Arial" panose="020B0604020202020204" pitchFamily="34" charset="0"/>
              </a:rPr>
              <a:t>Activity: “Stand Out for Justice”</a:t>
            </a:r>
          </a:p>
          <a:p>
            <a:pPr marL="457200" indent="-457200">
              <a:buAutoNum type="arabicPeriod"/>
            </a:pPr>
            <a:r>
              <a:rPr lang="en-US" sz="1500" dirty="0" smtClean="0">
                <a:latin typeface="Arial" panose="020B0604020202020204" pitchFamily="34" charset="0"/>
                <a:cs typeface="Arial" panose="020B0604020202020204" pitchFamily="34" charset="0"/>
              </a:rPr>
              <a:t>Your teacher will arrange the class into groups of two or three.</a:t>
            </a:r>
          </a:p>
          <a:p>
            <a:pPr marL="457200" indent="-457200">
              <a:buAutoNum type="arabicPeriod"/>
            </a:pPr>
            <a:r>
              <a:rPr lang="en-US" sz="1500" dirty="0" smtClean="0">
                <a:latin typeface="Arial" panose="020B0604020202020204" pitchFamily="34" charset="0"/>
                <a:cs typeface="Arial" panose="020B0604020202020204" pitchFamily="34" charset="0"/>
              </a:rPr>
              <a:t>Your group will be assigned one of the following quotes:</a:t>
            </a:r>
          </a:p>
          <a:p>
            <a:pPr marL="625475" lvl="0" indent="-161925">
              <a:buFont typeface="Arial" panose="020B0604020202020204" pitchFamily="34" charset="0"/>
              <a:buChar char="•"/>
            </a:pPr>
            <a:r>
              <a:rPr lang="en-US" sz="1500" dirty="0" smtClean="0">
                <a:latin typeface="Arial" panose="020B0604020202020204" pitchFamily="34" charset="0"/>
                <a:cs typeface="Arial" panose="020B0604020202020204" pitchFamily="34" charset="0"/>
              </a:rPr>
              <a:t>“If </a:t>
            </a:r>
            <a:r>
              <a:rPr lang="en-US" sz="1500" dirty="0">
                <a:latin typeface="Arial" panose="020B0604020202020204" pitchFamily="34" charset="0"/>
                <a:cs typeface="Arial" panose="020B0604020202020204" pitchFamily="34" charset="0"/>
              </a:rPr>
              <a:t>you want peace, work for justice</a:t>
            </a:r>
            <a:r>
              <a:rPr lang="en-US" sz="15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(Pope Paul VI</a:t>
            </a:r>
            <a:r>
              <a:rPr lang="en-US" sz="1500" dirty="0" smtClean="0">
                <a:latin typeface="Arial" panose="020B0604020202020204" pitchFamily="34" charset="0"/>
                <a:cs typeface="Arial" panose="020B0604020202020204" pitchFamily="34" charset="0"/>
              </a:rPr>
              <a:t>)</a:t>
            </a:r>
          </a:p>
          <a:p>
            <a:pPr marL="625475" lvl="0" indent="-161925">
              <a:buFont typeface="Arial" panose="020B0604020202020204" pitchFamily="34" charset="0"/>
              <a:buChar char="•"/>
            </a:pPr>
            <a:r>
              <a:rPr lang="en-US" sz="1500" dirty="0" smtClean="0">
                <a:latin typeface="Arial" panose="020B0604020202020204" pitchFamily="34" charset="0"/>
                <a:cs typeface="Arial" panose="020B0604020202020204" pitchFamily="34" charset="0"/>
              </a:rPr>
              <a:t>“Injustice </a:t>
            </a:r>
            <a:r>
              <a:rPr lang="en-US" sz="1500" dirty="0">
                <a:latin typeface="Arial" panose="020B0604020202020204" pitchFamily="34" charset="0"/>
                <a:cs typeface="Arial" panose="020B0604020202020204" pitchFamily="34" charset="0"/>
              </a:rPr>
              <a:t>anywhere is a threat to justice everywhere</a:t>
            </a:r>
            <a:r>
              <a:rPr lang="en-US" sz="15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Martin Luther King Jr</a:t>
            </a:r>
            <a:r>
              <a:rPr lang="en-US" sz="1500" dirty="0" smtClean="0">
                <a:latin typeface="Arial" panose="020B0604020202020204" pitchFamily="34" charset="0"/>
                <a:cs typeface="Arial" panose="020B0604020202020204" pitchFamily="34" charset="0"/>
              </a:rPr>
              <a:t>.)</a:t>
            </a:r>
          </a:p>
          <a:p>
            <a:pPr marL="625475" lvl="0" indent="-161925">
              <a:buFont typeface="Arial" panose="020B0604020202020204" pitchFamily="34" charset="0"/>
              <a:buChar char="•"/>
            </a:pPr>
            <a:r>
              <a:rPr lang="en-US" sz="1500" dirty="0" smtClean="0">
                <a:latin typeface="Arial" panose="020B0604020202020204" pitchFamily="34" charset="0"/>
                <a:cs typeface="Arial" panose="020B0604020202020204" pitchFamily="34" charset="0"/>
              </a:rPr>
              <a:t>“Let </a:t>
            </a:r>
            <a:r>
              <a:rPr lang="en-US" sz="1500" dirty="0">
                <a:latin typeface="Arial" panose="020B0604020202020204" pitchFamily="34" charset="0"/>
                <a:cs typeface="Arial" panose="020B0604020202020204" pitchFamily="34" charset="0"/>
              </a:rPr>
              <a:t>us remember that justice must be rendered even to the lowest</a:t>
            </a:r>
            <a:r>
              <a:rPr lang="en-US" sz="15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a:t>
            </a:r>
            <a:r>
              <a:rPr lang="en-US" sz="1500" dirty="0" smtClean="0">
                <a:latin typeface="Arial" panose="020B0604020202020204" pitchFamily="34" charset="0"/>
                <a:cs typeface="Arial" panose="020B0604020202020204" pitchFamily="34" charset="0"/>
              </a:rPr>
              <a:t>Cicero)</a:t>
            </a:r>
          </a:p>
          <a:p>
            <a:pPr marL="625475" lvl="0" indent="-161925">
              <a:buFont typeface="Arial" panose="020B0604020202020204" pitchFamily="34" charset="0"/>
              <a:buChar char="•"/>
            </a:pPr>
            <a:r>
              <a:rPr lang="en-US" sz="1500" dirty="0" smtClean="0">
                <a:latin typeface="Arial" panose="020B0604020202020204" pitchFamily="34" charset="0"/>
                <a:cs typeface="Arial" panose="020B0604020202020204" pitchFamily="34" charset="0"/>
              </a:rPr>
              <a:t>“It </a:t>
            </a:r>
            <a:r>
              <a:rPr lang="en-US" sz="1500" dirty="0">
                <a:latin typeface="Arial" panose="020B0604020202020204" pitchFamily="34" charset="0"/>
                <a:cs typeface="Arial" panose="020B0604020202020204" pitchFamily="34" charset="0"/>
              </a:rPr>
              <a:t>is in justice that the ordering of society is centered</a:t>
            </a:r>
            <a:r>
              <a:rPr lang="en-US" sz="15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a:t>
            </a:r>
            <a:r>
              <a:rPr lang="en-US" sz="1500" dirty="0" smtClean="0">
                <a:latin typeface="Arial" panose="020B0604020202020204" pitchFamily="34" charset="0"/>
                <a:cs typeface="Arial" panose="020B0604020202020204" pitchFamily="34" charset="0"/>
              </a:rPr>
              <a:t>Aristotle)</a:t>
            </a:r>
          </a:p>
          <a:p>
            <a:pPr marL="625475" lvl="0" indent="-161925">
              <a:buFont typeface="Arial" panose="020B0604020202020204" pitchFamily="34" charset="0"/>
              <a:buChar char="•"/>
            </a:pPr>
            <a:r>
              <a:rPr lang="en-US" sz="1500" dirty="0" smtClean="0">
                <a:latin typeface="Arial" panose="020B0604020202020204" pitchFamily="34" charset="0"/>
                <a:cs typeface="Arial" panose="020B0604020202020204" pitchFamily="34" charset="0"/>
              </a:rPr>
              <a:t>“I </a:t>
            </a:r>
            <a:r>
              <a:rPr lang="en-US" sz="1500" dirty="0">
                <a:latin typeface="Arial" panose="020B0604020202020204" pitchFamily="34" charset="0"/>
                <a:cs typeface="Arial" panose="020B0604020202020204" pitchFamily="34" charset="0"/>
              </a:rPr>
              <a:t>have always found that mercy bears richer fruits than strict justice</a:t>
            </a:r>
            <a:r>
              <a:rPr lang="en-US" sz="15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(Abraham </a:t>
            </a:r>
            <a:r>
              <a:rPr lang="en-US" sz="1500" dirty="0" smtClean="0">
                <a:latin typeface="Arial" panose="020B0604020202020204" pitchFamily="34" charset="0"/>
                <a:cs typeface="Arial" panose="020B0604020202020204" pitchFamily="34" charset="0"/>
              </a:rPr>
              <a:t>Lincoln)</a:t>
            </a:r>
          </a:p>
          <a:p>
            <a:pPr marL="625475" lvl="0" indent="-161925">
              <a:buFont typeface="Arial" panose="020B0604020202020204" pitchFamily="34" charset="0"/>
              <a:buChar char="•"/>
            </a:pPr>
            <a:r>
              <a:rPr lang="en-US" sz="1500" dirty="0" smtClean="0">
                <a:latin typeface="Arial" panose="020B0604020202020204" pitchFamily="34" charset="0"/>
                <a:cs typeface="Arial" panose="020B0604020202020204" pitchFamily="34" charset="0"/>
              </a:rPr>
              <a:t>“Justice </a:t>
            </a:r>
            <a:r>
              <a:rPr lang="en-US" sz="1500" dirty="0">
                <a:latin typeface="Arial" panose="020B0604020202020204" pitchFamily="34" charset="0"/>
                <a:cs typeface="Arial" panose="020B0604020202020204" pitchFamily="34" charset="0"/>
              </a:rPr>
              <a:t>cannot be for one side alone, but must be for both</a:t>
            </a:r>
            <a:r>
              <a:rPr lang="en-US" sz="15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(Eleanor Roosevelt)</a:t>
            </a:r>
          </a:p>
          <a:p>
            <a:r>
              <a:rPr lang="en-US" sz="1500" dirty="0" smtClean="0">
                <a:latin typeface="Arial" panose="020B0604020202020204" pitchFamily="34" charset="0"/>
                <a:cs typeface="Arial" panose="020B0604020202020204" pitchFamily="34" charset="0"/>
              </a:rPr>
              <a:t>3. Design a poster featuring your quote.</a:t>
            </a:r>
          </a:p>
        </p:txBody>
      </p:sp>
      <p:pic>
        <p:nvPicPr>
          <p:cNvPr id="6" name="Picture 5" descr="S7-iStock_000014923781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6434" y="1583514"/>
            <a:ext cx="3174281" cy="2157603"/>
          </a:xfrm>
          <a:prstGeom prst="rect">
            <a:avLst/>
          </a:prstGeom>
        </p:spPr>
      </p:pic>
      <p:sp>
        <p:nvSpPr>
          <p:cNvPr id="7" name="Rectangle 6"/>
          <p:cNvSpPr/>
          <p:nvPr/>
        </p:nvSpPr>
        <p:spPr>
          <a:xfrm>
            <a:off x="7288073" y="3746611"/>
            <a:ext cx="1452642"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hidesy/www.istockphoto.com </a:t>
            </a:r>
            <a:endParaRPr lang="en-US" sz="7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681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2584</TotalTime>
  <Words>996</Words>
  <Application>Microsoft Office PowerPoint</Application>
  <PresentationFormat>On-screen Show (4:3)</PresentationFormat>
  <Paragraphs>89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TimesNewRomanPSMT</vt:lpstr>
      <vt:lpstr>CorpPowerpoint</vt:lpstr>
      <vt:lpstr>PowerPoint Presentation</vt:lpstr>
      <vt:lpstr>PowerPoint Presentation</vt:lpstr>
      <vt:lpstr>PowerPoint Presentation</vt:lpstr>
      <vt:lpstr>PowerPoint Presentation</vt:lpstr>
      <vt:lpstr>PowerPoint Presentation</vt:lpstr>
      <vt:lpstr>PowerPoint Presentation</vt:lpstr>
      <vt:lpstr>“The Secret Is Out” (Part 1) (Handbook, pages 496–497)</vt:lpstr>
      <vt:lpstr>“The Secret Is Out” (Part 1) (Handbook, pages 496–497)</vt:lpstr>
      <vt:lpstr>“The Secret Is Out” (Part 1) (Handbook, pages 496–497)</vt:lpstr>
      <vt:lpstr>“The Secret Is Out” (Part 2) (Handbook, pages 498–499)</vt:lpstr>
      <vt:lpstr>“The Secret Is Out” (Part 2) (Handbook, pages 498–499)</vt:lpstr>
      <vt:lpstr>“The Secret Is Out” (Part 2) (Handbook, pages 498–499)</vt:lpstr>
      <vt:lpstr>“The Secret Is Out” (Part 3) (Handbook, page 500)</vt:lpstr>
      <vt:lpstr>“The Secret Is Out” (Part 3) (Handbook, page 500)</vt:lpstr>
      <vt:lpstr>“The Secret Is Out” (Part 3) (Handbook, page 500)</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169</cp:revision>
  <dcterms:created xsi:type="dcterms:W3CDTF">2012-11-07T17:11:11Z</dcterms:created>
  <dcterms:modified xsi:type="dcterms:W3CDTF">2015-05-19T19:12:01Z</dcterms:modified>
</cp:coreProperties>
</file>