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66" r:id="rId4"/>
    <p:sldId id="336" r:id="rId5"/>
    <p:sldId id="359" r:id="rId6"/>
    <p:sldId id="360" r:id="rId7"/>
    <p:sldId id="361" r:id="rId8"/>
    <p:sldId id="364" r:id="rId9"/>
    <p:sldId id="363" r:id="rId10"/>
    <p:sldId id="3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which is a collection of images, as a review of biblical references, titles, and symbols of the Holy Spirit, described on pages 128–130. Or play quiet music while showing the images without comment, allowing time for the students to journal on the reflection questions on page 126 of the student handbook, or on one of the symbols of the Holy Spirit.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64264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As you click to show these terms, call on students to read aloud the descriptions of each symbol, found on page 130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1258235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the students gather in four separate groups, and assign each group one of the Resurrection accounts. After the groups have read their accounts, invite them to present the details (in their own words) of each account.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82790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this and the next five slides, ask the students to recount the stories about the Holy Spirit being represented. Ask how the Holy Spirit was active in the life of John the Baptist. </a:t>
            </a:r>
            <a:r>
              <a:rPr lang="en-US" sz="1200" i="1" kern="1200" dirty="0" smtClean="0">
                <a:solidFill>
                  <a:schemeClr val="tx1"/>
                </a:solidFill>
                <a:effectLst/>
                <a:latin typeface="+mn-lt"/>
                <a:ea typeface="+mn-ea"/>
                <a:cs typeface="+mn-cs"/>
              </a:rPr>
              <a:t>(He was filled with the Holy Spirit at his birth; he prophesied that Jesus would baptize with the Holy Spirit.)</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10449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how the Holy Spirit was active in the life of Mary. </a:t>
            </a:r>
            <a:r>
              <a:rPr lang="en-US" sz="1200" i="1" kern="1200" dirty="0" smtClean="0">
                <a:solidFill>
                  <a:schemeClr val="tx1"/>
                </a:solidFill>
                <a:effectLst/>
                <a:latin typeface="+mn-lt"/>
                <a:ea typeface="+mn-ea"/>
                <a:cs typeface="+mn-cs"/>
              </a:rPr>
              <a:t>(The Angel Gabriel told Mary that she would conceive through the power of the Holy Spirit.)</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168556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how the Holy Spirit was active in the life of Mary’s cousin Elizabeth. </a:t>
            </a:r>
            <a:r>
              <a:rPr lang="en-US" sz="1200" i="1" kern="1200" dirty="0" smtClean="0">
                <a:solidFill>
                  <a:schemeClr val="tx1"/>
                </a:solidFill>
                <a:effectLst/>
                <a:latin typeface="+mn-lt"/>
                <a:ea typeface="+mn-ea"/>
                <a:cs typeface="+mn-cs"/>
              </a:rPr>
              <a:t>(The Holy Spirit filled Elizabeth when Mary visited her.)</a:t>
            </a:r>
            <a:r>
              <a:rPr lang="en-US" sz="1200" kern="1200" dirty="0" smtClean="0">
                <a:solidFill>
                  <a:schemeClr val="tx1"/>
                </a:solidFill>
                <a:effectLst/>
                <a:latin typeface="+mn-lt"/>
                <a:ea typeface="+mn-ea"/>
                <a:cs typeface="+mn-cs"/>
              </a:rPr>
              <a:t> You may remind the students of the details of this story, found in Luke 1:39–56.</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11787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how the Holy Spirit was presented at Jesus’ Baptism. </a:t>
            </a:r>
            <a:r>
              <a:rPr lang="en-US" sz="1200" i="1" kern="1200" dirty="0" smtClean="0">
                <a:solidFill>
                  <a:schemeClr val="tx1"/>
                </a:solidFill>
                <a:effectLst/>
                <a:latin typeface="+mn-lt"/>
                <a:ea typeface="+mn-ea"/>
                <a:cs typeface="+mn-cs"/>
              </a:rPr>
              <a:t>(When John baptized Jesus, the Holy Spirit descended on him in the form of a dove.)</a:t>
            </a:r>
            <a:r>
              <a:rPr lang="en-US" sz="1200" kern="1200" dirty="0" smtClean="0">
                <a:solidFill>
                  <a:schemeClr val="tx1"/>
                </a:solidFill>
                <a:effectLst/>
                <a:latin typeface="+mn-lt"/>
                <a:ea typeface="+mn-ea"/>
                <a:cs typeface="+mn-cs"/>
              </a:rPr>
              <a:t> Remind the students that a voice came from Heaven, proclaiming Jesus to be God’s Beloved Son.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26614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what promise Jesus made regarding the Holy Spirit at the Last Supper. </a:t>
            </a:r>
            <a:r>
              <a:rPr lang="en-US" sz="1200" i="1" kern="1200" dirty="0" smtClean="0">
                <a:solidFill>
                  <a:schemeClr val="tx1"/>
                </a:solidFill>
                <a:effectLst/>
                <a:latin typeface="+mn-lt"/>
                <a:ea typeface="+mn-ea"/>
                <a:cs typeface="+mn-cs"/>
              </a:rPr>
              <a:t>(Jesus promised he would send an Advocate to teach the disciples.)</a:t>
            </a:r>
            <a:r>
              <a:rPr lang="en-US" sz="1200" kern="1200" dirty="0" smtClean="0">
                <a:solidFill>
                  <a:schemeClr val="tx1"/>
                </a:solidFill>
                <a:effectLst/>
                <a:latin typeface="+mn-lt"/>
                <a:ea typeface="+mn-ea"/>
                <a:cs typeface="+mn-cs"/>
              </a:rPr>
              <a:t> Refer the students to the reflection questions on page 126 of the student handbook. Invite them to reflect on the Holy Spirit’s role as Advocate.</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343427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how the Holy Spirit was presented at Pentecost. </a:t>
            </a:r>
            <a:r>
              <a:rPr lang="en-US" sz="1200" i="1" kern="1200" dirty="0" smtClean="0">
                <a:solidFill>
                  <a:schemeClr val="tx1"/>
                </a:solidFill>
                <a:effectLst/>
                <a:latin typeface="+mn-lt"/>
                <a:ea typeface="+mn-ea"/>
                <a:cs typeface="+mn-cs"/>
              </a:rPr>
              <a:t>(The Holy Spirit filled the house where the disciples were gathered; there was the sound of a rushing wind and flames appeared over each person; the Spirit enabled the followers of Jesus to preach and be understood by people from all around the world.)</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26459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 you click to show these terms, call on students to read aloud the descriptions of each symbol, found on pages 129–130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2042858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Holy Spirit</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7912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TX003143</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12</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powerpoint images\chapter12\shutterstock_630646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593312"/>
            <a:ext cx="2465849" cy="1759488"/>
          </a:xfrm>
          <a:prstGeom prst="rect">
            <a:avLst/>
          </a:prstGeom>
          <a:ln>
            <a:noFill/>
          </a:ln>
          <a:effectLst>
            <a:outerShdw blurRad="292100" dist="139700" dir="2700000" algn="tl" rotWithShape="0">
              <a:srgbClr val="333333">
                <a:alpha val="65000"/>
              </a:srgbClr>
            </a:outerShdw>
          </a:effectLst>
          <a:extLst/>
        </p:spPr>
      </p:pic>
      <p:sp>
        <p:nvSpPr>
          <p:cNvPr id="11" name="TextBox 5"/>
          <p:cNvSpPr txBox="1">
            <a:spLocks noChangeArrowheads="1"/>
          </p:cNvSpPr>
          <p:nvPr/>
        </p:nvSpPr>
        <p:spPr bwMode="auto">
          <a:xfrm>
            <a:off x="457200" y="3352800"/>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Vasilius</a:t>
            </a:r>
            <a:r>
              <a:rPr lang="en-US" sz="500" dirty="0">
                <a:latin typeface="Arial" pitchFamily="34" charset="0"/>
                <a:cs typeface="Arial" pitchFamily="34" charset="0"/>
              </a:rPr>
              <a:t> / www.shutterstock.com</a:t>
            </a:r>
          </a:p>
        </p:txBody>
      </p:sp>
      <p:sp>
        <p:nvSpPr>
          <p:cNvPr id="13" name="TextBox 5"/>
          <p:cNvSpPr txBox="1">
            <a:spLocks noChangeArrowheads="1"/>
          </p:cNvSpPr>
          <p:nvPr/>
        </p:nvSpPr>
        <p:spPr bwMode="auto">
          <a:xfrm>
            <a:off x="6400800" y="3581400"/>
            <a:ext cx="1635129"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Anna </a:t>
            </a:r>
            <a:r>
              <a:rPr lang="en-US" sz="500" dirty="0" err="1">
                <a:latin typeface="Arial" pitchFamily="34" charset="0"/>
                <a:cs typeface="Arial" pitchFamily="34" charset="0"/>
              </a:rPr>
              <a:t>Jurkovska</a:t>
            </a:r>
            <a:r>
              <a:rPr lang="en-US" sz="500" dirty="0">
                <a:latin typeface="Arial" pitchFamily="34" charset="0"/>
                <a:cs typeface="Arial" pitchFamily="34" charset="0"/>
              </a:rPr>
              <a:t> / www.shutterstock.com</a:t>
            </a:r>
          </a:p>
        </p:txBody>
      </p:sp>
      <p:sp>
        <p:nvSpPr>
          <p:cNvPr id="16" name="Content Placeholder 6"/>
          <p:cNvSpPr txBox="1">
            <a:spLocks/>
          </p:cNvSpPr>
          <p:nvPr/>
        </p:nvSpPr>
        <p:spPr>
          <a:xfrm>
            <a:off x="392110" y="4038600"/>
            <a:ext cx="8534400" cy="533400"/>
          </a:xfrm>
          <a:prstGeom prst="rect">
            <a:avLst/>
          </a:prstGeom>
        </p:spPr>
        <p:txBody>
          <a:bodyPr>
            <a:noAutofit/>
          </a:bodyPr>
          <a:lstStyle/>
          <a:p>
            <a:pPr algn="ctr"/>
            <a:r>
              <a:rPr lang="en-US" sz="2400" b="1" dirty="0">
                <a:latin typeface="Arial" pitchFamily="34" charset="0"/>
                <a:cs typeface="Arial" pitchFamily="34" charset="0"/>
              </a:rPr>
              <a:t>Symbols of the Holy Spirit </a:t>
            </a:r>
          </a:p>
        </p:txBody>
      </p:sp>
      <p:sp>
        <p:nvSpPr>
          <p:cNvPr id="17" name="Content Placeholder 6"/>
          <p:cNvSpPr txBox="1">
            <a:spLocks/>
          </p:cNvSpPr>
          <p:nvPr/>
        </p:nvSpPr>
        <p:spPr>
          <a:xfrm>
            <a:off x="3658248" y="472440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Dove</a:t>
            </a:r>
          </a:p>
        </p:txBody>
      </p:sp>
      <p:sp>
        <p:nvSpPr>
          <p:cNvPr id="18" name="Content Placeholder 6"/>
          <p:cNvSpPr txBox="1">
            <a:spLocks/>
          </p:cNvSpPr>
          <p:nvPr/>
        </p:nvSpPr>
        <p:spPr>
          <a:xfrm>
            <a:off x="3657600" y="5638800"/>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Laying on hands</a:t>
            </a:r>
          </a:p>
        </p:txBody>
      </p:sp>
      <p:sp>
        <p:nvSpPr>
          <p:cNvPr id="20" name="Content Placeholder 6"/>
          <p:cNvSpPr txBox="1">
            <a:spLocks/>
          </p:cNvSpPr>
          <p:nvPr/>
        </p:nvSpPr>
        <p:spPr>
          <a:xfrm>
            <a:off x="3658248" y="5200650"/>
            <a:ext cx="8384628"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Anointing</a:t>
            </a:r>
          </a:p>
        </p:txBody>
      </p:sp>
      <p:pic>
        <p:nvPicPr>
          <p:cNvPr id="9219" name="Picture 3" descr="E:\powerpoint images\chapter12\shutterstock_1910143.jpg"/>
          <p:cNvPicPr>
            <a:picLocks noChangeAspect="1" noChangeArrowheads="1"/>
          </p:cNvPicPr>
          <p:nvPr/>
        </p:nvPicPr>
        <p:blipFill rotWithShape="1">
          <a:blip r:embed="rId4">
            <a:extLst>
              <a:ext uri="{28A0092B-C50C-407E-A947-70E740481C1C}">
                <a14:useLocalDpi xmlns:a14="http://schemas.microsoft.com/office/drawing/2010/main" val="0"/>
              </a:ext>
            </a:extLst>
          </a:blip>
          <a:srcRect l="16069" r="41964" b="44375"/>
          <a:stretch/>
        </p:blipFill>
        <p:spPr bwMode="auto">
          <a:xfrm>
            <a:off x="6477001" y="1161115"/>
            <a:ext cx="1219200" cy="2420285"/>
          </a:xfrm>
          <a:prstGeom prst="rect">
            <a:avLst/>
          </a:prstGeom>
          <a:ln>
            <a:noFill/>
          </a:ln>
          <a:effectLst>
            <a:outerShdw blurRad="292100" dist="139700" dir="2700000" algn="tl" rotWithShape="0">
              <a:srgbClr val="333333">
                <a:alpha val="65000"/>
              </a:srgbClr>
            </a:outerShdw>
          </a:effectLst>
          <a:extLst/>
        </p:spPr>
      </p:pic>
      <p:sp>
        <p:nvSpPr>
          <p:cNvPr id="12" name="TextBox 5"/>
          <p:cNvSpPr txBox="1">
            <a:spLocks noChangeArrowheads="1"/>
          </p:cNvSpPr>
          <p:nvPr/>
        </p:nvSpPr>
        <p:spPr bwMode="auto">
          <a:xfrm>
            <a:off x="3513138" y="3716923"/>
            <a:ext cx="1820862"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Oscar C. Williams / www.shutterstock.com</a:t>
            </a:r>
          </a:p>
        </p:txBody>
      </p:sp>
      <p:pic>
        <p:nvPicPr>
          <p:cNvPr id="14" name="Picture 2" descr="E:\powerpoint images\chapter19\shutterstock_1656985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738" y="838200"/>
            <a:ext cx="1820862" cy="28609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31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gtEl>
                                        <p:attrNameLst>
                                          <p:attrName>style.visibility</p:attrName>
                                        </p:attrNameLst>
                                      </p:cBhvr>
                                      <p:to>
                                        <p:strVal val="visible"/>
                                      </p:to>
                                    </p:set>
                                    <p:anim calcmode="lin" valueType="num">
                                      <p:cBhvr additive="base">
                                        <p:cTn id="19" dur="500" fill="hold"/>
                                        <p:tgtEl>
                                          <p:spTgt spid="9219"/>
                                        </p:tgtEl>
                                        <p:attrNameLst>
                                          <p:attrName>ppt_x</p:attrName>
                                        </p:attrNameLst>
                                      </p:cBhvr>
                                      <p:tavLst>
                                        <p:tav tm="0">
                                          <p:val>
                                            <p:strVal val="#ppt_x"/>
                                          </p:val>
                                        </p:tav>
                                        <p:tav tm="100000">
                                          <p:val>
                                            <p:strVal val="#ppt_x"/>
                                          </p:val>
                                        </p:tav>
                                      </p:tavLst>
                                    </p:anim>
                                    <p:anim calcmode="lin" valueType="num">
                                      <p:cBhvr additive="base">
                                        <p:cTn id="20"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powerpoint images\chapter12\shutterstock_706221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363" y="2790391"/>
            <a:ext cx="3539037" cy="3000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TextBox 5"/>
          <p:cNvSpPr txBox="1">
            <a:spLocks noChangeArrowheads="1"/>
          </p:cNvSpPr>
          <p:nvPr/>
        </p:nvSpPr>
        <p:spPr bwMode="auto">
          <a:xfrm>
            <a:off x="2962300" y="5774323"/>
            <a:ext cx="32099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Tischenko</a:t>
            </a:r>
            <a:r>
              <a:rPr lang="en-US" sz="500" dirty="0">
                <a:latin typeface="Arial" pitchFamily="34" charset="0"/>
                <a:cs typeface="Arial" pitchFamily="34" charset="0"/>
              </a:rPr>
              <a:t> Irina / www.shutterstock.com</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3" name="Content Placeholder 6"/>
          <p:cNvSpPr txBox="1">
            <a:spLocks/>
          </p:cNvSpPr>
          <p:nvPr/>
        </p:nvSpPr>
        <p:spPr>
          <a:xfrm>
            <a:off x="304800" y="1809750"/>
            <a:ext cx="8534400" cy="704850"/>
          </a:xfrm>
          <a:prstGeom prst="rect">
            <a:avLst/>
          </a:prstGeom>
        </p:spPr>
        <p:txBody>
          <a:bodyPr>
            <a:noAutofit/>
          </a:bodyPr>
          <a:lstStyle/>
          <a:p>
            <a:pPr algn="ctr"/>
            <a:r>
              <a:rPr lang="en-US" sz="2400" b="1" dirty="0">
                <a:latin typeface="Arial" pitchFamily="34" charset="0"/>
                <a:cs typeface="Arial" pitchFamily="34" charset="0"/>
              </a:rPr>
              <a:t>The Holy Spirit: Third Person of the Holy Trinity</a:t>
            </a:r>
          </a:p>
        </p:txBody>
      </p:sp>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362200" y="5334000"/>
            <a:ext cx="306410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Mykola</a:t>
            </a:r>
            <a:r>
              <a:rPr lang="en-US" sz="500" dirty="0">
                <a:latin typeface="Arial" pitchFamily="34" charset="0"/>
                <a:cs typeface="Arial" pitchFamily="34" charset="0"/>
              </a:rPr>
              <a:t> </a:t>
            </a:r>
            <a:r>
              <a:rPr lang="en-US" sz="500" dirty="0" err="1">
                <a:latin typeface="Arial" pitchFamily="34" charset="0"/>
                <a:cs typeface="Arial" pitchFamily="34" charset="0"/>
              </a:rPr>
              <a:t>Ivashchenko</a:t>
            </a:r>
            <a:r>
              <a:rPr lang="en-US" sz="500" dirty="0">
                <a:latin typeface="Arial" pitchFamily="34" charset="0"/>
                <a:cs typeface="Arial" pitchFamily="34" charset="0"/>
              </a:rPr>
              <a:t> / www.shutterstock.com</a:t>
            </a:r>
          </a:p>
        </p:txBody>
      </p:sp>
      <p:pic>
        <p:nvPicPr>
          <p:cNvPr id="3076" name="Picture 4" descr="E:\powerpoint images\chapter12\shutterstock_1009965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3959828" cy="2730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454065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689566" y="5850523"/>
            <a:ext cx="2254034"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Tiberiu</a:t>
            </a:r>
            <a:r>
              <a:rPr lang="en-US" sz="500" dirty="0">
                <a:latin typeface="Arial" pitchFamily="34" charset="0"/>
                <a:cs typeface="Arial" pitchFamily="34" charset="0"/>
              </a:rPr>
              <a:t> Stan / www.shutterstock.com</a:t>
            </a:r>
          </a:p>
        </p:txBody>
      </p:sp>
      <p:pic>
        <p:nvPicPr>
          <p:cNvPr id="2053" name="Picture 5" descr="E:\powerpoint images\chapter12\shutterstock_859704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517" y="1716974"/>
            <a:ext cx="2941083" cy="40742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971800" y="6307723"/>
            <a:ext cx="1778286"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pic>
        <p:nvPicPr>
          <p:cNvPr id="4100" name="Picture 4" descr="E:\powerpoint images\chapter12\shutterstock_547811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543437"/>
            <a:ext cx="2514600" cy="46602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1981200" y="60960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Roger de Montfort / www.shutterstock.com</a:t>
            </a:r>
          </a:p>
        </p:txBody>
      </p:sp>
      <p:pic>
        <p:nvPicPr>
          <p:cNvPr id="5124" name="Picture 4" descr="E:\powerpoint images\chapter12\shutterstock_620379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879600"/>
            <a:ext cx="3105150" cy="4140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838200" y="5181600"/>
            <a:ext cx="2819400" cy="169277"/>
          </a:xfrm>
          <a:prstGeom prst="rect">
            <a:avLst/>
          </a:prstGeom>
          <a:noFill/>
          <a:ln w="9525">
            <a:noFill/>
            <a:miter lim="800000"/>
            <a:headEnd/>
            <a:tailEnd/>
          </a:ln>
        </p:spPr>
        <p:txBody>
          <a:bodyPr wrap="square">
            <a:spAutoFit/>
          </a:bodyPr>
          <a:lstStyle/>
          <a:p>
            <a:r>
              <a:rPr lang="en-US" sz="500" dirty="0" smtClean="0">
                <a:latin typeface="Arial" pitchFamily="34" charset="0"/>
                <a:cs typeface="Arial" pitchFamily="34" charset="0"/>
              </a:rPr>
              <a:t>Copyright</a:t>
            </a:r>
            <a:r>
              <a:rPr lang="en-US" sz="500" dirty="0">
                <a:latin typeface="Arial" pitchFamily="34" charset="0"/>
                <a:cs typeface="Arial" pitchFamily="34" charset="0"/>
              </a:rPr>
              <a:t>: I. </a:t>
            </a:r>
            <a:r>
              <a:rPr lang="en-US" sz="500" dirty="0" err="1">
                <a:latin typeface="Arial" pitchFamily="34" charset="0"/>
                <a:cs typeface="Arial" pitchFamily="34" charset="0"/>
              </a:rPr>
              <a:t>Pilon</a:t>
            </a:r>
            <a:r>
              <a:rPr lang="en-US" sz="500" dirty="0">
                <a:latin typeface="Arial" pitchFamily="34" charset="0"/>
                <a:cs typeface="Arial" pitchFamily="34" charset="0"/>
              </a:rPr>
              <a:t> / www.shutterstock.com</a:t>
            </a:r>
          </a:p>
        </p:txBody>
      </p:sp>
      <p:pic>
        <p:nvPicPr>
          <p:cNvPr id="6148" name="Picture 4" descr="E:\powerpoint images\chapter12\shutterstock_27496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724278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2438400" y="5774323"/>
            <a:ext cx="298211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Bocman1973 / www.shutterstock.com</a:t>
            </a:r>
          </a:p>
        </p:txBody>
      </p:sp>
      <p:pic>
        <p:nvPicPr>
          <p:cNvPr id="7173" name="Picture 5" descr="E:\powerpoint images\chapter12\shutterstock_861896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02" y="2286000"/>
            <a:ext cx="4022998" cy="3348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3488323"/>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melodija</a:t>
            </a:r>
            <a:r>
              <a:rPr lang="en-US" sz="500" dirty="0">
                <a:latin typeface="Arial" pitchFamily="34" charset="0"/>
                <a:cs typeface="Arial" pitchFamily="34" charset="0"/>
              </a:rPr>
              <a:t> / www.shutterstock.com</a:t>
            </a:r>
          </a:p>
        </p:txBody>
      </p:sp>
      <p:pic>
        <p:nvPicPr>
          <p:cNvPr id="8196" name="Picture 4" descr="E:\powerpoint images\chapter12\shutterstock_563937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1501498"/>
            <a:ext cx="2781300" cy="1851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7" name="Picture 5" descr="E:\powerpoint images\chapter12\shutterstock_10019194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181100"/>
            <a:ext cx="2171700" cy="2171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5"/>
          <p:cNvSpPr txBox="1">
            <a:spLocks noChangeArrowheads="1"/>
          </p:cNvSpPr>
          <p:nvPr/>
        </p:nvSpPr>
        <p:spPr bwMode="auto">
          <a:xfrm>
            <a:off x="3925885" y="3488323"/>
            <a:ext cx="1635129"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Andreev Alexey / www.shutterstock.com</a:t>
            </a:r>
          </a:p>
        </p:txBody>
      </p:sp>
      <p:pic>
        <p:nvPicPr>
          <p:cNvPr id="8198" name="Picture 6" descr="E:\powerpoint images\chapter12\shutterstock_740209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566" y="1847850"/>
            <a:ext cx="2675467" cy="150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TextBox 5"/>
          <p:cNvSpPr txBox="1">
            <a:spLocks noChangeArrowheads="1"/>
          </p:cNvSpPr>
          <p:nvPr/>
        </p:nvSpPr>
        <p:spPr bwMode="auto">
          <a:xfrm>
            <a:off x="6506637" y="3488322"/>
            <a:ext cx="1635129" cy="169277"/>
          </a:xfrm>
          <a:prstGeom prst="rect">
            <a:avLst/>
          </a:prstGeom>
          <a:noFill/>
          <a:ln w="9525">
            <a:noFill/>
            <a:miter lim="800000"/>
            <a:headEnd/>
            <a:tailEnd/>
          </a:ln>
        </p:spPr>
        <p:txBody>
          <a:bodyPr wrap="square">
            <a:spAutoFit/>
          </a:bodyPr>
          <a:lstStyle/>
          <a:p>
            <a:pPr algn="ctr"/>
            <a:r>
              <a:rPr lang="en-US" sz="500" dirty="0">
                <a:latin typeface="Arial" pitchFamily="34" charset="0"/>
                <a:cs typeface="Arial" pitchFamily="34" charset="0"/>
              </a:rPr>
              <a:t>Copyright: Igor </a:t>
            </a:r>
            <a:r>
              <a:rPr lang="en-US" sz="500" dirty="0" err="1">
                <a:latin typeface="Arial" pitchFamily="34" charset="0"/>
                <a:cs typeface="Arial" pitchFamily="34" charset="0"/>
              </a:rPr>
              <a:t>Zh</a:t>
            </a:r>
            <a:r>
              <a:rPr lang="en-US" sz="500" dirty="0">
                <a:latin typeface="Arial" pitchFamily="34" charset="0"/>
                <a:cs typeface="Arial" pitchFamily="34" charset="0"/>
              </a:rPr>
              <a:t>. / www.shutterstock.com</a:t>
            </a:r>
          </a:p>
        </p:txBody>
      </p:sp>
      <p:sp>
        <p:nvSpPr>
          <p:cNvPr id="16" name="Content Placeholder 6"/>
          <p:cNvSpPr txBox="1">
            <a:spLocks/>
          </p:cNvSpPr>
          <p:nvPr/>
        </p:nvSpPr>
        <p:spPr>
          <a:xfrm>
            <a:off x="304800" y="3962400"/>
            <a:ext cx="8534400" cy="533400"/>
          </a:xfrm>
          <a:prstGeom prst="rect">
            <a:avLst/>
          </a:prstGeom>
        </p:spPr>
        <p:txBody>
          <a:bodyPr>
            <a:noAutofit/>
          </a:bodyPr>
          <a:lstStyle/>
          <a:p>
            <a:pPr algn="ctr"/>
            <a:r>
              <a:rPr lang="en-US" sz="2400" b="1" dirty="0">
                <a:latin typeface="Arial" pitchFamily="34" charset="0"/>
                <a:cs typeface="Arial" pitchFamily="34" charset="0"/>
              </a:rPr>
              <a:t>Symbols of the Holy Spirit </a:t>
            </a:r>
          </a:p>
        </p:txBody>
      </p:sp>
      <p:sp>
        <p:nvSpPr>
          <p:cNvPr id="17" name="Content Placeholder 6"/>
          <p:cNvSpPr txBox="1">
            <a:spLocks/>
          </p:cNvSpPr>
          <p:nvPr/>
        </p:nvSpPr>
        <p:spPr>
          <a:xfrm>
            <a:off x="3048648" y="464820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Water</a:t>
            </a:r>
          </a:p>
        </p:txBody>
      </p:sp>
      <p:sp>
        <p:nvSpPr>
          <p:cNvPr id="18" name="Content Placeholder 6"/>
          <p:cNvSpPr txBox="1">
            <a:spLocks/>
          </p:cNvSpPr>
          <p:nvPr/>
        </p:nvSpPr>
        <p:spPr>
          <a:xfrm>
            <a:off x="3048000" y="5562600"/>
            <a:ext cx="6400801" cy="762000"/>
          </a:xfrm>
          <a:prstGeom prst="rect">
            <a:avLst/>
          </a:prstGeom>
        </p:spPr>
        <p:txBody>
          <a:bodyPr>
            <a:noAutofit/>
          </a:bodyPr>
          <a:lstStyle/>
          <a:p>
            <a:pPr marL="285750" indent="-285750">
              <a:buFont typeface="Arial" pitchFamily="34" charset="0"/>
              <a:buChar char="•"/>
              <a:tabLst>
                <a:tab pos="91440" algn="l"/>
                <a:tab pos="182880" algn="l"/>
              </a:tabLst>
            </a:pPr>
            <a:r>
              <a:rPr lang="en-US" dirty="0" smtClean="0">
                <a:latin typeface="Arial" pitchFamily="34" charset="0"/>
                <a:cs typeface="Arial" pitchFamily="34" charset="0"/>
              </a:rPr>
              <a:t>A cloud and light</a:t>
            </a:r>
            <a:endParaRPr lang="en-US" dirty="0">
              <a:latin typeface="Arial" pitchFamily="34" charset="0"/>
              <a:cs typeface="Arial" pitchFamily="34" charset="0"/>
            </a:endParaRPr>
          </a:p>
        </p:txBody>
      </p:sp>
      <p:sp>
        <p:nvSpPr>
          <p:cNvPr id="20" name="Content Placeholder 6"/>
          <p:cNvSpPr txBox="1">
            <a:spLocks/>
          </p:cNvSpPr>
          <p:nvPr/>
        </p:nvSpPr>
        <p:spPr>
          <a:xfrm>
            <a:off x="3048648" y="5105400"/>
            <a:ext cx="8384628" cy="677363"/>
          </a:xfrm>
          <a:prstGeom prst="rect">
            <a:avLst/>
          </a:prstGeom>
        </p:spPr>
        <p:txBody>
          <a:bodyPr>
            <a:noAutofit/>
          </a:bodyPr>
          <a:lstStyle/>
          <a:p>
            <a:pPr marL="285750" indent="-285750">
              <a:buFont typeface="Arial" pitchFamily="34" charset="0"/>
              <a:buChar char="•"/>
              <a:tabLst>
                <a:tab pos="91440" algn="l"/>
                <a:tab pos="182880" algn="l"/>
              </a:tabLst>
            </a:pPr>
            <a:r>
              <a:rPr lang="en-US" dirty="0" smtClean="0">
                <a:latin typeface="Arial" pitchFamily="34" charset="0"/>
                <a:cs typeface="Arial" pitchFamily="34" charset="0"/>
              </a:rPr>
              <a:t>Fire</a:t>
            </a:r>
            <a:endParaRPr lang="en-US" dirty="0">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ppt_x"/>
                                          </p:val>
                                        </p:tav>
                                        <p:tav tm="100000">
                                          <p:val>
                                            <p:strVal val="#ppt_x"/>
                                          </p:val>
                                        </p:tav>
                                      </p:tavLst>
                                    </p:anim>
                                    <p:anim calcmode="lin" valueType="num">
                                      <p:cBhvr additive="base">
                                        <p:cTn id="8"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ppt_x"/>
                                          </p:val>
                                        </p:tav>
                                        <p:tav tm="100000">
                                          <p:val>
                                            <p:strVal val="#ppt_x"/>
                                          </p:val>
                                        </p:tav>
                                      </p:tavLst>
                                    </p:anim>
                                    <p:anim calcmode="lin" valueType="num">
                                      <p:cBhvr additive="base">
                                        <p:cTn id="20"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1347</TotalTime>
  <Words>607</Words>
  <Application>Microsoft Office PowerPoint</Application>
  <PresentationFormat>On-screen Show (4:3)</PresentationFormat>
  <Paragraphs>46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The Holy Spirit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268</cp:revision>
  <dcterms:created xsi:type="dcterms:W3CDTF">2011-06-08T19:56:13Z</dcterms:created>
  <dcterms:modified xsi:type="dcterms:W3CDTF">2013-02-05T15:41:45Z</dcterms:modified>
</cp:coreProperties>
</file>