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2" autoAdjust="0"/>
    <p:restoredTop sz="87097" autoAdjust="0"/>
  </p:normalViewPr>
  <p:slideViewPr>
    <p:cSldViewPr>
      <p:cViewPr varScale="1">
        <p:scale>
          <a:sx n="185" d="100"/>
          <a:sy n="185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F740-316D-453E-AEC5-4CA7BCA4F891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6C0E8-C4B2-4867-BA11-89E93DDA1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3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Explain to the students that Matthew wanted his Jewish Christian readers to know that believing in Jesus was not a break with their tradition but rather a continuation of it. Explain that the non-Jewish readers would have appreciated the accounts of Jesus’ encounters with Gentiles.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60, “The Gospel of Matthew,”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23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Ask the students to identify and give examples of the four types of miracles Jesus performed. (See article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64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student book for examples of healing miracles, exorcisms, nature miracles, and restorations of life.)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64, “The Parables and Miracles in the Synoptic Gospels,” in the student book.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7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Review with the students the highlights of the Last Supper in the synoptic Gospels, as described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article 65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student book.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65, “The Paschal Mystery in the Synoptic Gospels,”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51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Ask the students these questions: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does true discipleship require us to accept suffering?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can this help us to weather difficult times?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65, “The Paschal Mystery in the Synoptic Gospels,”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89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Explain to the students that Jesus did not leave us at his Ascension; this allows him to be anywhere at any time.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65, “The Paschal Mystery in the Synoptic Gospels,”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66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With the help of the students, review the liturgical celebrations during the Triduum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(Holy Thursday, Good Friday, and Holy </a:t>
            </a:r>
            <a:r>
              <a: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Saturday).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65, “The Paschal Mystery in the Synoptic Gospels,”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5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Explain to the students that Mark’s non-Jewish community was experiencing persecution, possibly at the hands of the Roman emperor Nero. Mark wanted to help them make sense of their suffering.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61, “The Gospel of Mark,”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Ask the students what the two volumes of Luke-Acts cover 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Luke, the life and mission of Christ; Acts, the life and growth of the early Church).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62, “The Gospel of Luke,”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9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Explain to the students that because she is the mother of the Son of God, who is also God himself, we call Mary the Mother of God.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63, “Central Accounts in the Synoptic Gospels,”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Explain to the students that John the Baptist, who was also Jesus’ cousin, prepared the way for the Messiah through his ministry of repentance.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63, “Central Accounts in the Synoptic Gospels,”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Explain to the students that Jesus’ temptation mirrors that of Adam in the Garden of Eden and of the Israelites in the wilderness during the Exodus.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63, “Central Accounts in the Synoptic Gospels,”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5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Ask the students these questions: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does it feel to be physically hungry?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does it feel to be spiritually hungry?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63, “Central Accounts in the Synoptic Gospels,”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2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Direct the students to read the Live It! in article 63 in the student book, and then ask this question: What obstacles in the world today make it difficult to follow the Beatitudes?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63, “Central Accounts in the Synoptic Gospels,” in the student 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5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Lead a discussion with the students, applying the characteristics of parables in article 64 in the student book to the Parable of the Prodigal Son, also described in that article.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 corresponds to content in article 64, “The Parables and Miracles in the Synoptic Gospels,” in the student book.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C0E8-C4B2-4867-BA11-89E93DDA11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8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81200"/>
            <a:ext cx="64770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543800" y="6019800"/>
            <a:ext cx="1676400" cy="304800"/>
          </a:xfrm>
        </p:spPr>
        <p:txBody>
          <a:bodyPr lIns="0" anchor="ctr" anchorCtr="0">
            <a:normAutofit/>
          </a:bodyPr>
          <a:lstStyle>
            <a:lvl1pPr algn="l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TX000000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2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>
            <a:normAutofit/>
          </a:bodyPr>
          <a:lstStyle>
            <a:lvl1pPr marL="457200" indent="-457200">
              <a:buAutoNum type="arabicPeriod"/>
              <a:defRPr sz="24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2" r:id="rId4"/>
    <p:sldLayoutId id="2147483651" r:id="rId5"/>
    <p:sldLayoutId id="2147483674" r:id="rId6"/>
    <p:sldLayoutId id="2147483652" r:id="rId7"/>
    <p:sldLayoutId id="214748365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81200"/>
            <a:ext cx="64770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Revelation</a:t>
            </a:r>
            <a:br>
              <a:rPr lang="en-US" dirty="0" smtClean="0"/>
            </a:br>
            <a:r>
              <a:rPr lang="en-US" dirty="0" smtClean="0"/>
              <a:t>in and through Jesus</a:t>
            </a:r>
            <a:br>
              <a:rPr lang="en-US" dirty="0" smtClean="0"/>
            </a:br>
            <a:r>
              <a:rPr lang="en-US" dirty="0" smtClean="0"/>
              <a:t>in the Synoptic Gospels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981200" y="4876800"/>
            <a:ext cx="640080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/>
              <a:t>The Living Word: The Revelation of God’s Love, Second Edition</a:t>
            </a:r>
          </a:p>
          <a:p>
            <a:pPr marL="0" indent="0" algn="ctr">
              <a:buNone/>
            </a:pPr>
            <a:r>
              <a:rPr lang="en-US" dirty="0" smtClean="0"/>
              <a:t>Unit 4, Chapter 13</a:t>
            </a:r>
          </a:p>
        </p:txBody>
      </p:sp>
      <p:sp>
        <p:nvSpPr>
          <p:cNvPr id="5" name="Text Placeholder 3"/>
          <p:cNvSpPr>
            <a:spLocks noGrp="1"/>
          </p:cNvSpPr>
          <p:nvPr/>
        </p:nvSpPr>
        <p:spPr>
          <a:xfrm>
            <a:off x="7543800" y="6172200"/>
            <a:ext cx="1295400" cy="123111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Document#: TX004691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403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Parables are stories where two different things are compared to illustrate a point.</a:t>
            </a:r>
          </a:p>
          <a:p>
            <a:r>
              <a:rPr lang="en-US" dirty="0" smtClean="0"/>
              <a:t>Jesus’ parables are based on everyday life.</a:t>
            </a:r>
          </a:p>
          <a:p>
            <a:r>
              <a:rPr lang="en-US" dirty="0" smtClean="0"/>
              <a:t>They often have a surprising twist or ending.</a:t>
            </a:r>
          </a:p>
          <a:p>
            <a:r>
              <a:rPr lang="en-US" dirty="0" smtClean="0"/>
              <a:t>They teach timeless spiritual and ethical truths.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7466" y="1524000"/>
            <a:ext cx="2754534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 bwMode="auto">
          <a:xfrm>
            <a:off x="5592794" y="572815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Aldo Murillo / iStockphoto.com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Jesus’ miracles revealed him to be the embodiment of the Kingdom, the Messiah promised by the prophets.</a:t>
            </a:r>
          </a:p>
          <a:p>
            <a:r>
              <a:rPr lang="en-US" dirty="0" smtClean="0"/>
              <a:t>They provided </a:t>
            </a:r>
            <a:br>
              <a:rPr lang="en-US" dirty="0" smtClean="0"/>
            </a:br>
            <a:r>
              <a:rPr lang="en-US" dirty="0" smtClean="0"/>
              <a:t>credibility to his </a:t>
            </a:r>
            <a:br>
              <a:rPr lang="en-US" dirty="0" smtClean="0"/>
            </a:br>
            <a:r>
              <a:rPr lang="en-US" dirty="0" smtClean="0"/>
              <a:t>words.</a:t>
            </a:r>
          </a:p>
          <a:p>
            <a:r>
              <a:rPr lang="en-US" dirty="0" smtClean="0"/>
              <a:t>They revealed the </a:t>
            </a:r>
            <a:br>
              <a:rPr lang="en-US" dirty="0" smtClean="0"/>
            </a:br>
            <a:r>
              <a:rPr lang="en-US" dirty="0" smtClean="0"/>
              <a:t>Reign of God as a </a:t>
            </a:r>
            <a:br>
              <a:rPr lang="en-US" dirty="0" smtClean="0"/>
            </a:br>
            <a:r>
              <a:rPr lang="en-US" dirty="0" smtClean="0"/>
              <a:t>place where all are </a:t>
            </a:r>
            <a:br>
              <a:rPr lang="en-US" dirty="0" smtClean="0"/>
            </a:br>
            <a:r>
              <a:rPr lang="en-US" dirty="0" smtClean="0"/>
              <a:t>welcome.</a:t>
            </a:r>
          </a:p>
          <a:p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200400"/>
            <a:ext cx="3733800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4724400" y="5791200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Claud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B.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Paschal Mystery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4114800" cy="4373563"/>
          </a:xfrm>
        </p:spPr>
        <p:txBody>
          <a:bodyPr/>
          <a:lstStyle/>
          <a:p>
            <a:r>
              <a:rPr lang="en-US" dirty="0" smtClean="0"/>
              <a:t>We are redeemed through the events of the Paschal Mystery.</a:t>
            </a:r>
          </a:p>
          <a:p>
            <a:r>
              <a:rPr lang="en-US" dirty="0" smtClean="0"/>
              <a:t>They include Christ’s Passion, Death, Resurrection, and Ascension.</a:t>
            </a:r>
          </a:p>
          <a:p>
            <a:r>
              <a:rPr lang="en-US" dirty="0" smtClean="0"/>
              <a:t>The synoptic Gospel writers introduce these events with accounts of the Last Supper.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7438" y="1905000"/>
            <a:ext cx="2492528" cy="3752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5638800" y="5715000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Kostas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Koutsaftikis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Passion to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Passion of Christ begins with his agony in the garden at Gethsemane.</a:t>
            </a:r>
          </a:p>
          <a:p>
            <a:r>
              <a:rPr lang="en-US" dirty="0" smtClean="0"/>
              <a:t>It includes his trial and </a:t>
            </a:r>
            <a:br>
              <a:rPr lang="en-US" dirty="0" smtClean="0"/>
            </a:br>
            <a:r>
              <a:rPr lang="en-US" dirty="0" smtClean="0"/>
              <a:t>scourging, and his </a:t>
            </a:r>
            <a:br>
              <a:rPr lang="en-US" dirty="0" smtClean="0"/>
            </a:br>
            <a:r>
              <a:rPr lang="en-US" dirty="0" smtClean="0"/>
              <a:t>Crucifixion.</a:t>
            </a:r>
          </a:p>
          <a:p>
            <a:r>
              <a:rPr lang="en-US" dirty="0" smtClean="0"/>
              <a:t>Jesus obediently </a:t>
            </a:r>
            <a:br>
              <a:rPr lang="en-US" dirty="0" smtClean="0"/>
            </a:br>
            <a:r>
              <a:rPr lang="en-US" dirty="0" smtClean="0"/>
              <a:t>accepted suffering </a:t>
            </a:r>
            <a:br>
              <a:rPr lang="en-US" dirty="0" smtClean="0"/>
            </a:br>
            <a:r>
              <a:rPr lang="en-US" dirty="0" smtClean="0"/>
              <a:t>and death on a cross </a:t>
            </a:r>
            <a:br>
              <a:rPr lang="en-US" dirty="0" smtClean="0"/>
            </a:br>
            <a:r>
              <a:rPr lang="en-US" dirty="0" smtClean="0"/>
              <a:t>to atone for our sins.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2524" y="2857160"/>
            <a:ext cx="2323676" cy="3315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 rot="16200000">
            <a:off x="6622822" y="4807178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Yuri / iStockphoto.com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Resurrection to Ascension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Resurrection affirmed the truth of Jesus’ teachings.</a:t>
            </a:r>
          </a:p>
          <a:p>
            <a:r>
              <a:rPr lang="en-US" dirty="0" smtClean="0"/>
              <a:t>It showed that Jesus is the Savior.</a:t>
            </a:r>
          </a:p>
          <a:p>
            <a:r>
              <a:rPr lang="en-US" dirty="0" smtClean="0"/>
              <a:t>It points to our own future resurrection.</a:t>
            </a:r>
          </a:p>
          <a:p>
            <a:r>
              <a:rPr lang="en-US" dirty="0" smtClean="0"/>
              <a:t>In ascending, Jesus </a:t>
            </a:r>
            <a:br>
              <a:rPr lang="en-US" dirty="0" smtClean="0"/>
            </a:br>
            <a:r>
              <a:rPr lang="en-US" dirty="0" smtClean="0"/>
              <a:t>passed into the </a:t>
            </a:r>
            <a:br>
              <a:rPr lang="en-US" dirty="0" smtClean="0"/>
            </a:br>
            <a:r>
              <a:rPr lang="en-US" dirty="0" smtClean="0"/>
              <a:t>presence of God, </a:t>
            </a:r>
            <a:br>
              <a:rPr lang="en-US" dirty="0" smtClean="0"/>
            </a:br>
            <a:r>
              <a:rPr lang="en-US" dirty="0" smtClean="0"/>
              <a:t>beyond space and </a:t>
            </a:r>
            <a:br>
              <a:rPr lang="en-US" dirty="0" smtClean="0"/>
            </a:br>
            <a:r>
              <a:rPr lang="en-US" dirty="0" smtClean="0"/>
              <a:t>time.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81400"/>
            <a:ext cx="3733800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4800599" y="618535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BR" sz="800" dirty="0" smtClean="0">
                <a:solidFill>
                  <a:schemeClr val="bg1">
                    <a:lumMod val="65000"/>
                  </a:schemeClr>
                </a:solidFill>
              </a:rPr>
              <a:t>© Zacarias Pereira da Mata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Commemorating the Paschal Mystery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4191000" cy="4373563"/>
          </a:xfrm>
        </p:spPr>
        <p:txBody>
          <a:bodyPr/>
          <a:lstStyle/>
          <a:p>
            <a:r>
              <a:rPr lang="en-US" dirty="0" smtClean="0"/>
              <a:t>The Easter </a:t>
            </a:r>
            <a:r>
              <a:rPr lang="en-US" dirty="0" err="1" smtClean="0"/>
              <a:t>Triduum</a:t>
            </a:r>
            <a:r>
              <a:rPr lang="en-US" dirty="0" smtClean="0"/>
              <a:t> is the three-day period when we remember the events of the Paschal Mystery.</a:t>
            </a:r>
          </a:p>
          <a:p>
            <a:r>
              <a:rPr lang="en-US" dirty="0" smtClean="0"/>
              <a:t>We commemorate the Paschal Mystery because it is Christ’s work of redemption that grants us salvation.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1412" y="1828800"/>
            <a:ext cx="2477586" cy="382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5715000" y="572815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VibeImages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iStockphoto.com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Gospel of Matthew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Gospel of Matthew addresses a mixed community of Jewish Christians and Gentiles.</a:t>
            </a:r>
          </a:p>
          <a:p>
            <a:r>
              <a:rPr lang="en-US" dirty="0" smtClean="0"/>
              <a:t>It highlights Jesus as </a:t>
            </a:r>
            <a:br>
              <a:rPr lang="en-US" dirty="0" smtClean="0"/>
            </a:br>
            <a:r>
              <a:rPr lang="en-US" dirty="0" smtClean="0"/>
              <a:t>the fulfillment of </a:t>
            </a:r>
            <a:br>
              <a:rPr lang="en-US" dirty="0" smtClean="0"/>
            </a:br>
            <a:r>
              <a:rPr lang="en-US" dirty="0" smtClean="0"/>
              <a:t>many Old Testament </a:t>
            </a:r>
            <a:br>
              <a:rPr lang="en-US" dirty="0" smtClean="0"/>
            </a:br>
            <a:r>
              <a:rPr lang="en-US" dirty="0" smtClean="0"/>
              <a:t>prophecies.</a:t>
            </a:r>
          </a:p>
          <a:p>
            <a:r>
              <a:rPr lang="en-US" dirty="0" smtClean="0"/>
              <a:t>It presents Jesus as </a:t>
            </a:r>
            <a:br>
              <a:rPr lang="en-US" dirty="0" smtClean="0"/>
            </a:br>
            <a:r>
              <a:rPr lang="en-US" dirty="0" smtClean="0"/>
              <a:t>the supreme teacher </a:t>
            </a:r>
            <a:br>
              <a:rPr lang="en-US" dirty="0" smtClean="0"/>
            </a:br>
            <a:r>
              <a:rPr lang="en-US" dirty="0" smtClean="0"/>
              <a:t>and the savior of all.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857161"/>
            <a:ext cx="3733800" cy="280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4800599" y="572815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Bruce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Rolff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Gospel of Mark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was the first Gospel written, between approximately AD 65 and 70.</a:t>
            </a:r>
          </a:p>
          <a:p>
            <a:r>
              <a:rPr lang="en-US" dirty="0" smtClean="0"/>
              <a:t>It emphasizes the </a:t>
            </a:r>
            <a:br>
              <a:rPr lang="en-US" dirty="0" smtClean="0"/>
            </a:br>
            <a:r>
              <a:rPr lang="en-US" dirty="0" smtClean="0"/>
              <a:t>humanity of Jesus, </a:t>
            </a:r>
            <a:br>
              <a:rPr lang="en-US" dirty="0" smtClean="0"/>
            </a:br>
            <a:r>
              <a:rPr lang="en-US" dirty="0" smtClean="0"/>
              <a:t>showing his anguish </a:t>
            </a:r>
            <a:br>
              <a:rPr lang="en-US" dirty="0" smtClean="0"/>
            </a:br>
            <a:r>
              <a:rPr lang="en-US" dirty="0" smtClean="0"/>
              <a:t>and pain.</a:t>
            </a:r>
          </a:p>
          <a:p>
            <a:r>
              <a:rPr lang="en-US" dirty="0" smtClean="0"/>
              <a:t>It teaches us that </a:t>
            </a:r>
            <a:br>
              <a:rPr lang="en-US" dirty="0" smtClean="0"/>
            </a:br>
            <a:r>
              <a:rPr lang="en-US" dirty="0" smtClean="0"/>
              <a:t>disciples must imitate </a:t>
            </a:r>
            <a:br>
              <a:rPr lang="en-US" dirty="0" smtClean="0"/>
            </a:br>
            <a:r>
              <a:rPr lang="en-US" dirty="0" smtClean="0"/>
              <a:t>Jesus in both his </a:t>
            </a:r>
            <a:br>
              <a:rPr lang="en-US" dirty="0" smtClean="0"/>
            </a:br>
            <a:r>
              <a:rPr lang="en-US" dirty="0" smtClean="0"/>
              <a:t>ministry and his </a:t>
            </a:r>
            <a:br>
              <a:rPr lang="en-US" dirty="0" smtClean="0"/>
            </a:br>
            <a:r>
              <a:rPr lang="en-US" dirty="0" smtClean="0"/>
              <a:t>suffering.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3027" y="2857161"/>
            <a:ext cx="2948946" cy="2800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5105400" y="5715000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Renata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Sedmakova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Gospel of Luke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Gospel of Luke and the Acts of the Apostles form a two-volume work.</a:t>
            </a:r>
          </a:p>
          <a:p>
            <a:r>
              <a:rPr lang="en-US" dirty="0" smtClean="0"/>
              <a:t>Luke makes clear </a:t>
            </a:r>
            <a:br>
              <a:rPr lang="en-US" dirty="0" smtClean="0"/>
            </a:br>
            <a:r>
              <a:rPr lang="en-US" dirty="0" smtClean="0"/>
              <a:t>that Jesus is the </a:t>
            </a:r>
            <a:br>
              <a:rPr lang="en-US" dirty="0" smtClean="0"/>
            </a:br>
            <a:r>
              <a:rPr lang="en-US" dirty="0" smtClean="0"/>
              <a:t>compassionate </a:t>
            </a:r>
            <a:br>
              <a:rPr lang="en-US" dirty="0" smtClean="0"/>
            </a:br>
            <a:r>
              <a:rPr lang="en-US" dirty="0" smtClean="0"/>
              <a:t>Savior who </a:t>
            </a:r>
            <a:br>
              <a:rPr lang="en-US" dirty="0" smtClean="0"/>
            </a:br>
            <a:r>
              <a:rPr lang="en-US" dirty="0" smtClean="0"/>
              <a:t>welcomes all.</a:t>
            </a:r>
          </a:p>
          <a:p>
            <a:r>
              <a:rPr lang="en-US" dirty="0" smtClean="0"/>
              <a:t>Luke also portrays </a:t>
            </a:r>
            <a:br>
              <a:rPr lang="en-US" dirty="0" smtClean="0"/>
            </a:br>
            <a:r>
              <a:rPr lang="en-US" dirty="0" smtClean="0"/>
              <a:t>Jesus as a friend to </a:t>
            </a:r>
            <a:br>
              <a:rPr lang="en-US" dirty="0" smtClean="0"/>
            </a:br>
            <a:r>
              <a:rPr lang="en-US" dirty="0" smtClean="0"/>
              <a:t>those who were </a:t>
            </a:r>
            <a:br>
              <a:rPr lang="en-US" dirty="0" smtClean="0"/>
            </a:br>
            <a:r>
              <a:rPr lang="en-US" dirty="0" smtClean="0"/>
              <a:t>rejected by society.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4781" y="2857161"/>
            <a:ext cx="3525438" cy="2800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>
            <a:off x="4800599" y="572815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justasc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Birth of a Savior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3962400" cy="4373563"/>
          </a:xfrm>
        </p:spPr>
        <p:txBody>
          <a:bodyPr/>
          <a:lstStyle/>
          <a:p>
            <a:r>
              <a:rPr lang="en-US" dirty="0" smtClean="0"/>
              <a:t>The Gospels of Matthew and Luke provide accounts of Jesus’ birth.</a:t>
            </a:r>
          </a:p>
          <a:p>
            <a:r>
              <a:rPr lang="en-US" dirty="0" smtClean="0"/>
              <a:t>By the power of the Holy Spirit, the Virgin Mary conceived the Son of God.</a:t>
            </a:r>
          </a:p>
          <a:p>
            <a:r>
              <a:rPr lang="en-US" dirty="0" smtClean="0"/>
              <a:t>Salvation comes in the form of an ordinary child, clothed in humility.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752600"/>
            <a:ext cx="2654596" cy="398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5562600" y="5791200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Kamira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Baptism of Jesus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went to John to be baptized at the beginning of his public ministry.</a:t>
            </a:r>
          </a:p>
          <a:p>
            <a:r>
              <a:rPr lang="en-US" dirty="0" smtClean="0"/>
              <a:t>The Baptism of Jesus revealed he was the Messiah of Israel and the Son of God.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810000"/>
            <a:ext cx="4826165" cy="26932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 rot="16200000">
            <a:off x="5886387" y="5188178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jorisvo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Temptation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was led by the Holy Spirit into the desert, where he met with temptation.</a:t>
            </a:r>
          </a:p>
          <a:p>
            <a:r>
              <a:rPr lang="en-US" dirty="0" smtClean="0"/>
              <a:t>Jesus remained faithful </a:t>
            </a:r>
            <a:br>
              <a:rPr lang="en-US" dirty="0" smtClean="0"/>
            </a:br>
            <a:r>
              <a:rPr lang="en-US" dirty="0" smtClean="0"/>
              <a:t>and totally obedient to </a:t>
            </a:r>
            <a:br>
              <a:rPr lang="en-US" dirty="0" smtClean="0"/>
            </a:br>
            <a:r>
              <a:rPr lang="en-US" dirty="0" smtClean="0"/>
              <a:t>his Father’s will.</a:t>
            </a:r>
          </a:p>
          <a:p>
            <a:r>
              <a:rPr lang="en-US" dirty="0" smtClean="0"/>
              <a:t>Jesus is the New Adam, </a:t>
            </a:r>
            <a:br>
              <a:rPr lang="en-US" dirty="0" smtClean="0"/>
            </a:br>
            <a:r>
              <a:rPr lang="en-US" dirty="0" smtClean="0"/>
              <a:t>who conquers sin and </a:t>
            </a:r>
            <a:br>
              <a:rPr lang="en-US" dirty="0" smtClean="0"/>
            </a:br>
            <a:r>
              <a:rPr lang="en-US" dirty="0" smtClean="0"/>
              <a:t>evil.</a:t>
            </a:r>
          </a:p>
          <a:p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2760" y="2743200"/>
            <a:ext cx="2902985" cy="2914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 rot="16200000">
            <a:off x="7080022" y="4273778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Galyna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Andrushko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Multiplication of the Loaves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miracle appears in all four Gospels.</a:t>
            </a:r>
          </a:p>
          <a:p>
            <a:r>
              <a:rPr lang="en-US" dirty="0" smtClean="0"/>
              <a:t>Jesus blessed a few loaves of bread and miraculously fed thousands of people.</a:t>
            </a:r>
          </a:p>
          <a:p>
            <a:r>
              <a:rPr lang="en-US" dirty="0" smtClean="0"/>
              <a:t>At the Eucharist, </a:t>
            </a:r>
            <a:br>
              <a:rPr lang="en-US" dirty="0" smtClean="0"/>
            </a:br>
            <a:r>
              <a:rPr lang="en-US" dirty="0" smtClean="0"/>
              <a:t>Jesus satisfies our </a:t>
            </a:r>
            <a:br>
              <a:rPr lang="en-US" dirty="0" smtClean="0"/>
            </a:br>
            <a:r>
              <a:rPr lang="en-US" dirty="0" smtClean="0"/>
              <a:t>spiritual hunger with </a:t>
            </a:r>
            <a:br>
              <a:rPr lang="en-US" dirty="0" smtClean="0"/>
            </a:br>
            <a:r>
              <a:rPr lang="en-US" dirty="0" smtClean="0"/>
              <a:t>his own flesh and </a:t>
            </a:r>
            <a:br>
              <a:rPr lang="en-US" dirty="0" smtClean="0"/>
            </a:br>
            <a:r>
              <a:rPr lang="en-US" dirty="0" smtClean="0"/>
              <a:t>blood.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365956"/>
            <a:ext cx="3733800" cy="248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4800600" y="595675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princessdlaf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/ iStockphoto.com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Beatitudes show us that God calls us to communion with him in the Kingdom of Heaven.</a:t>
            </a:r>
          </a:p>
          <a:p>
            <a:r>
              <a:rPr lang="en-US" dirty="0" smtClean="0"/>
              <a:t>They call for a reversal of the world’s value system and a total conversion of the heart.</a:t>
            </a:r>
            <a:endParaRPr lang="en-US" dirty="0"/>
          </a:p>
        </p:txBody>
      </p:sp>
      <p:pic>
        <p:nvPicPr>
          <p:cNvPr id="4" name="Picture 3" descr="Slide 2_shutterstock_156235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1556" y="386080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5264378" y="5188178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BR" sz="800" dirty="0" smtClean="0">
                <a:solidFill>
                  <a:schemeClr val="bg1">
                    <a:lumMod val="65000"/>
                  </a:schemeClr>
                </a:solidFill>
              </a:rPr>
              <a:t>© Marcio Jose Bastos Silva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</Template>
  <TotalTime>120</TotalTime>
  <Words>1021</Words>
  <Application>Microsoft Macintosh PowerPoint</Application>
  <PresentationFormat>On-screen Show (4:3)</PresentationFormat>
  <Paragraphs>129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LIC Presentation template</vt:lpstr>
      <vt:lpstr>Revelation in and through Jesus in the Synoptic Gospels </vt:lpstr>
      <vt:lpstr>The Gospel of Matthew</vt:lpstr>
      <vt:lpstr>The Gospel of Mark</vt:lpstr>
      <vt:lpstr>The Gospel of Luke</vt:lpstr>
      <vt:lpstr>The Birth of a Savior</vt:lpstr>
      <vt:lpstr>The Baptism of Jesus </vt:lpstr>
      <vt:lpstr>The Temptation of Jesus</vt:lpstr>
      <vt:lpstr>The Multiplication of the Loaves</vt:lpstr>
      <vt:lpstr>The Beatitudes</vt:lpstr>
      <vt:lpstr>Parables</vt:lpstr>
      <vt:lpstr>Miracles</vt:lpstr>
      <vt:lpstr>The Paschal Mystery</vt:lpstr>
      <vt:lpstr>From Passion to Death</vt:lpstr>
      <vt:lpstr>From Resurrection to Ascension</vt:lpstr>
      <vt:lpstr>Commemorating the Paschal Mystery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Systems Administrator</cp:lastModifiedBy>
  <cp:revision>27</cp:revision>
  <dcterms:created xsi:type="dcterms:W3CDTF">2011-01-10T17:35:40Z</dcterms:created>
  <dcterms:modified xsi:type="dcterms:W3CDTF">2015-02-24T18:05:53Z</dcterms:modified>
</cp:coreProperties>
</file>