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4"/>
  </p:notesMasterIdLst>
  <p:sldIdLst>
    <p:sldId id="310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8D34"/>
    <a:srgbClr val="0A5598"/>
    <a:srgbClr val="D11E33"/>
    <a:srgbClr val="7E7E7E"/>
    <a:srgbClr val="008000"/>
    <a:srgbClr val="314BCD"/>
    <a:srgbClr val="D60005"/>
    <a:srgbClr val="FF0000"/>
    <a:srgbClr val="3539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69" autoAdjust="0"/>
    <p:restoredTop sz="86425" autoAdjust="0"/>
  </p:normalViewPr>
  <p:slideViewPr>
    <p:cSldViewPr snapToGrid="0" snapToObjects="1">
      <p:cViewPr varScale="1">
        <p:scale>
          <a:sx n="127" d="100"/>
          <a:sy n="127" d="100"/>
        </p:scale>
        <p:origin x="17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tags" Target="tags/tag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6/1/16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6/1/16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98664" y="6364224"/>
            <a:ext cx="2523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Document #: TX005853</a:t>
            </a:r>
          </a:p>
        </p:txBody>
      </p:sp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0746"/>
            <a:ext cx="9144000" cy="11430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Suffering Servant </a:t>
            </a:r>
            <a:endParaRPr lang="en-US" sz="4200" dirty="0">
              <a:solidFill>
                <a:srgbClr val="0A55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7881"/>
            <a:ext cx="8229600" cy="4348744"/>
          </a:xfrm>
        </p:spPr>
        <p:txBody>
          <a:bodyPr>
            <a:normAutofit/>
          </a:bodyPr>
          <a:lstStyle/>
          <a:p>
            <a:pPr lvl="0"/>
            <a:r>
              <a:rPr lang="en-US" sz="2300" dirty="0">
                <a:latin typeface="Arial" charset="0"/>
                <a:ea typeface="Arial" charset="0"/>
                <a:cs typeface="Arial" charset="0"/>
              </a:rPr>
              <a:t>The Gospel of Matthew shows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Jesus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as the Messiah and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Suffering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Servant predicted in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Isaiah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0"/>
            <a:r>
              <a:rPr lang="en-US" sz="2300" dirty="0">
                <a:latin typeface="Arial" charset="0"/>
                <a:ea typeface="Arial" charset="0"/>
                <a:cs typeface="Arial" charset="0"/>
              </a:rPr>
              <a:t>We know that God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can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bring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about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good,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even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from suffering.</a:t>
            </a:r>
          </a:p>
          <a:p>
            <a:pPr lvl="0"/>
            <a:r>
              <a:rPr lang="en-US" sz="2300" dirty="0">
                <a:latin typeface="Arial" charset="0"/>
                <a:ea typeface="Arial" charset="0"/>
                <a:cs typeface="Arial" charset="0"/>
              </a:rPr>
              <a:t>Jesus shows us through his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suffering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that God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understands </a:t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feels our pain. Our pain can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be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offered to God and we can unite our suffering to Jesus.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780" y="4115310"/>
            <a:ext cx="16802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jovan</a:t>
            </a:r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vitanovski</a:t>
            </a:r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40" y="1757877"/>
            <a:ext cx="4210260" cy="236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9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Think About It!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1516" y="1417638"/>
            <a:ext cx="438108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Discussion Questions: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What are some common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aspects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that are usually part of either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near-death experiences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or the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way death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is shown on TV and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movies?</a:t>
            </a:r>
          </a:p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Why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do you think that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people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are so intrigued with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happens after we die?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324531"/>
            <a:ext cx="16802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photo_journey</a:t>
            </a:r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914"/>
            <a:ext cx="4180113" cy="277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61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18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700" b="1" dirty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>“Jesus Frees Us from Death” </a:t>
            </a:r>
            <a:r>
              <a:rPr lang="en-US" b="1" dirty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(Handbook, </a:t>
            </a:r>
            <a:r>
              <a:rPr lang="en-US" sz="20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Pages </a:t>
            </a: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168–170)</a:t>
            </a:r>
            <a: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8766"/>
            <a:ext cx="8871835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 did not have to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experience human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suffering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death,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prayed in the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Garden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Gethsemane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that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he might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avoid it altogether.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 died so we can live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forever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with God after our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earthly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lives have ended.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After he died, Jesus descended to Hell to release the souls of the just who had died before him. He led them to Heaven when he rose from the dead.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0763" y="3879557"/>
            <a:ext cx="18357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Renata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Sedmakova</a:t>
            </a:r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95" y="1536016"/>
            <a:ext cx="4240403" cy="23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4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107" y="3956703"/>
            <a:ext cx="8212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Chapter 15</a:t>
            </a:r>
          </a:p>
          <a:p>
            <a:pPr algn="ctr"/>
            <a:r>
              <a:rPr lang="en-US" sz="3600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The Death of Jesus</a:t>
            </a:r>
            <a:endParaRPr lang="en-US" sz="3600" dirty="0">
              <a:solidFill>
                <a:srgbClr val="008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1" y="0"/>
            <a:ext cx="9143999" cy="3956703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Prophets, </a:t>
            </a:r>
            <a:b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Jesus Christ,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Holy Spirit</a:t>
            </a:r>
            <a:endParaRPr lang="en-US" sz="8000" b="1" dirty="0">
              <a:solidFill>
                <a:srgbClr val="C300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latin typeface="Arial" charset="0"/>
                <a:ea typeface="Arial" charset="0"/>
                <a:cs typeface="Arial" charset="0"/>
              </a:rPr>
              <a:t>Chapter Summary</a:t>
            </a:r>
            <a:endParaRPr lang="en-US" sz="4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Jesus is called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“Lamb of God” and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“Suffering Servant,” titles which emphasize the saving power of his suffering and death.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Jesus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overcomes sin and death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so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that all might be raised to new life and spend eternity with God.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This is called the Paschal Mystery.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2510"/>
            <a:ext cx="872197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Introduction</a:t>
            </a:r>
            <a:r>
              <a:rPr lang="en-US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(Handbook, </a:t>
            </a:r>
            <a:r>
              <a:rPr lang="en-US" sz="18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Pages </a:t>
            </a:r>
            <a: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162–163)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33" y="1400189"/>
            <a:ext cx="882355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Discussion Questions:</a:t>
            </a:r>
          </a:p>
          <a:p>
            <a:pPr lvl="0"/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Would you be willing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to die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—</a:t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to trade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your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life—for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someone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you love?</a:t>
            </a:r>
            <a:endParaRPr lang="en-US" sz="2300" dirty="0">
              <a:latin typeface="Arial" charset="0"/>
              <a:ea typeface="Arial" charset="0"/>
              <a:cs typeface="Arial" charset="0"/>
            </a:endParaRPr>
          </a:p>
          <a:p>
            <a:pPr lvl="0"/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Would you be willing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to trade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your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life for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person you didn’t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like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?  How about for someone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who always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picked on you?</a:t>
            </a:r>
          </a:p>
          <a:p>
            <a:pPr lvl="0"/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Would you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be willing to trade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places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with a convicted murderer </a:t>
            </a: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3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300" dirty="0" smtClean="0">
                <a:latin typeface="Arial" charset="0"/>
                <a:ea typeface="Arial" charset="0"/>
                <a:cs typeface="Arial" charset="0"/>
              </a:rPr>
              <a:t>on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death row who was sentenced to die tomorrow?</a:t>
            </a:r>
          </a:p>
          <a:p>
            <a:pPr marL="0" indent="0">
              <a:buNone/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5523" y="4345984"/>
            <a:ext cx="148149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View Apart /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51" y="1516750"/>
            <a:ext cx="4272722" cy="282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2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67" y="47865"/>
            <a:ext cx="8681776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b="1" dirty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Jesus’ Passion”</a:t>
            </a:r>
            <a:r>
              <a:rPr lang="en-US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(Handbook, </a:t>
            </a:r>
            <a:r>
              <a:rPr lang="en-US" sz="18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Pages 163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8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164)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3191"/>
            <a:ext cx="8229600" cy="4525963"/>
          </a:xfrm>
        </p:spPr>
        <p:txBody>
          <a:bodyPr>
            <a:noAutofit/>
          </a:bodyPr>
          <a:lstStyle/>
          <a:p>
            <a:pPr lv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Through Jesus’ suffering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and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death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he freed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us from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death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, which was the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result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sin.</a:t>
            </a:r>
          </a:p>
          <a:p>
            <a:pPr lv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During Holy Week and the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Easter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season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, we hear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the account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the extreme sufferings of Jesus’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last hours, called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Passion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Jesus’ Passion teaches us to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avoid sin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to bear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our sufferings with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patience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to have compassion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others who suffer.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2164" y="4220309"/>
            <a:ext cx="158729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welburnstuart/Shutterstock.com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260" y="1443475"/>
            <a:ext cx="4162740" cy="277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5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en-US" sz="6000" b="1" dirty="0" smtClean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>Journal It!</a:t>
            </a:r>
            <a:r>
              <a:rPr lang="en-US" sz="1800" b="1" dirty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1" dirty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8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3584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Using Luke, chapter 23,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create a timeline of Jesus’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final hours before his death.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Compare your timeline with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some of your classmates’ timelines.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Discuss what it must have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been like for Jesus to go through this.</a:t>
            </a:r>
          </a:p>
          <a:p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Work in small groups to create </a:t>
            </a:r>
            <a:br>
              <a:rPr lang="en-US" sz="22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timelines from the Passion accounts in the other Gospels: Matthew, chapter 27; Mark, chapter 15; and John 18:28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19:37, as assigned by your teacher. How do these timelines compare to the one you made using Luke’s account?  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83" y="1080398"/>
            <a:ext cx="2813539" cy="2813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4573" y="3893937"/>
            <a:ext cx="13724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Magiara/Shutterstock.com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8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4904" y="525847"/>
            <a:ext cx="10268712" cy="1143000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“Images of Jesus’ Suffering </a:t>
            </a:r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4200" b="1" dirty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Death</a:t>
            </a:r>
            <a:r>
              <a:rPr lang="en-US" sz="42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14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4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(Handbook, </a:t>
            </a:r>
            <a:r>
              <a:rPr lang="en-US" sz="1800" b="1" dirty="0" smtClean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Pages 165–168)</a:t>
            </a:r>
            <a:r>
              <a:rPr lang="en-US" sz="14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4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467" y="1918700"/>
            <a:ext cx="4471517" cy="43328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Paschal Lamb</a:t>
            </a:r>
          </a:p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Jesus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is called the “Lamb of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God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” in reference to the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sacrificed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lamb that saved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Israelites from slavery and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death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 Egypt.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Last Supper celebrated by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Jesus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his Apostles was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first Eucharist.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06301"/>
            <a:ext cx="16610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Zvonimir</a:t>
            </a:r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Atletic</a:t>
            </a:r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5309"/>
            <a:ext cx="4250451" cy="261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94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5702"/>
            <a:ext cx="9144000" cy="11430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178D34"/>
                </a:solidFill>
                <a:latin typeface="Arial" charset="0"/>
                <a:ea typeface="Arial" charset="0"/>
                <a:cs typeface="Arial" charset="0"/>
              </a:rPr>
              <a:t>Paschal Lamb</a:t>
            </a:r>
            <a:r>
              <a:rPr lang="en-US" sz="14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400" b="1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02" y="1638702"/>
            <a:ext cx="7938198" cy="4317686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Jesus is both the Good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Shepherd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the sacrificial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lamb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Paschal Mystery is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the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mystery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of how Jesus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’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Passion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death,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Resurrection,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Ascension save us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from </a:t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sin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and death.</a:t>
            </a:r>
          </a:p>
          <a:p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3424" y="4380149"/>
            <a:ext cx="183575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Renata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Sedmakova</a:t>
            </a:r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272" y="1759521"/>
            <a:ext cx="4099727" cy="263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48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402"/>
            <a:ext cx="9144000" cy="11430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D11E33"/>
                </a:solidFill>
                <a:latin typeface="Arial" charset="0"/>
                <a:ea typeface="Arial" charset="0"/>
                <a:cs typeface="Arial" charset="0"/>
              </a:rPr>
              <a:t>Suffering Servant</a:t>
            </a:r>
            <a:r>
              <a:rPr lang="en-US" sz="3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3200" b="1" dirty="0" smtClean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800" b="1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1565" y="1688123"/>
            <a:ext cx="4391130" cy="414360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A5598"/>
                </a:solidFill>
                <a:latin typeface="Arial" charset="0"/>
                <a:ea typeface="Arial" charset="0"/>
                <a:cs typeface="Arial" charset="0"/>
              </a:rPr>
              <a:t>Discussion Questions: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In a Christian context, what is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servant?  </a:t>
            </a:r>
          </a:p>
          <a:p>
            <a:pPr lvl="0"/>
            <a:r>
              <a:rPr lang="en-US" sz="2400" dirty="0">
                <a:latin typeface="Arial" charset="0"/>
                <a:ea typeface="Arial" charset="0"/>
                <a:cs typeface="Arial" charset="0"/>
              </a:rPr>
              <a:t>How would you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describe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someone who is a servant of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2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others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? What are their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qualities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lvl="0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Can anyone think of some examples of people you would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name as good servants?</a:t>
            </a:r>
          </a:p>
          <a:p>
            <a:pPr marL="0" indent="0">
              <a:buNone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 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655568"/>
            <a:ext cx="192713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© Carlos E. Santa Maria / </a:t>
            </a:r>
            <a:r>
              <a:rPr lang="en-US" sz="700" dirty="0" err="1">
                <a:solidFill>
                  <a:srgbClr val="7E7E7E"/>
                </a:solidFill>
                <a:latin typeface="Arial" charset="0"/>
                <a:ea typeface="Arial" charset="0"/>
                <a:cs typeface="Arial" charset="0"/>
              </a:rPr>
              <a:t>Shutterstock.com</a:t>
            </a:r>
            <a:endParaRPr lang="en-US" sz="700" dirty="0">
              <a:solidFill>
                <a:srgbClr val="7E7E7E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867"/>
            <a:ext cx="4280598" cy="28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549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4719</TotalTime>
  <Words>227</Words>
  <Application>Microsoft Macintosh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CorpPowerpoint</vt:lpstr>
      <vt:lpstr>PowerPoint Presentation</vt:lpstr>
      <vt:lpstr>The Prophets,    Jesus Christ,   and the Holy Spirit</vt:lpstr>
      <vt:lpstr>Chapter Summary</vt:lpstr>
      <vt:lpstr>Introduction  (Handbook, Pages 162–163) </vt:lpstr>
      <vt:lpstr>“Jesus’ Passion”  (Handbook, Pages 163–164) </vt:lpstr>
      <vt:lpstr>Journal It!  </vt:lpstr>
      <vt:lpstr>“Images of Jesus’ Suffering  and Death” (Handbook, Pages 165–168) </vt:lpstr>
      <vt:lpstr>Paschal Lamb </vt:lpstr>
      <vt:lpstr>Suffering Servant </vt:lpstr>
      <vt:lpstr>Suffering Servant </vt:lpstr>
      <vt:lpstr>Think About It! </vt:lpstr>
      <vt:lpstr>“Jesus Frees Us from Death”  (Handbook, Pages 168–170) 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Microsoft Office User</cp:lastModifiedBy>
  <cp:revision>184</cp:revision>
  <dcterms:created xsi:type="dcterms:W3CDTF">2012-11-07T17:11:11Z</dcterms:created>
  <dcterms:modified xsi:type="dcterms:W3CDTF">2016-06-01T12:48:25Z</dcterms:modified>
</cp:coreProperties>
</file>