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2" clrIdx="0">
    <p:extLst/>
  </p:cmAuthor>
  <p:cmAuthor id="2" name="Brooke Saron" initials="B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9570" autoAdjust="0"/>
  </p:normalViewPr>
  <p:slideViewPr>
    <p:cSldViewPr>
      <p:cViewPr varScale="1">
        <p:scale>
          <a:sx n="183" d="100"/>
          <a:sy n="183" d="100"/>
        </p:scale>
        <p:origin x="-6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2-11T14:42:18.127" idx="2">
    <p:pos x="10" y="10"/>
    <p:text>Again, page number changed to page 219. That's the page where the symbolic meaning of these three signs is given.</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FF8DD9-D688-456A-A914-32F871D0A6B8}" type="datetimeFigureOut">
              <a:rPr lang="en-US" smtClean="0"/>
              <a:pPr/>
              <a:t>2/24/15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C7BF7-248E-49B2-8ADE-C4BD06621B21}" type="slidenum">
              <a:rPr lang="en-US" smtClean="0"/>
              <a:pPr/>
              <a:t>‹#›</a:t>
            </a:fld>
            <a:endParaRPr lang="en-US"/>
          </a:p>
        </p:txBody>
      </p:sp>
    </p:spTree>
    <p:extLst>
      <p:ext uri="{BB962C8B-B14F-4D97-AF65-F5344CB8AC3E}">
        <p14:creationId xmlns:p14="http://schemas.microsoft.com/office/powerpoint/2010/main" val="1793035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to describe the content of the two major sections of John, as in article</a:t>
            </a:r>
            <a:r>
              <a:rPr lang="en-US" sz="1200" kern="1200" baseline="0" dirty="0" smtClean="0">
                <a:solidFill>
                  <a:schemeClr val="tx1"/>
                </a:solidFill>
                <a:latin typeface="+mn-lt"/>
                <a:ea typeface="+mn-ea"/>
                <a:cs typeface="+mn-cs"/>
              </a:rPr>
              <a:t> 66</a:t>
            </a:r>
            <a:r>
              <a:rPr lang="en-US" sz="1200" kern="1200" dirty="0" smtClean="0">
                <a:solidFill>
                  <a:schemeClr val="tx1"/>
                </a:solidFill>
                <a:latin typeface="+mn-lt"/>
                <a:ea typeface="+mn-ea"/>
                <a:cs typeface="+mn-cs"/>
              </a:rPr>
              <a:t>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66, “The Gospel of John: God Incarnate,”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2</a:t>
            </a:fld>
            <a:endParaRPr lang="en-US"/>
          </a:p>
        </p:txBody>
      </p:sp>
    </p:spTree>
    <p:extLst>
      <p:ext uri="{BB962C8B-B14F-4D97-AF65-F5344CB8AC3E}">
        <p14:creationId xmlns:p14="http://schemas.microsoft.com/office/powerpoint/2010/main" val="318209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You may wish to have the students read the details of Jesus’ Passion, Death, and Resurrection in the Gospel of John and compare them to the synoptic Gospel accounts.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70, “Jesus’ Passion, Death, and Resurrection,”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11</a:t>
            </a:fld>
            <a:endParaRPr lang="en-US"/>
          </a:p>
        </p:txBody>
      </p:sp>
    </p:spTree>
    <p:extLst>
      <p:ext uri="{BB962C8B-B14F-4D97-AF65-F5344CB8AC3E}">
        <p14:creationId xmlns:p14="http://schemas.microsoft.com/office/powerpoint/2010/main" val="2106959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Invite the students to imagine that Jesus appeared to believers today. Ask them this question: How would you expect believers’ responses today to be like and different from that of the Apostles?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70, “Jesus’ Passion, Death, and Resurrection,”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12</a:t>
            </a:fld>
            <a:endParaRPr lang="en-US"/>
          </a:p>
        </p:txBody>
      </p:sp>
    </p:spTree>
    <p:extLst>
      <p:ext uri="{BB962C8B-B14F-4D97-AF65-F5344CB8AC3E}">
        <p14:creationId xmlns:p14="http://schemas.microsoft.com/office/powerpoint/2010/main" val="339186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these questions: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words do you associate with light?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What words do you associate with darkness?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66, “The Gospel of John: God Incarnate,”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3</a:t>
            </a:fld>
            <a:endParaRPr lang="en-US"/>
          </a:p>
        </p:txBody>
      </p:sp>
    </p:spTree>
    <p:extLst>
      <p:ext uri="{BB962C8B-B14F-4D97-AF65-F5344CB8AC3E}">
        <p14:creationId xmlns:p14="http://schemas.microsoft.com/office/powerpoint/2010/main" val="128424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to the students that John calls Jesus’ miracles “signs” to convey that these wonders point to a larger truth. Ask for volunteers to read aloud the symbolic meaning of each of the first four signs, as</a:t>
            </a:r>
            <a:r>
              <a:rPr lang="en-US" sz="1200" kern="1200" baseline="0" dirty="0" smtClean="0">
                <a:solidFill>
                  <a:schemeClr val="tx1"/>
                </a:solidFill>
                <a:latin typeface="+mn-lt"/>
                <a:ea typeface="+mn-ea"/>
                <a:cs typeface="+mn-cs"/>
              </a:rPr>
              <a:t> in article 67 </a:t>
            </a:r>
            <a:r>
              <a:rPr lang="en-US" sz="1200" kern="1200" dirty="0" smtClean="0">
                <a:solidFill>
                  <a:schemeClr val="tx1"/>
                </a:solidFill>
                <a:latin typeface="+mn-lt"/>
                <a:ea typeface="+mn-ea"/>
                <a:cs typeface="+mn-cs"/>
              </a:rPr>
              <a:t>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67, “Signs and Miracles in John’s Gospel,”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4</a:t>
            </a:fld>
            <a:endParaRPr lang="en-US"/>
          </a:p>
        </p:txBody>
      </p:sp>
    </p:spTree>
    <p:extLst>
      <p:ext uri="{BB962C8B-B14F-4D97-AF65-F5344CB8AC3E}">
        <p14:creationId xmlns:p14="http://schemas.microsoft.com/office/powerpoint/2010/main" val="305022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Call for volunteers to read aloud the symbolic meaning of each of the last three signs, as in article 67 in the student book.</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67, “Signs and Miracles in John’s Gospel,”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5</a:t>
            </a:fld>
            <a:endParaRPr lang="en-US"/>
          </a:p>
        </p:txBody>
      </p:sp>
    </p:spTree>
    <p:extLst>
      <p:ext uri="{BB962C8B-B14F-4D97-AF65-F5344CB8AC3E}">
        <p14:creationId xmlns:p14="http://schemas.microsoft.com/office/powerpoint/2010/main" val="423253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Refer the students to the list of “I Am” statements in</a:t>
            </a:r>
            <a:r>
              <a:rPr lang="en-US" sz="1200" kern="1200" baseline="0" dirty="0" smtClean="0">
                <a:solidFill>
                  <a:schemeClr val="tx1"/>
                </a:solidFill>
                <a:latin typeface="+mn-lt"/>
                <a:ea typeface="+mn-ea"/>
                <a:cs typeface="+mn-cs"/>
              </a:rPr>
              <a:t> article 68 </a:t>
            </a:r>
            <a:r>
              <a:rPr lang="en-US" sz="1200" kern="1200" dirty="0" smtClean="0">
                <a:solidFill>
                  <a:schemeClr val="tx1"/>
                </a:solidFill>
                <a:latin typeface="+mn-lt"/>
                <a:ea typeface="+mn-ea"/>
                <a:cs typeface="+mn-cs"/>
              </a:rPr>
              <a:t>in the student book. Ask them to choose one of the statements and to think about what it specifically asks us to understand about Jesus Christ.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68, “The ‘I Am’ Statements,”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6</a:t>
            </a:fld>
            <a:endParaRPr lang="en-US"/>
          </a:p>
        </p:txBody>
      </p:sp>
    </p:spTree>
    <p:extLst>
      <p:ext uri="{BB962C8B-B14F-4D97-AF65-F5344CB8AC3E}">
        <p14:creationId xmlns:p14="http://schemas.microsoft.com/office/powerpoint/2010/main" val="140773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Observe for the students that those who did not believe or understand Jesus’ message demanded signs to prove his identity. Ask the students how Jesus’ teachings and signs complement each other, and why both are helpful to believers.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69, “The ‘Bread of Life Discourse’ and the ‘Last Supper Discourse,’”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7</a:t>
            </a:fld>
            <a:endParaRPr lang="en-US"/>
          </a:p>
        </p:txBody>
      </p:sp>
    </p:spTree>
    <p:extLst>
      <p:ext uri="{BB962C8B-B14F-4D97-AF65-F5344CB8AC3E}">
        <p14:creationId xmlns:p14="http://schemas.microsoft.com/office/powerpoint/2010/main" val="569998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Recount for the students how God fed the Israelites in the desert on their way to the Promised Land (see Exodus, chapter 16). Note how this Bread of Life image reaches back into history and also forward into our own worship when we receive nourishment from Christ’s Body and Word.</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69, “The ‘Bread of Life Discourse’ and the ‘Last Supper Discourse,’”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8</a:t>
            </a:fld>
            <a:endParaRPr lang="en-US"/>
          </a:p>
        </p:txBody>
      </p:sp>
    </p:spTree>
    <p:extLst>
      <p:ext uri="{BB962C8B-B14F-4D97-AF65-F5344CB8AC3E}">
        <p14:creationId xmlns:p14="http://schemas.microsoft.com/office/powerpoint/2010/main" val="327541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John 13:34–35 to the students. This is the passage from the Last Supper Discourse where Jesus delivers the new commandment of love.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This slide corresponds to content in article 69, “The ‘Bread of Life Discourse’ and the ‘Last Supper Discourse,’”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9</a:t>
            </a:fld>
            <a:endParaRPr lang="en-US"/>
          </a:p>
        </p:txBody>
      </p:sp>
    </p:spTree>
    <p:extLst>
      <p:ext uri="{BB962C8B-B14F-4D97-AF65-F5344CB8AC3E}">
        <p14:creationId xmlns:p14="http://schemas.microsoft.com/office/powerpoint/2010/main" val="250695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Explain to the students that John portrays every moment, from Jesus’ betrayal to his Resurrection, as God’s glorious power at work in Jesus, even when the forces of evil seemed to be winning.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slide corresponds to content in article 70, “Jesus’ Passion, Death, and Resurrection,” in the student book.</a:t>
            </a:r>
          </a:p>
          <a:p>
            <a:endParaRPr lang="en-US" dirty="0"/>
          </a:p>
        </p:txBody>
      </p:sp>
      <p:sp>
        <p:nvSpPr>
          <p:cNvPr id="4" name="Slide Number Placeholder 3"/>
          <p:cNvSpPr>
            <a:spLocks noGrp="1"/>
          </p:cNvSpPr>
          <p:nvPr>
            <p:ph type="sldNum" sz="quarter" idx="10"/>
          </p:nvPr>
        </p:nvSpPr>
        <p:spPr/>
        <p:txBody>
          <a:bodyPr/>
          <a:lstStyle/>
          <a:p>
            <a:fld id="{FE2C7BF7-248E-49B2-8ADE-C4BD06621B21}" type="slidenum">
              <a:rPr lang="en-US" smtClean="0"/>
              <a:pPr/>
              <a:t>10</a:t>
            </a:fld>
            <a:endParaRPr lang="en-US"/>
          </a:p>
        </p:txBody>
      </p:sp>
    </p:spTree>
    <p:extLst>
      <p:ext uri="{BB962C8B-B14F-4D97-AF65-F5344CB8AC3E}">
        <p14:creationId xmlns:p14="http://schemas.microsoft.com/office/powerpoint/2010/main" val="479487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2362200"/>
          </a:xfrm>
        </p:spPr>
        <p:txBody>
          <a:bodyPr>
            <a:normAutofit fontScale="90000"/>
          </a:bodyPr>
          <a:lstStyle/>
          <a:p>
            <a:r>
              <a:rPr lang="en-US" dirty="0" smtClean="0"/>
              <a:t>Revelation in and through Jesus in the Gospel of John</a:t>
            </a:r>
            <a:br>
              <a:rPr lang="en-US" dirty="0" smtClean="0"/>
            </a:b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smtClean="0"/>
              <a:t>The Living Word: The Revelation of God’s Love, Second Edition</a:t>
            </a:r>
          </a:p>
          <a:p>
            <a:pPr marL="0" indent="0" algn="ctr">
              <a:buNone/>
            </a:pPr>
            <a:r>
              <a:rPr lang="en-US" dirty="0" smtClean="0"/>
              <a:t>Unit 4, Chapter 14</a:t>
            </a:r>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TX004692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Passion, Death, and Resurrection</a:t>
            </a:r>
            <a:endParaRPr lang="en-US" dirty="0"/>
          </a:p>
        </p:txBody>
      </p:sp>
      <p:sp>
        <p:nvSpPr>
          <p:cNvPr id="3" name="Content Placeholder 2"/>
          <p:cNvSpPr>
            <a:spLocks noGrp="1"/>
          </p:cNvSpPr>
          <p:nvPr>
            <p:ph idx="1"/>
          </p:nvPr>
        </p:nvSpPr>
        <p:spPr/>
        <p:txBody>
          <a:bodyPr/>
          <a:lstStyle/>
          <a:p>
            <a:r>
              <a:rPr lang="en-US" dirty="0" smtClean="0"/>
              <a:t>The climax of John’s Gospel is Jesus’ willingness to lay down his life for the salvation of all.</a:t>
            </a:r>
          </a:p>
          <a:p>
            <a:r>
              <a:rPr lang="en-US" dirty="0" smtClean="0"/>
              <a:t>The Gospel of John focuses on the glory, not the tragedy, of the Paschal Mystery.</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2628105" y="3810000"/>
            <a:ext cx="3772695" cy="2829521"/>
          </a:xfrm>
          <a:prstGeom prst="rect">
            <a:avLst/>
          </a:prstGeom>
          <a:ln>
            <a:noFill/>
          </a:ln>
          <a:effectLst>
            <a:softEdge rad="112500"/>
          </a:effectLst>
        </p:spPr>
      </p:pic>
      <p:sp>
        <p:nvSpPr>
          <p:cNvPr id="5" name="TextBox 4"/>
          <p:cNvSpPr txBox="1"/>
          <p:nvPr/>
        </p:nvSpPr>
        <p:spPr bwMode="auto">
          <a:xfrm rot="16200000">
            <a:off x="5327422" y="5340578"/>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sandramo</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Imminent Glory</a:t>
            </a:r>
            <a:endParaRPr lang="en-US" dirty="0"/>
          </a:p>
        </p:txBody>
      </p:sp>
      <p:sp>
        <p:nvSpPr>
          <p:cNvPr id="3" name="Content Placeholder 2"/>
          <p:cNvSpPr>
            <a:spLocks noGrp="1"/>
          </p:cNvSpPr>
          <p:nvPr>
            <p:ph idx="1"/>
          </p:nvPr>
        </p:nvSpPr>
        <p:spPr/>
        <p:txBody>
          <a:bodyPr/>
          <a:lstStyle/>
          <a:p>
            <a:r>
              <a:rPr lang="en-US" dirty="0" smtClean="0"/>
              <a:t>The details of Jesus’ Passion, Death, and Resurrection in the Gospel of John differ from their parallels in the synoptic Gospels.</a:t>
            </a:r>
          </a:p>
          <a:p>
            <a:r>
              <a:rPr lang="en-US" dirty="0" smtClean="0"/>
              <a:t>The Gospel of John </a:t>
            </a:r>
            <a:br>
              <a:rPr lang="en-US" dirty="0" smtClean="0"/>
            </a:br>
            <a:r>
              <a:rPr lang="en-US" dirty="0" smtClean="0"/>
              <a:t>emphasizes Jesus’ </a:t>
            </a:r>
            <a:br>
              <a:rPr lang="en-US" dirty="0" smtClean="0"/>
            </a:br>
            <a:r>
              <a:rPr lang="en-US" dirty="0" smtClean="0"/>
              <a:t>divinity in the details </a:t>
            </a:r>
            <a:br>
              <a:rPr lang="en-US" dirty="0" smtClean="0"/>
            </a:br>
            <a:r>
              <a:rPr lang="en-US" dirty="0" smtClean="0"/>
              <a:t>of these events.</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4609305" y="3011906"/>
            <a:ext cx="3772695" cy="251513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4609305" y="5562600"/>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Gordana</a:t>
            </a:r>
            <a:r>
              <a:rPr lang="en-US" sz="800" dirty="0" smtClean="0">
                <a:solidFill>
                  <a:schemeClr val="bg1">
                    <a:lumMod val="65000"/>
                  </a:schemeClr>
                </a:solidFill>
              </a:rPr>
              <a:t> </a:t>
            </a:r>
            <a:r>
              <a:rPr lang="en-US" sz="800" dirty="0" err="1" smtClean="0">
                <a:solidFill>
                  <a:schemeClr val="bg1">
                    <a:lumMod val="65000"/>
                  </a:schemeClr>
                </a:solidFill>
              </a:rPr>
              <a:t>Sermek</a:t>
            </a:r>
            <a:r>
              <a:rPr lang="en-US" sz="800" dirty="0" smtClean="0">
                <a:solidFill>
                  <a:schemeClr val="bg1">
                    <a:lumMod val="65000"/>
                  </a:schemeClr>
                </a:solidFill>
              </a:rPr>
              <a:t> / Dollar Photo Club</a:t>
            </a:r>
            <a:endParaRPr lang="en-US" sz="800" dirty="0">
              <a:solidFill>
                <a:schemeClr val="bg1">
                  <a:lumMod val="6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Triumphant Glory</a:t>
            </a:r>
            <a:endParaRPr lang="en-US" dirty="0"/>
          </a:p>
        </p:txBody>
      </p:sp>
      <p:sp>
        <p:nvSpPr>
          <p:cNvPr id="3" name="Content Placeholder 2"/>
          <p:cNvSpPr>
            <a:spLocks noGrp="1"/>
          </p:cNvSpPr>
          <p:nvPr>
            <p:ph idx="1"/>
          </p:nvPr>
        </p:nvSpPr>
        <p:spPr/>
        <p:txBody>
          <a:bodyPr/>
          <a:lstStyle/>
          <a:p>
            <a:r>
              <a:rPr lang="en-US" dirty="0" smtClean="0"/>
              <a:t>Peter and the Beloved Disciple found the tomb empty and believed.</a:t>
            </a:r>
          </a:p>
          <a:p>
            <a:r>
              <a:rPr lang="en-US" dirty="0" smtClean="0"/>
              <a:t>Mary Magdalene did </a:t>
            </a:r>
            <a:br>
              <a:rPr lang="en-US" dirty="0" smtClean="0"/>
            </a:br>
            <a:r>
              <a:rPr lang="en-US" dirty="0" smtClean="0"/>
              <a:t>not believe until she </a:t>
            </a:r>
            <a:br>
              <a:rPr lang="en-US" dirty="0" smtClean="0"/>
            </a:br>
            <a:r>
              <a:rPr lang="en-US" dirty="0" smtClean="0"/>
              <a:t>encountered the </a:t>
            </a:r>
            <a:br>
              <a:rPr lang="en-US" dirty="0" smtClean="0"/>
            </a:br>
            <a:r>
              <a:rPr lang="en-US" dirty="0" smtClean="0"/>
              <a:t>Risen Christ.</a:t>
            </a:r>
          </a:p>
          <a:p>
            <a:r>
              <a:rPr lang="en-US" dirty="0" smtClean="0"/>
              <a:t>The disciples </a:t>
            </a:r>
            <a:br>
              <a:rPr lang="en-US" dirty="0" smtClean="0"/>
            </a:br>
            <a:r>
              <a:rPr lang="en-US" dirty="0" smtClean="0"/>
              <a:t>recognized the Risen </a:t>
            </a:r>
            <a:br>
              <a:rPr lang="en-US" dirty="0" smtClean="0"/>
            </a:br>
            <a:r>
              <a:rPr lang="en-US" dirty="0" smtClean="0"/>
              <a:t>Christ by his wounds.</a:t>
            </a:r>
          </a:p>
          <a:p>
            <a:r>
              <a:rPr lang="en-US" dirty="0" smtClean="0"/>
              <a:t>Thomas touched </a:t>
            </a:r>
            <a:br>
              <a:rPr lang="en-US" dirty="0" smtClean="0"/>
            </a:br>
            <a:r>
              <a:rPr lang="en-US" dirty="0" smtClean="0"/>
              <a:t>Jesus</a:t>
            </a:r>
            <a:r>
              <a:rPr lang="en-US" smtClean="0"/>
              <a:t>’ wounds </a:t>
            </a:r>
            <a:r>
              <a:rPr lang="en-US" dirty="0" smtClean="0"/>
              <a:t>and believed.</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5029200" y="2667000"/>
            <a:ext cx="3429481" cy="2743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bwMode="auto">
          <a:xfrm rot="21235222">
            <a:off x="6090805" y="5450415"/>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glenda</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God Incarnate</a:t>
            </a:r>
            <a:endParaRPr lang="en-US" dirty="0"/>
          </a:p>
        </p:txBody>
      </p:sp>
      <p:sp>
        <p:nvSpPr>
          <p:cNvPr id="6" name="Content Placeholder 5"/>
          <p:cNvSpPr>
            <a:spLocks noGrp="1"/>
          </p:cNvSpPr>
          <p:nvPr>
            <p:ph idx="1"/>
          </p:nvPr>
        </p:nvSpPr>
        <p:spPr/>
        <p:txBody>
          <a:bodyPr/>
          <a:lstStyle/>
          <a:p>
            <a:r>
              <a:rPr lang="en-US" dirty="0" smtClean="0"/>
              <a:t>The Gospel of John is full of symbolic imagery, poetry, and mystery.</a:t>
            </a:r>
          </a:p>
          <a:p>
            <a:r>
              <a:rPr lang="en-US" dirty="0" smtClean="0"/>
              <a:t>It was written between AD 90 and 100 for a community of </a:t>
            </a:r>
            <a:br>
              <a:rPr lang="en-US" dirty="0" smtClean="0"/>
            </a:br>
            <a:r>
              <a:rPr lang="en-US" dirty="0" smtClean="0"/>
              <a:t>Gentiles and Jews.</a:t>
            </a:r>
          </a:p>
          <a:p>
            <a:r>
              <a:rPr lang="en-US" dirty="0" smtClean="0"/>
              <a:t>It has two parts: </a:t>
            </a:r>
            <a:br>
              <a:rPr lang="en-US" dirty="0" smtClean="0"/>
            </a:br>
            <a:r>
              <a:rPr lang="en-US" dirty="0" smtClean="0"/>
              <a:t>the Book of Signs </a:t>
            </a:r>
            <a:br>
              <a:rPr lang="en-US" dirty="0" smtClean="0"/>
            </a:br>
            <a:r>
              <a:rPr lang="en-US" dirty="0" smtClean="0"/>
              <a:t>and the Book of </a:t>
            </a:r>
            <a:br>
              <a:rPr lang="en-US" dirty="0" smtClean="0"/>
            </a:br>
            <a:r>
              <a:rPr lang="en-US" dirty="0" smtClean="0"/>
              <a:t>Glory.</a:t>
            </a:r>
            <a:endParaRPr lang="en-US" dirty="0"/>
          </a:p>
        </p:txBody>
      </p:sp>
      <p:pic>
        <p:nvPicPr>
          <p:cNvPr id="4" name="Picture 3" descr="Slide 2_shutterstock_122508757.jpg"/>
          <p:cNvPicPr>
            <a:picLocks noChangeAspect="1"/>
          </p:cNvPicPr>
          <p:nvPr/>
        </p:nvPicPr>
        <p:blipFill>
          <a:blip r:embed="rId4" cstate="print"/>
          <a:stretch>
            <a:fillRect/>
          </a:stretch>
        </p:blipFill>
        <p:spPr>
          <a:xfrm>
            <a:off x="4456905" y="3113315"/>
            <a:ext cx="3772695"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bwMode="auto">
          <a:xfrm>
            <a:off x="4419600" y="6019800"/>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Nancy Bauer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John’s Christology</a:t>
            </a:r>
            <a:endParaRPr lang="en-US" dirty="0"/>
          </a:p>
        </p:txBody>
      </p:sp>
      <p:sp>
        <p:nvSpPr>
          <p:cNvPr id="6" name="Content Placeholder 5"/>
          <p:cNvSpPr>
            <a:spLocks noGrp="1"/>
          </p:cNvSpPr>
          <p:nvPr>
            <p:ph idx="1"/>
          </p:nvPr>
        </p:nvSpPr>
        <p:spPr/>
        <p:txBody>
          <a:bodyPr/>
          <a:lstStyle/>
          <a:p>
            <a:r>
              <a:rPr lang="en-US" dirty="0" smtClean="0"/>
              <a:t>The Gospel of John stresses the divinity of Jesus.</a:t>
            </a:r>
          </a:p>
          <a:p>
            <a:r>
              <a:rPr lang="en-US" dirty="0" smtClean="0"/>
              <a:t>John describes Jesus as </a:t>
            </a:r>
            <a:br>
              <a:rPr lang="en-US" dirty="0" smtClean="0"/>
            </a:br>
            <a:r>
              <a:rPr lang="en-US" dirty="0" smtClean="0"/>
              <a:t>the preexistent Word, </a:t>
            </a:r>
            <a:br>
              <a:rPr lang="en-US" dirty="0" smtClean="0"/>
            </a:br>
            <a:r>
              <a:rPr lang="en-US" dirty="0" smtClean="0"/>
              <a:t>incarnate.</a:t>
            </a:r>
          </a:p>
          <a:p>
            <a:r>
              <a:rPr lang="en-US" dirty="0" smtClean="0"/>
              <a:t>Jesus is the Light that </a:t>
            </a:r>
            <a:br>
              <a:rPr lang="en-US" dirty="0" smtClean="0"/>
            </a:br>
            <a:r>
              <a:rPr lang="en-US" dirty="0" smtClean="0"/>
              <a:t>overcomes the darkness </a:t>
            </a:r>
            <a:br>
              <a:rPr lang="en-US" dirty="0" smtClean="0"/>
            </a:br>
            <a:r>
              <a:rPr lang="en-US" dirty="0" smtClean="0"/>
              <a:t>and gives direction to </a:t>
            </a:r>
            <a:br>
              <a:rPr lang="en-US" dirty="0" smtClean="0"/>
            </a:br>
            <a:r>
              <a:rPr lang="en-US" dirty="0" smtClean="0"/>
              <a:t>our lives.</a:t>
            </a:r>
            <a:endParaRPr lang="en-US" dirty="0"/>
          </a:p>
        </p:txBody>
      </p:sp>
      <p:pic>
        <p:nvPicPr>
          <p:cNvPr id="4" name="Picture 3" descr="Slide 2_shutterstock_122508757.jpg"/>
          <p:cNvPicPr>
            <a:picLocks noChangeAspect="1"/>
          </p:cNvPicPr>
          <p:nvPr/>
        </p:nvPicPr>
        <p:blipFill>
          <a:blip r:embed="rId4" cstate="print"/>
          <a:stretch>
            <a:fillRect/>
          </a:stretch>
        </p:blipFill>
        <p:spPr>
          <a:xfrm>
            <a:off x="5334000" y="2514600"/>
            <a:ext cx="2895600" cy="28956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bwMode="auto">
          <a:xfrm>
            <a:off x="5257800" y="5486400"/>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Sergey </a:t>
            </a:r>
            <a:r>
              <a:rPr lang="en-US" sz="800" dirty="0" err="1" smtClean="0">
                <a:solidFill>
                  <a:schemeClr val="bg1">
                    <a:lumMod val="65000"/>
                  </a:schemeClr>
                </a:solidFill>
              </a:rPr>
              <a:t>Karpov</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Signs: The First Four</a:t>
            </a:r>
            <a:endParaRPr lang="en-US" dirty="0"/>
          </a:p>
        </p:txBody>
      </p:sp>
      <p:sp>
        <p:nvSpPr>
          <p:cNvPr id="3" name="Content Placeholder 2"/>
          <p:cNvSpPr>
            <a:spLocks noGrp="1"/>
          </p:cNvSpPr>
          <p:nvPr>
            <p:ph idx="1"/>
          </p:nvPr>
        </p:nvSpPr>
        <p:spPr/>
        <p:txBody>
          <a:bodyPr/>
          <a:lstStyle/>
          <a:p>
            <a:r>
              <a:rPr lang="en-US" dirty="0" smtClean="0"/>
              <a:t>Jesus changed water into wine at Cana.</a:t>
            </a:r>
          </a:p>
          <a:p>
            <a:r>
              <a:rPr lang="en-US" dirty="0" smtClean="0"/>
              <a:t>Jesus restored the health of an official’s son.</a:t>
            </a:r>
          </a:p>
          <a:p>
            <a:r>
              <a:rPr lang="en-US" dirty="0" smtClean="0"/>
              <a:t>Jesus healed a </a:t>
            </a:r>
            <a:br>
              <a:rPr lang="en-US" dirty="0" smtClean="0"/>
            </a:br>
            <a:r>
              <a:rPr lang="en-US" dirty="0" smtClean="0"/>
              <a:t>paralytic.</a:t>
            </a:r>
          </a:p>
          <a:p>
            <a:r>
              <a:rPr lang="en-US" dirty="0" smtClean="0"/>
              <a:t>Jesus multiplied </a:t>
            </a:r>
            <a:br>
              <a:rPr lang="en-US" dirty="0" smtClean="0"/>
            </a:br>
            <a:r>
              <a:rPr lang="en-US" dirty="0" smtClean="0"/>
              <a:t>loaves and fish to </a:t>
            </a:r>
            <a:br>
              <a:rPr lang="en-US" dirty="0" smtClean="0"/>
            </a:br>
            <a:r>
              <a:rPr lang="en-US" dirty="0" smtClean="0"/>
              <a:t>feed the five </a:t>
            </a:r>
            <a:br>
              <a:rPr lang="en-US" dirty="0" smtClean="0"/>
            </a:br>
            <a:r>
              <a:rPr lang="en-US" dirty="0" smtClean="0"/>
              <a:t>thousand.</a:t>
            </a:r>
          </a:p>
          <a:p>
            <a:endParaRPr lang="en-US" dirty="0"/>
          </a:p>
        </p:txBody>
      </p:sp>
      <p:pic>
        <p:nvPicPr>
          <p:cNvPr id="4" name="Picture 3" descr="Slide 2_shutterstock_122508757.jpg"/>
          <p:cNvPicPr>
            <a:picLocks noChangeAspect="1"/>
          </p:cNvPicPr>
          <p:nvPr/>
        </p:nvPicPr>
        <p:blipFill>
          <a:blip r:embed="rId3" cstate="print"/>
          <a:stretch>
            <a:fillRect/>
          </a:stretch>
        </p:blipFill>
        <p:spPr>
          <a:xfrm>
            <a:off x="4800600" y="3048000"/>
            <a:ext cx="3772695" cy="2515130"/>
          </a:xfrm>
          <a:prstGeom prst="rect">
            <a:avLst/>
          </a:prstGeom>
        </p:spPr>
      </p:pic>
      <p:sp>
        <p:nvSpPr>
          <p:cNvPr id="5" name="TextBox 4"/>
          <p:cNvSpPr txBox="1"/>
          <p:nvPr/>
        </p:nvSpPr>
        <p:spPr bwMode="auto">
          <a:xfrm>
            <a:off x="4800600" y="5562600"/>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riekephotos</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Seven Signs: The Last Three</a:t>
            </a:r>
            <a:endParaRPr lang="en-US" dirty="0"/>
          </a:p>
        </p:txBody>
      </p:sp>
      <p:sp>
        <p:nvSpPr>
          <p:cNvPr id="3" name="Content Placeholder 2"/>
          <p:cNvSpPr>
            <a:spLocks noGrp="1"/>
          </p:cNvSpPr>
          <p:nvPr>
            <p:ph idx="1"/>
          </p:nvPr>
        </p:nvSpPr>
        <p:spPr/>
        <p:txBody>
          <a:bodyPr/>
          <a:lstStyle/>
          <a:p>
            <a:r>
              <a:rPr lang="en-US" dirty="0" smtClean="0"/>
              <a:t>Jesus walked on water.</a:t>
            </a:r>
          </a:p>
          <a:p>
            <a:r>
              <a:rPr lang="en-US" dirty="0" smtClean="0"/>
              <a:t>Jesus restored sight to a man born blind.</a:t>
            </a:r>
          </a:p>
          <a:p>
            <a:r>
              <a:rPr lang="en-US" dirty="0" smtClean="0"/>
              <a:t>Jesus raised Lazarus to life.</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2743200" y="3505200"/>
            <a:ext cx="3550363" cy="2895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rot="16200000">
            <a:off x="5403622" y="5111978"/>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Annavee</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 Am” Statements</a:t>
            </a:r>
            <a:endParaRPr lang="en-US" dirty="0"/>
          </a:p>
        </p:txBody>
      </p:sp>
      <p:sp>
        <p:nvSpPr>
          <p:cNvPr id="3" name="Content Placeholder 2"/>
          <p:cNvSpPr>
            <a:spLocks noGrp="1"/>
          </p:cNvSpPr>
          <p:nvPr>
            <p:ph idx="1"/>
          </p:nvPr>
        </p:nvSpPr>
        <p:spPr>
          <a:xfrm>
            <a:off x="1371600" y="1752600"/>
            <a:ext cx="4191000" cy="5105400"/>
          </a:xfrm>
        </p:spPr>
        <p:txBody>
          <a:bodyPr>
            <a:normAutofit/>
          </a:bodyPr>
          <a:lstStyle/>
          <a:p>
            <a:r>
              <a:rPr lang="en-US" dirty="0" smtClean="0"/>
              <a:t>Jesus declared his identity as Messiah through a series of “I am” sayings.</a:t>
            </a:r>
          </a:p>
          <a:p>
            <a:r>
              <a:rPr lang="en-US" dirty="0" smtClean="0"/>
              <a:t>These sayings ask us to recall God’s revelation of himself to Moses in the burning bush.</a:t>
            </a:r>
          </a:p>
          <a:p>
            <a:r>
              <a:rPr lang="en-US" dirty="0" smtClean="0"/>
              <a:t>They provide us with several ways of understanding Jesus’ mission.</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5834132" y="1828800"/>
            <a:ext cx="2573636"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bwMode="auto">
          <a:xfrm rot="16200000">
            <a:off x="7397978" y="4349978"/>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Dmytro</a:t>
            </a:r>
            <a:r>
              <a:rPr lang="en-US" sz="800" dirty="0" smtClean="0">
                <a:solidFill>
                  <a:schemeClr val="bg1">
                    <a:lumMod val="65000"/>
                  </a:schemeClr>
                </a:solidFill>
              </a:rPr>
              <a:t> </a:t>
            </a:r>
            <a:r>
              <a:rPr lang="en-US" sz="800" dirty="0" err="1" smtClean="0">
                <a:solidFill>
                  <a:schemeClr val="bg1">
                    <a:lumMod val="65000"/>
                  </a:schemeClr>
                </a:solidFill>
              </a:rPr>
              <a:t>Mykhailov</a:t>
            </a:r>
            <a:r>
              <a:rPr lang="en-US" sz="800" dirty="0" smtClean="0">
                <a:solidFill>
                  <a:schemeClr val="bg1">
                    <a:lumMod val="65000"/>
                  </a:schemeClr>
                </a:solidFill>
              </a:rPr>
              <a:t> / Shutterstock.com</a:t>
            </a:r>
            <a:endParaRPr lang="en-US" sz="800" dirty="0">
              <a:solidFill>
                <a:schemeClr val="bg1">
                  <a:lumMod val="6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Discourses in John</a:t>
            </a:r>
            <a:endParaRPr lang="en-US" dirty="0"/>
          </a:p>
        </p:txBody>
      </p:sp>
      <p:sp>
        <p:nvSpPr>
          <p:cNvPr id="3" name="Content Placeholder 2"/>
          <p:cNvSpPr>
            <a:spLocks noGrp="1"/>
          </p:cNvSpPr>
          <p:nvPr>
            <p:ph idx="1"/>
          </p:nvPr>
        </p:nvSpPr>
        <p:spPr>
          <a:xfrm>
            <a:off x="1371600" y="1752600"/>
            <a:ext cx="4343400" cy="4373563"/>
          </a:xfrm>
        </p:spPr>
        <p:txBody>
          <a:bodyPr/>
          <a:lstStyle/>
          <a:p>
            <a:r>
              <a:rPr lang="en-US" dirty="0" smtClean="0"/>
              <a:t>A discourse is a long speech.</a:t>
            </a:r>
          </a:p>
          <a:p>
            <a:r>
              <a:rPr lang="en-US" dirty="0" smtClean="0"/>
              <a:t>The discourses in John reveal that Jesus is God: his presence is the presence of God.</a:t>
            </a:r>
          </a:p>
          <a:p>
            <a:r>
              <a:rPr lang="en-US" dirty="0" smtClean="0"/>
              <a:t>To receive Jesus’ words is to receive the Word of God.</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5791200" y="1828800"/>
            <a:ext cx="2463800" cy="3695700"/>
          </a:xfrm>
          <a:prstGeom prst="rect">
            <a:avLst/>
          </a:prstGeom>
        </p:spPr>
      </p:pic>
      <p:sp>
        <p:nvSpPr>
          <p:cNvPr id="5" name="TextBox 4"/>
          <p:cNvSpPr txBox="1"/>
          <p:nvPr/>
        </p:nvSpPr>
        <p:spPr bwMode="auto">
          <a:xfrm rot="16200000">
            <a:off x="7232422" y="4349978"/>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Magdalena </a:t>
            </a:r>
            <a:r>
              <a:rPr lang="en-US" sz="800" dirty="0" err="1" smtClean="0">
                <a:solidFill>
                  <a:schemeClr val="bg1">
                    <a:lumMod val="65000"/>
                  </a:schemeClr>
                </a:solidFill>
              </a:rPr>
              <a:t>Kucova</a:t>
            </a:r>
            <a:r>
              <a:rPr lang="en-US" sz="800" dirty="0" smtClean="0">
                <a:solidFill>
                  <a:schemeClr val="bg1">
                    <a:lumMod val="65000"/>
                  </a:schemeClr>
                </a:solidFill>
              </a:rPr>
              <a:t>  /Dollar Photo Club</a:t>
            </a:r>
            <a:endParaRPr lang="en-US" sz="800" dirty="0">
              <a:solidFill>
                <a:schemeClr val="bg1">
                  <a:lumMod val="6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“Bread of Life Discourse”</a:t>
            </a:r>
            <a:endParaRPr lang="en-US" dirty="0"/>
          </a:p>
        </p:txBody>
      </p:sp>
      <p:sp>
        <p:nvSpPr>
          <p:cNvPr id="3" name="Content Placeholder 2"/>
          <p:cNvSpPr>
            <a:spLocks noGrp="1"/>
          </p:cNvSpPr>
          <p:nvPr>
            <p:ph idx="1"/>
          </p:nvPr>
        </p:nvSpPr>
        <p:spPr/>
        <p:txBody>
          <a:bodyPr/>
          <a:lstStyle/>
          <a:p>
            <a:r>
              <a:rPr lang="en-US" dirty="0" smtClean="0"/>
              <a:t>Jesus proclaimed himself to be the Bread of Life who satisfies all hunger.</a:t>
            </a:r>
          </a:p>
          <a:p>
            <a:r>
              <a:rPr lang="en-US" dirty="0" smtClean="0"/>
              <a:t>Unlike those ancestors who ate manna in the desert, those who eat the Bread of Jesus will live forever.</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2680156" y="4038600"/>
            <a:ext cx="3772695" cy="2515130"/>
          </a:xfrm>
          <a:prstGeom prst="rect">
            <a:avLst/>
          </a:prstGeom>
        </p:spPr>
      </p:pic>
      <p:sp>
        <p:nvSpPr>
          <p:cNvPr id="5" name="TextBox 4"/>
          <p:cNvSpPr txBox="1"/>
          <p:nvPr/>
        </p:nvSpPr>
        <p:spPr bwMode="auto">
          <a:xfrm rot="16200000">
            <a:off x="5416778" y="5313628"/>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Tim UR / Shutterstock.com</a:t>
            </a:r>
            <a:endParaRPr lang="en-US" sz="8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Supper Discourse”</a:t>
            </a:r>
            <a:endParaRPr lang="en-US" dirty="0"/>
          </a:p>
        </p:txBody>
      </p:sp>
      <p:sp>
        <p:nvSpPr>
          <p:cNvPr id="3" name="Content Placeholder 2"/>
          <p:cNvSpPr>
            <a:spLocks noGrp="1"/>
          </p:cNvSpPr>
          <p:nvPr>
            <p:ph idx="1"/>
          </p:nvPr>
        </p:nvSpPr>
        <p:spPr/>
        <p:txBody>
          <a:bodyPr/>
          <a:lstStyle/>
          <a:p>
            <a:r>
              <a:rPr lang="en-US" dirty="0" smtClean="0"/>
              <a:t>Jesus gave himself in the breaking of bread and the washing of feet.</a:t>
            </a:r>
          </a:p>
          <a:p>
            <a:r>
              <a:rPr lang="en-US" dirty="0" smtClean="0"/>
              <a:t>He directed us to give our lives in service to others, as he did.</a:t>
            </a:r>
          </a:p>
          <a:p>
            <a:r>
              <a:rPr lang="en-US" dirty="0" smtClean="0"/>
              <a:t>He promised the </a:t>
            </a:r>
            <a:br>
              <a:rPr lang="en-US" dirty="0" smtClean="0"/>
            </a:br>
            <a:r>
              <a:rPr lang="en-US" dirty="0" smtClean="0"/>
              <a:t>disciples would </a:t>
            </a:r>
            <a:br>
              <a:rPr lang="en-US" dirty="0" smtClean="0"/>
            </a:br>
            <a:r>
              <a:rPr lang="en-US" dirty="0" smtClean="0"/>
              <a:t>receive the gift of </a:t>
            </a:r>
            <a:br>
              <a:rPr lang="en-US" dirty="0" smtClean="0"/>
            </a:br>
            <a:r>
              <a:rPr lang="en-US" dirty="0" smtClean="0"/>
              <a:t>the Holy Spirit.</a:t>
            </a:r>
            <a:endParaRPr lang="en-US" dirty="0"/>
          </a:p>
        </p:txBody>
      </p:sp>
      <p:pic>
        <p:nvPicPr>
          <p:cNvPr id="4" name="Picture 3" descr="Slide 2_shutterstock_122508757.jpg"/>
          <p:cNvPicPr>
            <a:picLocks noChangeAspect="1"/>
          </p:cNvPicPr>
          <p:nvPr/>
        </p:nvPicPr>
        <p:blipFill>
          <a:blip r:embed="rId3" cstate="print"/>
          <a:stretch>
            <a:fillRect/>
          </a:stretch>
        </p:blipFill>
        <p:spPr>
          <a:xfrm>
            <a:off x="4419600" y="3305703"/>
            <a:ext cx="3772695" cy="2510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4419600" y="5867400"/>
            <a:ext cx="2209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sterlsev</a:t>
            </a:r>
            <a:r>
              <a:rPr lang="en-US" sz="800" dirty="0" smtClean="0">
                <a:solidFill>
                  <a:schemeClr val="bg1">
                    <a:lumMod val="65000"/>
                  </a:schemeClr>
                </a:solidFill>
              </a:rPr>
              <a:t> / iStockphoto.com</a:t>
            </a:r>
            <a:endParaRPr lang="en-US" sz="800" dirty="0">
              <a:solidFill>
                <a:schemeClr val="bg1">
                  <a:lumMod val="65000"/>
                </a:schemeClr>
              </a:solidFill>
            </a:endParaRPr>
          </a:p>
        </p:txBody>
      </p:sp>
    </p:spTree>
  </p:cSld>
  <p:clrMapOvr>
    <a:masterClrMapping/>
  </p:clrMapOvr>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199</TotalTime>
  <Words>908</Words>
  <Application>Microsoft Macintosh PowerPoint</Application>
  <PresentationFormat>On-screen Show (4:3)</PresentationFormat>
  <Paragraphs>102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LIC Presentation template</vt:lpstr>
      <vt:lpstr>Revelation in and through Jesus in the Gospel of John </vt:lpstr>
      <vt:lpstr>God Incarnate</vt:lpstr>
      <vt:lpstr>John’s Christology</vt:lpstr>
      <vt:lpstr>The Seven Signs: The First Four</vt:lpstr>
      <vt:lpstr>The Seven Signs: The Last Three</vt:lpstr>
      <vt:lpstr>The “I Am” Statements</vt:lpstr>
      <vt:lpstr>The Discourses in John</vt:lpstr>
      <vt:lpstr>The “Bread of Life Discourse”</vt:lpstr>
      <vt:lpstr>The “Last Supper Discourse”</vt:lpstr>
      <vt:lpstr>Passion, Death, and Resurrection</vt:lpstr>
      <vt:lpstr>Imminent Glory</vt:lpstr>
      <vt:lpstr>Triumphant Glory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Systems Administrator</cp:lastModifiedBy>
  <cp:revision>30</cp:revision>
  <dcterms:created xsi:type="dcterms:W3CDTF">2011-01-10T17:35:40Z</dcterms:created>
  <dcterms:modified xsi:type="dcterms:W3CDTF">2015-02-24T18:05:32Z</dcterms:modified>
</cp:coreProperties>
</file>