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9048" autoAdjust="0"/>
  </p:normalViewPr>
  <p:slideViewPr>
    <p:cSldViewPr>
      <p:cViewPr varScale="1">
        <p:scale>
          <a:sx n="79" d="100"/>
          <a:sy n="79" d="100"/>
        </p:scale>
        <p:origin x="130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BEA49A-DB47-480B-BA10-C4B370B4D2DA}" type="datetimeFigureOut">
              <a:rPr lang="en-US" smtClean="0"/>
              <a:pPr/>
              <a:t>3/6/2014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5B3CD0-E440-4E29-966B-37825630B5EC}" type="slidenum">
              <a:rPr lang="en-US" smtClean="0"/>
              <a:pPr/>
              <a:t>‹#›</a:t>
            </a:fld>
            <a:endParaRPr lang="en-US"/>
          </a:p>
        </p:txBody>
      </p:sp>
    </p:spTree>
    <p:extLst>
      <p:ext uri="{BB962C8B-B14F-4D97-AF65-F5344CB8AC3E}">
        <p14:creationId xmlns:p14="http://schemas.microsoft.com/office/powerpoint/2010/main" val="4000314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You can ask the students what the three meanings are before you click to reveal the bulleted items. Be aware, however, that they will want to answer in terms of a building. Emphasize that </a:t>
            </a:r>
            <a:r>
              <a:rPr lang="en-US" sz="1200" i="1" kern="1200" dirty="0" smtClean="0">
                <a:solidFill>
                  <a:schemeClr val="tx1"/>
                </a:solidFill>
                <a:latin typeface="+mn-lt"/>
                <a:ea typeface="+mn-ea"/>
                <a:cs typeface="+mn-cs"/>
              </a:rPr>
              <a:t>Church</a:t>
            </a:r>
            <a:r>
              <a:rPr lang="en-US" sz="1200" kern="1200" dirty="0" smtClean="0">
                <a:solidFill>
                  <a:schemeClr val="tx1"/>
                </a:solidFill>
                <a:latin typeface="+mn-lt"/>
                <a:ea typeface="+mn-ea"/>
                <a:cs typeface="+mn-cs"/>
              </a:rPr>
              <a:t> with a capital </a:t>
            </a:r>
            <a:r>
              <a:rPr lang="en-US" sz="1200" i="1" kern="1200" dirty="0" smtClean="0">
                <a:solidFill>
                  <a:schemeClr val="tx1"/>
                </a:solidFill>
                <a:latin typeface="+mn-lt"/>
                <a:ea typeface="+mn-ea"/>
                <a:cs typeface="+mn-cs"/>
              </a:rPr>
              <a:t>C</a:t>
            </a:r>
            <a:r>
              <a:rPr lang="en-US" sz="1200" kern="1200" dirty="0" smtClean="0">
                <a:solidFill>
                  <a:schemeClr val="tx1"/>
                </a:solidFill>
                <a:latin typeface="+mn-lt"/>
                <a:ea typeface="+mn-ea"/>
                <a:cs typeface="+mn-cs"/>
              </a:rPr>
              <a:t> refers to the faith community, not to the building.)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2</a:t>
            </a:fld>
            <a:endParaRPr lang="en-US"/>
          </a:p>
        </p:txBody>
      </p:sp>
    </p:spTree>
    <p:extLst>
      <p:ext uri="{BB962C8B-B14F-4D97-AF65-F5344CB8AC3E}">
        <p14:creationId xmlns:p14="http://schemas.microsoft.com/office/powerpoint/2010/main" val="25571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11</a:t>
            </a:fld>
            <a:endParaRPr lang="en-US"/>
          </a:p>
        </p:txBody>
      </p:sp>
    </p:spTree>
    <p:extLst>
      <p:ext uri="{BB962C8B-B14F-4D97-AF65-F5344CB8AC3E}">
        <p14:creationId xmlns:p14="http://schemas.microsoft.com/office/powerpoint/2010/main" val="35004882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(Notes:  From an article in the </a:t>
            </a:r>
            <a:r>
              <a:rPr lang="en-US" b="0" i="1" dirty="0" err="1" smtClean="0"/>
              <a:t>Zenit</a:t>
            </a:r>
            <a:r>
              <a:rPr lang="en-US" b="0" i="1" baseline="0" dirty="0" smtClean="0"/>
              <a:t> Daily Dispatch</a:t>
            </a:r>
            <a:r>
              <a:rPr lang="en-US" b="0" baseline="0" dirty="0" smtClean="0"/>
              <a:t>)</a:t>
            </a:r>
            <a:endParaRPr lang="en-US" b="0"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12</a:t>
            </a:fld>
            <a:endParaRPr lang="en-US"/>
          </a:p>
        </p:txBody>
      </p:sp>
    </p:spTree>
    <p:extLst>
      <p:ext uri="{BB962C8B-B14F-4D97-AF65-F5344CB8AC3E}">
        <p14:creationId xmlns:p14="http://schemas.microsoft.com/office/powerpoint/2010/main" val="3433635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See </a:t>
            </a:r>
            <a:r>
              <a:rPr lang="en-US" sz="1200" i="1" kern="1200" dirty="0" smtClean="0">
                <a:solidFill>
                  <a:schemeClr val="tx1"/>
                </a:solidFill>
                <a:latin typeface="+mn-lt"/>
                <a:ea typeface="+mn-ea"/>
                <a:cs typeface="+mn-cs"/>
              </a:rPr>
              <a:t>CCC,</a:t>
            </a:r>
            <a:r>
              <a:rPr lang="en-US" sz="1200" kern="1200" dirty="0" smtClean="0">
                <a:solidFill>
                  <a:schemeClr val="tx1"/>
                </a:solidFill>
                <a:latin typeface="+mn-lt"/>
                <a:ea typeface="+mn-ea"/>
                <a:cs typeface="+mn-cs"/>
              </a:rPr>
              <a:t> 771)</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13</a:t>
            </a:fld>
            <a:endParaRPr lang="en-US"/>
          </a:p>
        </p:txBody>
      </p:sp>
    </p:spTree>
    <p:extLst>
      <p:ext uri="{BB962C8B-B14F-4D97-AF65-F5344CB8AC3E}">
        <p14:creationId xmlns:p14="http://schemas.microsoft.com/office/powerpoint/2010/main" val="4224476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14</a:t>
            </a:fld>
            <a:endParaRPr lang="en-US"/>
          </a:p>
        </p:txBody>
      </p:sp>
    </p:spTree>
    <p:extLst>
      <p:ext uri="{BB962C8B-B14F-4D97-AF65-F5344CB8AC3E}">
        <p14:creationId xmlns:p14="http://schemas.microsoft.com/office/powerpoint/2010/main" val="607804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15</a:t>
            </a:fld>
            <a:endParaRPr lang="en-US"/>
          </a:p>
        </p:txBody>
      </p:sp>
    </p:spTree>
    <p:extLst>
      <p:ext uri="{BB962C8B-B14F-4D97-AF65-F5344CB8AC3E}">
        <p14:creationId xmlns:p14="http://schemas.microsoft.com/office/powerpoint/2010/main" val="538699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This would be a good time to have a brief, pointed discussion about exactly what the Good News is.)</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16</a:t>
            </a:fld>
            <a:endParaRPr lang="en-US"/>
          </a:p>
        </p:txBody>
      </p:sp>
    </p:spTree>
    <p:extLst>
      <p:ext uri="{BB962C8B-B14F-4D97-AF65-F5344CB8AC3E}">
        <p14:creationId xmlns:p14="http://schemas.microsoft.com/office/powerpoint/2010/main" val="6919719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Emphasize the size of Israel at the time of Christ, how tiny and seemingly insignificant it was in contrast to the rest of the world. Yet, from that tiny speck of desert land, Christ’s message has spread to the ends of the earth.)</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17</a:t>
            </a:fld>
            <a:endParaRPr lang="en-US"/>
          </a:p>
        </p:txBody>
      </p:sp>
    </p:spTree>
    <p:extLst>
      <p:ext uri="{BB962C8B-B14F-4D97-AF65-F5344CB8AC3E}">
        <p14:creationId xmlns:p14="http://schemas.microsoft.com/office/powerpoint/2010/main" val="2831453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18</a:t>
            </a:fld>
            <a:endParaRPr lang="en-US"/>
          </a:p>
        </p:txBody>
      </p:sp>
    </p:spTree>
    <p:extLst>
      <p:ext uri="{BB962C8B-B14F-4D97-AF65-F5344CB8AC3E}">
        <p14:creationId xmlns:p14="http://schemas.microsoft.com/office/powerpoint/2010/main" val="2000580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19</a:t>
            </a:fld>
            <a:endParaRPr lang="en-US"/>
          </a:p>
        </p:txBody>
      </p:sp>
    </p:spTree>
    <p:extLst>
      <p:ext uri="{BB962C8B-B14F-4D97-AF65-F5344CB8AC3E}">
        <p14:creationId xmlns:p14="http://schemas.microsoft.com/office/powerpoint/2010/main" val="20913182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20</a:t>
            </a:fld>
            <a:endParaRPr lang="en-US"/>
          </a:p>
        </p:txBody>
      </p:sp>
    </p:spTree>
    <p:extLst>
      <p:ext uri="{BB962C8B-B14F-4D97-AF65-F5344CB8AC3E}">
        <p14:creationId xmlns:p14="http://schemas.microsoft.com/office/powerpoint/2010/main" val="2971285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3</a:t>
            </a:fld>
            <a:endParaRPr lang="en-US"/>
          </a:p>
        </p:txBody>
      </p:sp>
    </p:spTree>
    <p:extLst>
      <p:ext uri="{BB962C8B-B14F-4D97-AF65-F5344CB8AC3E}">
        <p14:creationId xmlns:p14="http://schemas.microsoft.com/office/powerpoint/2010/main" val="4051423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21</a:t>
            </a:fld>
            <a:endParaRPr lang="en-US"/>
          </a:p>
        </p:txBody>
      </p:sp>
    </p:spTree>
    <p:extLst>
      <p:ext uri="{BB962C8B-B14F-4D97-AF65-F5344CB8AC3E}">
        <p14:creationId xmlns:p14="http://schemas.microsoft.com/office/powerpoint/2010/main" val="32515487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Examples</a:t>
            </a:r>
            <a:r>
              <a:rPr lang="en-US" sz="1200" kern="1200" baseline="0" dirty="0" smtClean="0">
                <a:solidFill>
                  <a:schemeClr val="tx1"/>
                </a:solidFill>
                <a:latin typeface="+mn-lt"/>
                <a:ea typeface="+mn-ea"/>
                <a:cs typeface="+mn-cs"/>
              </a:rPr>
              <a:t> include</a:t>
            </a:r>
            <a:r>
              <a:rPr lang="en-US" sz="1200" kern="1200" dirty="0" smtClean="0">
                <a:solidFill>
                  <a:schemeClr val="tx1"/>
                </a:solidFill>
                <a:latin typeface="+mn-lt"/>
                <a:ea typeface="+mn-ea"/>
                <a:cs typeface="+mn-cs"/>
              </a:rPr>
              <a:t> wind, air, gravity, time, aging, surface tension, the blooming of a flower.)</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22</a:t>
            </a:fld>
            <a:endParaRPr lang="en-US"/>
          </a:p>
        </p:txBody>
      </p:sp>
    </p:spTree>
    <p:extLst>
      <p:ext uri="{BB962C8B-B14F-4D97-AF65-F5344CB8AC3E}">
        <p14:creationId xmlns:p14="http://schemas.microsoft.com/office/powerpoint/2010/main" val="3207870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a:t>
            </a:r>
            <a:r>
              <a:rPr lang="en-US" sz="1200" kern="1200" smtClean="0">
                <a:solidFill>
                  <a:schemeClr val="tx1"/>
                </a:solidFill>
                <a:latin typeface="+mn-lt"/>
                <a:ea typeface="+mn-ea"/>
                <a:cs typeface="+mn-cs"/>
              </a:rPr>
              <a:t>Examples</a:t>
            </a:r>
            <a:r>
              <a:rPr lang="en-US" sz="1200" kern="1200" baseline="0" smtClean="0">
                <a:solidFill>
                  <a:schemeClr val="tx1"/>
                </a:solidFill>
                <a:latin typeface="+mn-lt"/>
                <a:ea typeface="+mn-ea"/>
                <a:cs typeface="+mn-cs"/>
              </a:rPr>
              <a:t> include</a:t>
            </a:r>
            <a:r>
              <a:rPr lang="en-US" sz="1200" kern="1200" smtClean="0">
                <a:solidFill>
                  <a:schemeClr val="tx1"/>
                </a:solidFill>
                <a:latin typeface="+mn-lt"/>
                <a:ea typeface="+mn-ea"/>
                <a:cs typeface="+mn-cs"/>
              </a:rPr>
              <a:t> </a:t>
            </a:r>
            <a:r>
              <a:rPr lang="en-US" sz="1200" kern="1200" dirty="0" smtClean="0">
                <a:solidFill>
                  <a:schemeClr val="tx1"/>
                </a:solidFill>
                <a:latin typeface="+mn-lt"/>
                <a:ea typeface="+mn-ea"/>
                <a:cs typeface="+mn-cs"/>
              </a:rPr>
              <a:t>faith, grace, forgiveness, holiness, the Holy Spirit, God the Father</a:t>
            </a:r>
            <a:r>
              <a:rPr lang="en-US" sz="1200" kern="1200" smtClean="0">
                <a:solidFill>
                  <a:schemeClr val="tx1"/>
                </a:solidFill>
                <a:latin typeface="+mn-lt"/>
                <a:ea typeface="+mn-ea"/>
                <a:cs typeface="+mn-cs"/>
              </a:rPr>
              <a:t>, Transubstantiation</a:t>
            </a:r>
            <a:r>
              <a:rPr lang="en-US" sz="1200" kern="120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23</a:t>
            </a:fld>
            <a:endParaRPr lang="en-US"/>
          </a:p>
        </p:txBody>
      </p:sp>
    </p:spTree>
    <p:extLst>
      <p:ext uri="{BB962C8B-B14F-4D97-AF65-F5344CB8AC3E}">
        <p14:creationId xmlns:p14="http://schemas.microsoft.com/office/powerpoint/2010/main" val="1107012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4</a:t>
            </a:fld>
            <a:endParaRPr lang="en-US"/>
          </a:p>
        </p:txBody>
      </p:sp>
    </p:spTree>
    <p:extLst>
      <p:ext uri="{BB962C8B-B14F-4D97-AF65-F5344CB8AC3E}">
        <p14:creationId xmlns:p14="http://schemas.microsoft.com/office/powerpoint/2010/main" val="2815499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This is a difficult concept for most students—the idea that the Church is Christ’s Bride. Explain that the image illustrates Christ’s love for the Church, for the People of God who make up this Church, and his never-ending care for the Church and his People. As a man loves his wife, so Christ loves his Church.)</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5</a:t>
            </a:fld>
            <a:endParaRPr lang="en-US"/>
          </a:p>
        </p:txBody>
      </p:sp>
    </p:spTree>
    <p:extLst>
      <p:ext uri="{BB962C8B-B14F-4D97-AF65-F5344CB8AC3E}">
        <p14:creationId xmlns:p14="http://schemas.microsoft.com/office/powerpoint/2010/main" val="194670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Emphasize that the Trinity, God and Christ and the Holy Spirit, existed from the beginning of time. Together they planned and created the earth and all upon it. Knowing all things, they knew from the beginning that they would need the Church as the gate to Heaven.)</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6</a:t>
            </a:fld>
            <a:endParaRPr lang="en-US"/>
          </a:p>
        </p:txBody>
      </p:sp>
    </p:spTree>
    <p:extLst>
      <p:ext uri="{BB962C8B-B14F-4D97-AF65-F5344CB8AC3E}">
        <p14:creationId xmlns:p14="http://schemas.microsoft.com/office/powerpoint/2010/main" val="606764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7</a:t>
            </a:fld>
            <a:endParaRPr lang="en-US"/>
          </a:p>
        </p:txBody>
      </p:sp>
    </p:spTree>
    <p:extLst>
      <p:ext uri="{BB962C8B-B14F-4D97-AF65-F5344CB8AC3E}">
        <p14:creationId xmlns:p14="http://schemas.microsoft.com/office/powerpoint/2010/main" val="76289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8</a:t>
            </a:fld>
            <a:endParaRPr lang="en-US"/>
          </a:p>
        </p:txBody>
      </p:sp>
    </p:spTree>
    <p:extLst>
      <p:ext uri="{BB962C8B-B14F-4D97-AF65-F5344CB8AC3E}">
        <p14:creationId xmlns:p14="http://schemas.microsoft.com/office/powerpoint/2010/main" val="2671860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Stress to the students that prior to Christ’s sacrifice, the gates of Heaven were closed to mankind.)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9</a:t>
            </a:fld>
            <a:endParaRPr lang="en-US"/>
          </a:p>
        </p:txBody>
      </p:sp>
    </p:spTree>
    <p:extLst>
      <p:ext uri="{BB962C8B-B14F-4D97-AF65-F5344CB8AC3E}">
        <p14:creationId xmlns:p14="http://schemas.microsoft.com/office/powerpoint/2010/main" val="1296737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(Notes:  Emphasize to the students that Christ’s words are not to be taken merely as symbol, but as reality: “This is my body,  .  .  .  this is my blood” (Matthew 26:26–28).</a:t>
            </a:r>
          </a:p>
          <a:p>
            <a:endParaRPr lang="en-US" dirty="0"/>
          </a:p>
        </p:txBody>
      </p:sp>
      <p:sp>
        <p:nvSpPr>
          <p:cNvPr id="4" name="Slide Number Placeholder 3"/>
          <p:cNvSpPr>
            <a:spLocks noGrp="1"/>
          </p:cNvSpPr>
          <p:nvPr>
            <p:ph type="sldNum" sz="quarter" idx="10"/>
          </p:nvPr>
        </p:nvSpPr>
        <p:spPr/>
        <p:txBody>
          <a:bodyPr/>
          <a:lstStyle/>
          <a:p>
            <a:fld id="{E55B3CD0-E440-4E29-966B-37825630B5EC}" type="slidenum">
              <a:rPr lang="en-US" smtClean="0"/>
              <a:pPr/>
              <a:t>10</a:t>
            </a:fld>
            <a:endParaRPr lang="en-US"/>
          </a:p>
        </p:txBody>
      </p:sp>
    </p:spTree>
    <p:extLst>
      <p:ext uri="{BB962C8B-B14F-4D97-AF65-F5344CB8AC3E}">
        <p14:creationId xmlns:p14="http://schemas.microsoft.com/office/powerpoint/2010/main" val="40350645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norm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norm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648200" y="1828800"/>
            <a:ext cx="4038600" cy="4297363"/>
          </a:xfrm>
        </p:spPr>
        <p:txBody>
          <a:bodyPr>
            <a:normAutofit/>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800">
                <a:solidFill>
                  <a:schemeClr val="accent5">
                    <a:lumMod val="75000"/>
                  </a:schemeClr>
                </a:solidFill>
              </a:defRPr>
            </a:lvl1pPr>
            <a:lvl2pPr algn="ctr">
              <a:defRPr sz="2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normAutofit/>
          </a:bodyPr>
          <a:lstStyle>
            <a:lvl1pPr marL="457200" indent="-457200">
              <a:buAutoNum type="arabicPeriod"/>
              <a:defRPr sz="2400"/>
            </a:lvl1pPr>
            <a:lvl2pPr>
              <a:defRPr sz="2400"/>
            </a:lvl2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Key Concepts of Church</a:t>
            </a:r>
            <a:endParaRPr lang="en-US" dirty="0"/>
          </a:p>
        </p:txBody>
      </p:sp>
      <p:sp>
        <p:nvSpPr>
          <p:cNvPr id="3" name="Subtitle 2"/>
          <p:cNvSpPr>
            <a:spLocks noGrp="1"/>
          </p:cNvSpPr>
          <p:nvPr>
            <p:ph type="subTitle" idx="1"/>
          </p:nvPr>
        </p:nvSpPr>
        <p:spPr/>
        <p:txBody>
          <a:bodyPr/>
          <a:lstStyle/>
          <a:p>
            <a:r>
              <a:rPr lang="en-US" dirty="0" smtClean="0"/>
              <a:t>The </a:t>
            </a:r>
            <a:r>
              <a:rPr lang="en-US" smtClean="0"/>
              <a:t>Church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TX001507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Christ’s Body</a:t>
            </a:r>
            <a:endParaRPr lang="en-US" dirty="0"/>
          </a:p>
        </p:txBody>
      </p:sp>
      <p:sp>
        <p:nvSpPr>
          <p:cNvPr id="3" name="Content Placeholder 2"/>
          <p:cNvSpPr>
            <a:spLocks noGrp="1"/>
          </p:cNvSpPr>
          <p:nvPr>
            <p:ph idx="1"/>
          </p:nvPr>
        </p:nvSpPr>
        <p:spPr>
          <a:xfrm>
            <a:off x="1371600" y="1752600"/>
            <a:ext cx="4191000" cy="4373563"/>
          </a:xfrm>
        </p:spPr>
        <p:txBody>
          <a:bodyPr/>
          <a:lstStyle/>
          <a:p>
            <a:pPr lvl="0"/>
            <a:r>
              <a:rPr lang="en-US" dirty="0" smtClean="0"/>
              <a:t>Christ’s light shines on the Church’s countenance.</a:t>
            </a:r>
          </a:p>
          <a:p>
            <a:pPr lvl="0"/>
            <a:r>
              <a:rPr lang="en-US" dirty="0" smtClean="0"/>
              <a:t>Jesus established the Church primarily by the saving gift of himself.</a:t>
            </a:r>
          </a:p>
          <a:p>
            <a:pPr lvl="0"/>
            <a:r>
              <a:rPr lang="en-US" dirty="0" smtClean="0"/>
              <a:t>This gift, which was fulfilled on the cross, was anticipated when Jesus instituted the Eucharist: “This is my body.  .  .  .”</a:t>
            </a:r>
          </a:p>
          <a:p>
            <a:pPr>
              <a:buNone/>
            </a:pPr>
            <a:endParaRPr lang="en-US" dirty="0"/>
          </a:p>
        </p:txBody>
      </p:sp>
      <p:pic>
        <p:nvPicPr>
          <p:cNvPr id="4" name="Picture 3" descr="slide10-402px-Abendmahl_Carl_Theodor-wikimedia.jpg"/>
          <p:cNvPicPr>
            <a:picLocks noChangeAspect="1"/>
          </p:cNvPicPr>
          <p:nvPr/>
        </p:nvPicPr>
        <p:blipFill>
          <a:blip r:embed="rId3" cstate="print"/>
          <a:stretch>
            <a:fillRect/>
          </a:stretch>
        </p:blipFill>
        <p:spPr>
          <a:xfrm>
            <a:off x="5715000" y="1459173"/>
            <a:ext cx="2851404" cy="425582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bwMode="auto">
          <a:xfrm>
            <a:off x="5638800" y="5715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Made Holy</a:t>
            </a:r>
            <a:endParaRPr lang="en-US" dirty="0"/>
          </a:p>
        </p:txBody>
      </p:sp>
      <p:sp>
        <p:nvSpPr>
          <p:cNvPr id="3" name="Content Placeholder 2"/>
          <p:cNvSpPr>
            <a:spLocks noGrp="1"/>
          </p:cNvSpPr>
          <p:nvPr>
            <p:ph idx="1"/>
          </p:nvPr>
        </p:nvSpPr>
        <p:spPr/>
        <p:txBody>
          <a:bodyPr/>
          <a:lstStyle/>
          <a:p>
            <a:pPr marL="0" indent="0">
              <a:buNone/>
            </a:pPr>
            <a:r>
              <a:rPr lang="en-US" dirty="0" smtClean="0"/>
              <a:t>Christ gave his life, dying on the cross, to make his Church holy, sanctified by his blood.</a:t>
            </a:r>
          </a:p>
          <a:p>
            <a:pPr>
              <a:buNone/>
            </a:pPr>
            <a:endParaRPr lang="en-US" dirty="0"/>
          </a:p>
        </p:txBody>
      </p:sp>
      <p:pic>
        <p:nvPicPr>
          <p:cNvPr id="4" name="Picture 3" descr="Slide11-Albrecht_Altdorfer_Christ_on_the_Cross-wikimedia.jpg"/>
          <p:cNvPicPr>
            <a:picLocks noChangeAspect="1"/>
          </p:cNvPicPr>
          <p:nvPr/>
        </p:nvPicPr>
        <p:blipFill>
          <a:blip r:embed="rId3" cstate="print"/>
          <a:stretch>
            <a:fillRect/>
          </a:stretch>
        </p:blipFill>
        <p:spPr>
          <a:xfrm>
            <a:off x="2879725" y="2743200"/>
            <a:ext cx="2987675" cy="388851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16200000">
            <a:off x="4656639" y="5096961"/>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Mystery of Divine Origin</a:t>
            </a:r>
            <a:endParaRPr lang="en-US" dirty="0"/>
          </a:p>
        </p:txBody>
      </p:sp>
      <p:sp>
        <p:nvSpPr>
          <p:cNvPr id="3" name="Content Placeholder 2"/>
          <p:cNvSpPr>
            <a:spLocks noGrp="1"/>
          </p:cNvSpPr>
          <p:nvPr>
            <p:ph idx="1"/>
          </p:nvPr>
        </p:nvSpPr>
        <p:spPr>
          <a:xfrm>
            <a:off x="1371600" y="1752600"/>
            <a:ext cx="3886200" cy="4800600"/>
          </a:xfrm>
        </p:spPr>
        <p:txBody>
          <a:bodyPr>
            <a:normAutofit/>
          </a:bodyPr>
          <a:lstStyle/>
          <a:p>
            <a:pPr lvl="0"/>
            <a:r>
              <a:rPr lang="en-US" dirty="0" smtClean="0"/>
              <a:t>Cardinal Joseph Ratzinger (now </a:t>
            </a:r>
            <a:r>
              <a:rPr lang="en-US" smtClean="0"/>
              <a:t>Pope </a:t>
            </a:r>
            <a:r>
              <a:rPr lang="en-US" smtClean="0"/>
              <a:t>Emeritus Benedict </a:t>
            </a:r>
            <a:r>
              <a:rPr lang="en-US" dirty="0" smtClean="0"/>
              <a:t>XVI) emphasized the mystery of the Church: “The Church is not just a human institution; because of its divine origin, it is, above all, a ‘mystery.’”</a:t>
            </a:r>
          </a:p>
          <a:p>
            <a:pPr>
              <a:buNone/>
            </a:pPr>
            <a:endParaRPr lang="en-US" dirty="0"/>
          </a:p>
        </p:txBody>
      </p:sp>
      <p:pic>
        <p:nvPicPr>
          <p:cNvPr id="4" name="Picture 3" descr="slide12-Papa_Benedetto-wikimedia.jpg"/>
          <p:cNvPicPr>
            <a:picLocks noChangeAspect="1"/>
          </p:cNvPicPr>
          <p:nvPr/>
        </p:nvPicPr>
        <p:blipFill>
          <a:blip r:embed="rId3" cstate="print"/>
          <a:stretch>
            <a:fillRect/>
          </a:stretch>
        </p:blipFill>
        <p:spPr>
          <a:xfrm>
            <a:off x="5486400" y="1143000"/>
            <a:ext cx="3149600" cy="47244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5486400" y="58674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Church as Human and Divine</a:t>
            </a:r>
            <a:endParaRPr lang="en-US" dirty="0"/>
          </a:p>
        </p:txBody>
      </p:sp>
      <p:sp>
        <p:nvSpPr>
          <p:cNvPr id="3" name="Content Placeholder 2"/>
          <p:cNvSpPr>
            <a:spLocks noGrp="1"/>
          </p:cNvSpPr>
          <p:nvPr>
            <p:ph idx="1"/>
          </p:nvPr>
        </p:nvSpPr>
        <p:spPr>
          <a:xfrm>
            <a:off x="1371600" y="1752600"/>
            <a:ext cx="7162800" cy="4373563"/>
          </a:xfrm>
        </p:spPr>
        <p:txBody>
          <a:bodyPr/>
          <a:lstStyle/>
          <a:p>
            <a:pPr lvl="0"/>
            <a:r>
              <a:rPr lang="en-US" dirty="0" smtClean="0"/>
              <a:t>The Church is both visible and invisible (spiritual), a hierarchical society, and the Mystical Body of Christ.</a:t>
            </a:r>
          </a:p>
          <a:p>
            <a:pPr lvl="0"/>
            <a:r>
              <a:rPr lang="en-US" dirty="0" smtClean="0"/>
              <a:t>She is one, yet formed of two components, human and divine.</a:t>
            </a:r>
          </a:p>
          <a:p>
            <a:pPr lvl="0"/>
            <a:r>
              <a:rPr lang="en-US" dirty="0" smtClean="0"/>
              <a:t>That is her mystery, which only faith can accept.</a:t>
            </a:r>
          </a:p>
          <a:p>
            <a:pPr>
              <a:buNone/>
            </a:pPr>
            <a:endParaRPr lang="en-US" dirty="0"/>
          </a:p>
        </p:txBody>
      </p:sp>
      <p:pic>
        <p:nvPicPr>
          <p:cNvPr id="4" name="Picture 3" descr="slide13-Eze_Inside_Church-wikimedia.JPG"/>
          <p:cNvPicPr>
            <a:picLocks noChangeAspect="1"/>
          </p:cNvPicPr>
          <p:nvPr/>
        </p:nvPicPr>
        <p:blipFill>
          <a:blip r:embed="rId3" cstate="print"/>
          <a:stretch>
            <a:fillRect/>
          </a:stretch>
        </p:blipFill>
        <p:spPr>
          <a:xfrm>
            <a:off x="2667000" y="4310443"/>
            <a:ext cx="3581400" cy="2318957"/>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rot="16200000">
            <a:off x="5037639" y="5249361"/>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Human and Divine</a:t>
            </a:r>
            <a:endParaRPr lang="en-US" dirty="0"/>
          </a:p>
        </p:txBody>
      </p:sp>
      <p:sp>
        <p:nvSpPr>
          <p:cNvPr id="3" name="Content Placeholder 2"/>
          <p:cNvSpPr>
            <a:spLocks noGrp="1"/>
          </p:cNvSpPr>
          <p:nvPr>
            <p:ph idx="1"/>
          </p:nvPr>
        </p:nvSpPr>
        <p:spPr>
          <a:xfrm>
            <a:off x="1371600" y="1752600"/>
            <a:ext cx="4191000" cy="5105400"/>
          </a:xfrm>
        </p:spPr>
        <p:txBody>
          <a:bodyPr>
            <a:normAutofit/>
          </a:bodyPr>
          <a:lstStyle/>
          <a:p>
            <a:pPr lvl="0"/>
            <a:r>
              <a:rPr lang="en-US" dirty="0" smtClean="0"/>
              <a:t>At the time appointed by God, Jesus Christ, the Eternal Word of the Father, became man and lived among us on earth.</a:t>
            </a:r>
          </a:p>
          <a:p>
            <a:pPr lvl="0"/>
            <a:r>
              <a:rPr lang="en-US" dirty="0" smtClean="0"/>
              <a:t>He took on a human nature without losing his divine nature.</a:t>
            </a:r>
          </a:p>
          <a:p>
            <a:pPr lvl="0"/>
            <a:r>
              <a:rPr lang="en-US" dirty="0" smtClean="0"/>
              <a:t>The mystery of the union of the human and divine natures in one Divine Person is echoed in the nature of the Church.</a:t>
            </a:r>
          </a:p>
          <a:p>
            <a:endParaRPr lang="en-US" dirty="0"/>
          </a:p>
        </p:txBody>
      </p:sp>
      <p:pic>
        <p:nvPicPr>
          <p:cNvPr id="4" name="Picture 3" descr="Slide14-Isus_od_Kumanovo-wikimedia.jpg"/>
          <p:cNvPicPr>
            <a:picLocks noChangeAspect="1"/>
          </p:cNvPicPr>
          <p:nvPr/>
        </p:nvPicPr>
        <p:blipFill>
          <a:blip r:embed="rId3" cstate="print"/>
          <a:stretch>
            <a:fillRect/>
          </a:stretch>
        </p:blipFill>
        <p:spPr>
          <a:xfrm>
            <a:off x="5638800" y="1219200"/>
            <a:ext cx="3132616" cy="44958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5" name="TextBox 4"/>
          <p:cNvSpPr txBox="1"/>
          <p:nvPr/>
        </p:nvSpPr>
        <p:spPr bwMode="auto">
          <a:xfrm>
            <a:off x="5867400" y="5715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Holy Spirit Animates</a:t>
            </a:r>
            <a:endParaRPr lang="en-US" dirty="0"/>
          </a:p>
        </p:txBody>
      </p:sp>
      <p:sp>
        <p:nvSpPr>
          <p:cNvPr id="3" name="Content Placeholder 2"/>
          <p:cNvSpPr>
            <a:spLocks noGrp="1"/>
          </p:cNvSpPr>
          <p:nvPr>
            <p:ph idx="1"/>
          </p:nvPr>
        </p:nvSpPr>
        <p:spPr>
          <a:xfrm>
            <a:off x="1371600" y="1752600"/>
            <a:ext cx="7010400" cy="4373563"/>
          </a:xfrm>
        </p:spPr>
        <p:txBody>
          <a:bodyPr/>
          <a:lstStyle/>
          <a:p>
            <a:pPr lvl="0"/>
            <a:r>
              <a:rPr lang="en-US" dirty="0" smtClean="0"/>
              <a:t>The Holy Spirit animates or gives life to the Church.</a:t>
            </a:r>
          </a:p>
          <a:p>
            <a:pPr lvl="0"/>
            <a:r>
              <a:rPr lang="en-US" dirty="0" smtClean="0"/>
              <a:t>Prior to his Ascension, Jesus </a:t>
            </a:r>
            <a:br>
              <a:rPr lang="en-US" dirty="0" smtClean="0"/>
            </a:br>
            <a:r>
              <a:rPr lang="en-US" dirty="0" smtClean="0"/>
              <a:t>told his disciples, “You will </a:t>
            </a:r>
            <a:br>
              <a:rPr lang="en-US" dirty="0" smtClean="0"/>
            </a:br>
            <a:r>
              <a:rPr lang="en-US" dirty="0" smtClean="0"/>
              <a:t>receive power when the holy </a:t>
            </a:r>
            <a:br>
              <a:rPr lang="en-US" dirty="0" smtClean="0"/>
            </a:br>
            <a:r>
              <a:rPr lang="en-US" dirty="0" smtClean="0"/>
              <a:t>Spirit comes upon you” (Acts </a:t>
            </a:r>
            <a:br>
              <a:rPr lang="en-US" dirty="0" smtClean="0"/>
            </a:br>
            <a:r>
              <a:rPr lang="en-US" dirty="0" smtClean="0"/>
              <a:t>of the Apostles 1:8).</a:t>
            </a:r>
          </a:p>
          <a:p>
            <a:pPr>
              <a:buNone/>
            </a:pPr>
            <a:endParaRPr lang="en-US" dirty="0"/>
          </a:p>
        </p:txBody>
      </p:sp>
      <p:grpSp>
        <p:nvGrpSpPr>
          <p:cNvPr id="6" name="Group 5"/>
          <p:cNvGrpSpPr/>
          <p:nvPr/>
        </p:nvGrpSpPr>
        <p:grpSpPr>
          <a:xfrm>
            <a:off x="6096000" y="2362200"/>
            <a:ext cx="3200400" cy="3146669"/>
            <a:chOff x="2743200" y="3499608"/>
            <a:chExt cx="3200400" cy="3146669"/>
          </a:xfrm>
        </p:grpSpPr>
        <p:pic>
          <p:nvPicPr>
            <p:cNvPr id="4" name="Picture 3" descr="Slide15-pentecost-wikimedia.jpg"/>
            <p:cNvPicPr>
              <a:picLocks noChangeAspect="1"/>
            </p:cNvPicPr>
            <p:nvPr/>
          </p:nvPicPr>
          <p:blipFill>
            <a:blip r:embed="rId3" cstate="print"/>
            <a:stretch>
              <a:fillRect/>
            </a:stretch>
          </p:blipFill>
          <p:spPr>
            <a:xfrm>
              <a:off x="2743200" y="3499608"/>
              <a:ext cx="2920299" cy="3124834"/>
            </a:xfrm>
            <a:prstGeom prst="rect">
              <a:avLst/>
            </a:prstGeom>
            <a:ln>
              <a:noFill/>
            </a:ln>
            <a:effectLst>
              <a:softEdge rad="112500"/>
            </a:effectLst>
          </p:spPr>
        </p:pic>
        <p:sp>
          <p:nvSpPr>
            <p:cNvPr id="5" name="TextBox 4"/>
            <p:cNvSpPr txBox="1"/>
            <p:nvPr/>
          </p:nvSpPr>
          <p:spPr bwMode="auto">
            <a:xfrm>
              <a:off x="3352800" y="6477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of the Church</a:t>
            </a:r>
            <a:endParaRPr lang="en-US" dirty="0"/>
          </a:p>
        </p:txBody>
      </p:sp>
      <p:sp>
        <p:nvSpPr>
          <p:cNvPr id="3" name="Content Placeholder 2"/>
          <p:cNvSpPr>
            <a:spLocks noGrp="1"/>
          </p:cNvSpPr>
          <p:nvPr>
            <p:ph idx="1"/>
          </p:nvPr>
        </p:nvSpPr>
        <p:spPr/>
        <p:txBody>
          <a:bodyPr/>
          <a:lstStyle/>
          <a:p>
            <a:pPr lvl="0"/>
            <a:r>
              <a:rPr lang="en-US" dirty="0" smtClean="0"/>
              <a:t>The mission of the </a:t>
            </a:r>
            <a:br>
              <a:rPr lang="en-US" dirty="0" smtClean="0"/>
            </a:br>
            <a:r>
              <a:rPr lang="en-US" dirty="0" smtClean="0"/>
              <a:t>Apostles in the early </a:t>
            </a:r>
            <a:br>
              <a:rPr lang="en-US" dirty="0" smtClean="0"/>
            </a:br>
            <a:r>
              <a:rPr lang="en-US" dirty="0" smtClean="0"/>
              <a:t>Church began with their </a:t>
            </a:r>
            <a:br>
              <a:rPr lang="en-US" dirty="0" smtClean="0"/>
            </a:br>
            <a:r>
              <a:rPr lang="en-US" dirty="0" smtClean="0"/>
              <a:t>time with Jesus.</a:t>
            </a:r>
          </a:p>
          <a:p>
            <a:pPr lvl="0"/>
            <a:r>
              <a:rPr lang="en-US" dirty="0" smtClean="0"/>
              <a:t>Jesus proclaimed the </a:t>
            </a:r>
            <a:br>
              <a:rPr lang="en-US" dirty="0" smtClean="0"/>
            </a:br>
            <a:r>
              <a:rPr lang="en-US" dirty="0" smtClean="0"/>
              <a:t>Good News and healed </a:t>
            </a:r>
            <a:br>
              <a:rPr lang="en-US" dirty="0" smtClean="0"/>
            </a:br>
            <a:r>
              <a:rPr lang="en-US" dirty="0" smtClean="0"/>
              <a:t>people and sent the Apostles </a:t>
            </a:r>
            <a:br>
              <a:rPr lang="en-US" dirty="0" smtClean="0"/>
            </a:br>
            <a:r>
              <a:rPr lang="en-US" dirty="0" smtClean="0"/>
              <a:t>out to do the same.</a:t>
            </a:r>
          </a:p>
          <a:p>
            <a:pPr lvl="0"/>
            <a:r>
              <a:rPr lang="en-US" dirty="0" smtClean="0"/>
              <a:t>What is the Good News?</a:t>
            </a:r>
          </a:p>
          <a:p>
            <a:pPr>
              <a:buNone/>
            </a:pPr>
            <a:endParaRPr lang="en-US" dirty="0"/>
          </a:p>
        </p:txBody>
      </p:sp>
      <p:pic>
        <p:nvPicPr>
          <p:cNvPr id="4" name="Picture 3" descr="Slide16-Vespiolla_Apostoli_3-wikimedia.jpg"/>
          <p:cNvPicPr>
            <a:picLocks noChangeAspect="1"/>
          </p:cNvPicPr>
          <p:nvPr/>
        </p:nvPicPr>
        <p:blipFill>
          <a:blip r:embed="rId3" cstate="print"/>
          <a:stretch>
            <a:fillRect/>
          </a:stretch>
        </p:blipFill>
        <p:spPr>
          <a:xfrm>
            <a:off x="5357813" y="1231868"/>
            <a:ext cx="3405187" cy="273053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5943600" y="39624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Disciples</a:t>
            </a:r>
            <a:endParaRPr lang="en-US" dirty="0"/>
          </a:p>
        </p:txBody>
      </p:sp>
      <p:sp>
        <p:nvSpPr>
          <p:cNvPr id="3" name="Content Placeholder 2"/>
          <p:cNvSpPr>
            <a:spLocks noGrp="1"/>
          </p:cNvSpPr>
          <p:nvPr>
            <p:ph idx="1"/>
          </p:nvPr>
        </p:nvSpPr>
        <p:spPr>
          <a:xfrm>
            <a:off x="1371600" y="1752600"/>
            <a:ext cx="6858000" cy="4373563"/>
          </a:xfrm>
        </p:spPr>
        <p:txBody>
          <a:bodyPr/>
          <a:lstStyle/>
          <a:p>
            <a:pPr lvl="0"/>
            <a:r>
              <a:rPr lang="en-US" dirty="0" smtClean="0"/>
              <a:t>Jesus provided the Apostles with a significant duty when he commanded them to go and make disciples of all nations.</a:t>
            </a:r>
          </a:p>
          <a:p>
            <a:pPr lvl="0"/>
            <a:r>
              <a:rPr lang="en-US" dirty="0" smtClean="0"/>
              <a:t>With that command in mind, </a:t>
            </a:r>
            <a:br>
              <a:rPr lang="en-US" dirty="0" smtClean="0"/>
            </a:br>
            <a:r>
              <a:rPr lang="en-US" dirty="0" smtClean="0"/>
              <a:t>they set out to spread the </a:t>
            </a:r>
            <a:br>
              <a:rPr lang="en-US" dirty="0" smtClean="0"/>
            </a:br>
            <a:r>
              <a:rPr lang="en-US" dirty="0" smtClean="0"/>
              <a:t>Good News throughout the </a:t>
            </a:r>
            <a:br>
              <a:rPr lang="en-US" dirty="0" smtClean="0"/>
            </a:br>
            <a:r>
              <a:rPr lang="en-US" dirty="0" smtClean="0"/>
              <a:t>world.</a:t>
            </a:r>
          </a:p>
          <a:p>
            <a:pPr>
              <a:buNone/>
            </a:pPr>
            <a:endParaRPr lang="en-US" dirty="0"/>
          </a:p>
        </p:txBody>
      </p:sp>
      <p:pic>
        <p:nvPicPr>
          <p:cNvPr id="4" name="Picture 3" descr="Slide17-The_disciples_chosen_and_sent_out-wikimedia.jpg"/>
          <p:cNvPicPr>
            <a:picLocks noChangeAspect="1"/>
          </p:cNvPicPr>
          <p:nvPr/>
        </p:nvPicPr>
        <p:blipFill>
          <a:blip r:embed="rId3" cstate="print"/>
          <a:stretch>
            <a:fillRect/>
          </a:stretch>
        </p:blipFill>
        <p:spPr>
          <a:xfrm>
            <a:off x="5840558" y="2608863"/>
            <a:ext cx="2922442" cy="3487137"/>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5867400" y="605332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Global Church</a:t>
            </a:r>
            <a:endParaRPr lang="en-US" dirty="0"/>
          </a:p>
        </p:txBody>
      </p:sp>
      <p:sp>
        <p:nvSpPr>
          <p:cNvPr id="3" name="Content Placeholder 2"/>
          <p:cNvSpPr>
            <a:spLocks noGrp="1"/>
          </p:cNvSpPr>
          <p:nvPr>
            <p:ph idx="1"/>
          </p:nvPr>
        </p:nvSpPr>
        <p:spPr>
          <a:xfrm>
            <a:off x="1371600" y="1752600"/>
            <a:ext cx="4038600" cy="4373563"/>
          </a:xfrm>
        </p:spPr>
        <p:txBody>
          <a:bodyPr/>
          <a:lstStyle/>
          <a:p>
            <a:pPr lvl="0"/>
            <a:r>
              <a:rPr lang="en-US" dirty="0" smtClean="0"/>
              <a:t>Today the Good News is preached in almost every nation on earth.</a:t>
            </a:r>
          </a:p>
          <a:p>
            <a:pPr lvl="0"/>
            <a:r>
              <a:rPr lang="en-US" dirty="0" smtClean="0"/>
              <a:t>The Apostles are no longer with us, but through our Baptism, we have each been entrusted with the same mission: to spread the Good News of salvation through Jesus Christ.</a:t>
            </a:r>
          </a:p>
          <a:p>
            <a:pPr>
              <a:buNone/>
            </a:pPr>
            <a:endParaRPr lang="en-US" dirty="0"/>
          </a:p>
        </p:txBody>
      </p:sp>
      <p:pic>
        <p:nvPicPr>
          <p:cNvPr id="4" name="Picture 3" descr="Slide18-Catholic_Church_on_Jiangjunmiao_street_2009-07-wikimedia.JPG"/>
          <p:cNvPicPr>
            <a:picLocks noChangeAspect="1"/>
          </p:cNvPicPr>
          <p:nvPr/>
        </p:nvPicPr>
        <p:blipFill>
          <a:blip r:embed="rId3" cstate="print"/>
          <a:stretch>
            <a:fillRect/>
          </a:stretch>
        </p:blipFill>
        <p:spPr>
          <a:xfrm>
            <a:off x="5410200" y="1371600"/>
            <a:ext cx="3467100" cy="4622800"/>
          </a:xfrm>
          <a:prstGeom prst="rect">
            <a:avLst/>
          </a:prstGeom>
        </p:spPr>
      </p:pic>
      <p:sp>
        <p:nvSpPr>
          <p:cNvPr id="5" name="TextBox 4"/>
          <p:cNvSpPr txBox="1"/>
          <p:nvPr/>
        </p:nvSpPr>
        <p:spPr bwMode="auto">
          <a:xfrm>
            <a:off x="5410200" y="59436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Father, Son, and Holy Spirit</a:t>
            </a:r>
            <a:endParaRPr lang="en-US" dirty="0"/>
          </a:p>
        </p:txBody>
      </p:sp>
      <p:sp>
        <p:nvSpPr>
          <p:cNvPr id="3" name="Content Placeholder 2"/>
          <p:cNvSpPr>
            <a:spLocks noGrp="1"/>
          </p:cNvSpPr>
          <p:nvPr>
            <p:ph idx="1"/>
          </p:nvPr>
        </p:nvSpPr>
        <p:spPr>
          <a:xfrm>
            <a:off x="1371600" y="1752600"/>
            <a:ext cx="3810000" cy="4373563"/>
          </a:xfrm>
        </p:spPr>
        <p:txBody>
          <a:bodyPr/>
          <a:lstStyle/>
          <a:p>
            <a:pPr lvl="0"/>
            <a:r>
              <a:rPr lang="en-US" dirty="0" smtClean="0"/>
              <a:t>The work of the Church is the work of the three Divine Persons in the Trinity: the Father, the Son, and the Holy Spirit.</a:t>
            </a:r>
          </a:p>
          <a:p>
            <a:pPr lvl="0"/>
            <a:r>
              <a:rPr lang="en-US" dirty="0" smtClean="0"/>
              <a:t>According to the Father’s eternal plan, the Church continues the mission of the Son and the Holy Spirit.</a:t>
            </a:r>
          </a:p>
          <a:p>
            <a:pPr>
              <a:buNone/>
            </a:pPr>
            <a:endParaRPr lang="en-US" dirty="0"/>
          </a:p>
        </p:txBody>
      </p:sp>
      <p:pic>
        <p:nvPicPr>
          <p:cNvPr id="6" name="Picture 5" descr="slide19-Holy_Trinity_from_Church_of_the_Deposition_from_Borodava-wikimedia.jpg"/>
          <p:cNvPicPr>
            <a:picLocks noChangeAspect="1"/>
          </p:cNvPicPr>
          <p:nvPr/>
        </p:nvPicPr>
        <p:blipFill>
          <a:blip r:embed="rId3" cstate="print"/>
          <a:stretch>
            <a:fillRect/>
          </a:stretch>
        </p:blipFill>
        <p:spPr>
          <a:xfrm>
            <a:off x="5334000" y="1828800"/>
            <a:ext cx="3394710" cy="4114800"/>
          </a:xfrm>
          <a:prstGeom prst="rect">
            <a:avLst/>
          </a:prstGeom>
          <a:ln>
            <a:noFill/>
          </a:ln>
          <a:effectLst>
            <a:outerShdw blurRad="292100" dist="139700" dir="2700000" algn="tl" rotWithShape="0">
              <a:srgbClr val="333333">
                <a:alpha val="65000"/>
              </a:srgbClr>
            </a:outerShdw>
          </a:effectLst>
        </p:spPr>
      </p:pic>
      <p:sp>
        <p:nvSpPr>
          <p:cNvPr id="7" name="TextBox 6"/>
          <p:cNvSpPr txBox="1"/>
          <p:nvPr/>
        </p:nvSpPr>
        <p:spPr bwMode="auto">
          <a:xfrm>
            <a:off x="5334000" y="5907024"/>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Meanings of </a:t>
            </a:r>
            <a:r>
              <a:rPr lang="en-US" i="1" dirty="0" smtClean="0"/>
              <a:t>Church</a:t>
            </a:r>
            <a:endParaRPr lang="en-US" dirty="0"/>
          </a:p>
        </p:txBody>
      </p:sp>
      <p:sp>
        <p:nvSpPr>
          <p:cNvPr id="6" name="Content Placeholder 5"/>
          <p:cNvSpPr>
            <a:spLocks noGrp="1"/>
          </p:cNvSpPr>
          <p:nvPr>
            <p:ph idx="1"/>
          </p:nvPr>
        </p:nvSpPr>
        <p:spPr>
          <a:xfrm>
            <a:off x="1371600" y="1752600"/>
            <a:ext cx="5486400" cy="4724400"/>
          </a:xfrm>
        </p:spPr>
        <p:txBody>
          <a:bodyPr>
            <a:normAutofit/>
          </a:bodyPr>
          <a:lstStyle/>
          <a:p>
            <a:pPr marL="0" indent="0">
              <a:buNone/>
            </a:pPr>
            <a:r>
              <a:rPr lang="en-US" dirty="0" smtClean="0"/>
              <a:t>The word </a:t>
            </a:r>
            <a:r>
              <a:rPr lang="en-US" i="1" dirty="0" smtClean="0"/>
              <a:t>Church</a:t>
            </a:r>
            <a:r>
              <a:rPr lang="en-US" dirty="0" smtClean="0"/>
              <a:t> has </a:t>
            </a:r>
            <a:br>
              <a:rPr lang="en-US" dirty="0" smtClean="0"/>
            </a:br>
            <a:r>
              <a:rPr lang="en-US" dirty="0" smtClean="0"/>
              <a:t>three meanings in </a:t>
            </a:r>
            <a:br>
              <a:rPr lang="en-US" dirty="0" smtClean="0"/>
            </a:br>
            <a:r>
              <a:rPr lang="en-US" dirty="0" smtClean="0"/>
              <a:t>Christian usage:</a:t>
            </a:r>
          </a:p>
          <a:p>
            <a:pPr lvl="0"/>
            <a:r>
              <a:rPr lang="en-US" dirty="0" smtClean="0"/>
              <a:t>the entire community </a:t>
            </a:r>
            <a:br>
              <a:rPr lang="en-US" dirty="0" smtClean="0"/>
            </a:br>
            <a:r>
              <a:rPr lang="en-US" dirty="0" smtClean="0"/>
              <a:t>of God’s People </a:t>
            </a:r>
            <a:br>
              <a:rPr lang="en-US" dirty="0" smtClean="0"/>
            </a:br>
            <a:r>
              <a:rPr lang="en-US" dirty="0" smtClean="0"/>
              <a:t>around the world</a:t>
            </a:r>
          </a:p>
          <a:p>
            <a:pPr lvl="0"/>
            <a:r>
              <a:rPr lang="en-US" dirty="0" smtClean="0"/>
              <a:t>the local community, </a:t>
            </a:r>
            <a:br>
              <a:rPr lang="en-US" dirty="0" smtClean="0"/>
            </a:br>
            <a:r>
              <a:rPr lang="en-US" dirty="0" smtClean="0"/>
              <a:t>which is a diocese or archdiocese</a:t>
            </a:r>
          </a:p>
          <a:p>
            <a:pPr lvl="0"/>
            <a:r>
              <a:rPr lang="en-US" dirty="0" smtClean="0"/>
              <a:t>the community assembled for liturgy, especially for the Mass</a:t>
            </a:r>
          </a:p>
          <a:p>
            <a:endParaRPr lang="en-US" dirty="0"/>
          </a:p>
        </p:txBody>
      </p:sp>
      <p:pic>
        <p:nvPicPr>
          <p:cNvPr id="4" name="Picture 3" descr="Slide2-mass-wittman.jpg"/>
          <p:cNvPicPr>
            <a:picLocks noChangeAspect="1"/>
          </p:cNvPicPr>
          <p:nvPr/>
        </p:nvPicPr>
        <p:blipFill>
          <a:blip r:embed="rId3" cstate="print"/>
          <a:stretch>
            <a:fillRect/>
          </a:stretch>
        </p:blipFill>
        <p:spPr>
          <a:xfrm flipH="1">
            <a:off x="4800600" y="1219200"/>
            <a:ext cx="3914384" cy="3048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TextBox 6"/>
          <p:cNvSpPr txBox="1"/>
          <p:nvPr/>
        </p:nvSpPr>
        <p:spPr bwMode="auto">
          <a:xfrm>
            <a:off x="7162800" y="4233672"/>
            <a:ext cx="838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wpwittman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Visible and Spiritual</a:t>
            </a:r>
            <a:endParaRPr lang="en-US" dirty="0"/>
          </a:p>
        </p:txBody>
      </p:sp>
      <p:sp>
        <p:nvSpPr>
          <p:cNvPr id="3" name="Content Placeholder 2"/>
          <p:cNvSpPr>
            <a:spLocks noGrp="1"/>
          </p:cNvSpPr>
          <p:nvPr>
            <p:ph idx="1"/>
          </p:nvPr>
        </p:nvSpPr>
        <p:spPr>
          <a:xfrm>
            <a:off x="1371600" y="1752600"/>
            <a:ext cx="3962400" cy="4800600"/>
          </a:xfrm>
        </p:spPr>
        <p:txBody>
          <a:bodyPr/>
          <a:lstStyle/>
          <a:p>
            <a:pPr lvl="0"/>
            <a:r>
              <a:rPr lang="en-US" dirty="0" smtClean="0"/>
              <a:t>The Church is both visible and spiritual. The visible elements (hierarchical structure and the People of God) lead to the spiritual (Christ and God).</a:t>
            </a:r>
          </a:p>
          <a:p>
            <a:pPr lvl="0"/>
            <a:r>
              <a:rPr lang="en-US" dirty="0" smtClean="0"/>
              <a:t>The Sacraments lead to grace.</a:t>
            </a:r>
          </a:p>
          <a:p>
            <a:pPr lvl="0"/>
            <a:r>
              <a:rPr lang="en-US" dirty="0" smtClean="0"/>
              <a:t>The Church leads to salvation.</a:t>
            </a:r>
          </a:p>
          <a:p>
            <a:pPr>
              <a:buNone/>
            </a:pPr>
            <a:endParaRPr lang="en-US" dirty="0"/>
          </a:p>
        </p:txBody>
      </p:sp>
      <p:pic>
        <p:nvPicPr>
          <p:cNvPr id="4" name="Picture 3" descr="Slide21-Sayabec-Statue_du_Sacré-Coeur-wikimedia.JPG"/>
          <p:cNvPicPr>
            <a:picLocks noChangeAspect="1"/>
          </p:cNvPicPr>
          <p:nvPr/>
        </p:nvPicPr>
        <p:blipFill>
          <a:blip r:embed="rId3" cstate="print"/>
          <a:stretch>
            <a:fillRect/>
          </a:stretch>
        </p:blipFill>
        <p:spPr>
          <a:xfrm>
            <a:off x="5562600" y="1219200"/>
            <a:ext cx="3143250" cy="41910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5562600" y="54102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Visible Church</a:t>
            </a:r>
            <a:endParaRPr lang="en-US" dirty="0"/>
          </a:p>
        </p:txBody>
      </p:sp>
      <p:sp>
        <p:nvSpPr>
          <p:cNvPr id="3" name="Content Placeholder 2"/>
          <p:cNvSpPr>
            <a:spLocks noGrp="1"/>
          </p:cNvSpPr>
          <p:nvPr>
            <p:ph idx="1"/>
          </p:nvPr>
        </p:nvSpPr>
        <p:spPr/>
        <p:txBody>
          <a:bodyPr/>
          <a:lstStyle/>
          <a:p>
            <a:pPr lvl="0"/>
            <a:r>
              <a:rPr lang="en-US" dirty="0" smtClean="0"/>
              <a:t>The visible Church consists of the People of God, the physical structures of the Church, and the liturgies and the Sacraments.</a:t>
            </a:r>
          </a:p>
          <a:p>
            <a:pPr lvl="0"/>
            <a:r>
              <a:rPr lang="en-US" dirty="0" smtClean="0"/>
              <a:t>What other visible elements of the Church can you think of?</a:t>
            </a:r>
          </a:p>
        </p:txBody>
      </p:sp>
      <p:pic>
        <p:nvPicPr>
          <p:cNvPr id="4" name="Picture 3" descr="Slide22A-wittman.jpg"/>
          <p:cNvPicPr>
            <a:picLocks noChangeAspect="1"/>
          </p:cNvPicPr>
          <p:nvPr/>
        </p:nvPicPr>
        <p:blipFill>
          <a:blip r:embed="rId3" cstate="print"/>
          <a:stretch>
            <a:fillRect/>
          </a:stretch>
        </p:blipFill>
        <p:spPr>
          <a:xfrm>
            <a:off x="674783" y="3962400"/>
            <a:ext cx="2754217"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Slide22B-wikimedia.JPG"/>
          <p:cNvPicPr>
            <a:picLocks noChangeAspect="1"/>
          </p:cNvPicPr>
          <p:nvPr/>
        </p:nvPicPr>
        <p:blipFill>
          <a:blip r:embed="rId4" cstate="print"/>
          <a:stretch>
            <a:fillRect/>
          </a:stretch>
        </p:blipFill>
        <p:spPr>
          <a:xfrm>
            <a:off x="3733800" y="3962400"/>
            <a:ext cx="1905000" cy="2540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Slide22C-wittman.jpg"/>
          <p:cNvPicPr>
            <a:picLocks noChangeAspect="1"/>
          </p:cNvPicPr>
          <p:nvPr/>
        </p:nvPicPr>
        <p:blipFill>
          <a:blip r:embed="rId5" cstate="print"/>
          <a:stretch>
            <a:fillRect/>
          </a:stretch>
        </p:blipFill>
        <p:spPr>
          <a:xfrm>
            <a:off x="5943600" y="3962400"/>
            <a:ext cx="2675560" cy="19049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bwMode="auto">
          <a:xfrm>
            <a:off x="3733800" y="651052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
        <p:nvSpPr>
          <p:cNvPr id="8" name="TextBox 7"/>
          <p:cNvSpPr txBox="1"/>
          <p:nvPr/>
        </p:nvSpPr>
        <p:spPr bwMode="auto">
          <a:xfrm>
            <a:off x="762000" y="5791200"/>
            <a:ext cx="838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wpwittman</a:t>
            </a:r>
            <a:endParaRPr lang="en-US" sz="500" dirty="0">
              <a:solidFill>
                <a:schemeClr val="bg1">
                  <a:lumMod val="65000"/>
                </a:schemeClr>
              </a:solidFill>
            </a:endParaRPr>
          </a:p>
        </p:txBody>
      </p:sp>
      <p:sp>
        <p:nvSpPr>
          <p:cNvPr id="9" name="TextBox 8"/>
          <p:cNvSpPr txBox="1"/>
          <p:nvPr/>
        </p:nvSpPr>
        <p:spPr bwMode="auto">
          <a:xfrm>
            <a:off x="5943600" y="5867400"/>
            <a:ext cx="838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wpwittman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Seeing Is Believing</a:t>
            </a:r>
            <a:endParaRPr lang="en-US" dirty="0"/>
          </a:p>
        </p:txBody>
      </p:sp>
      <p:sp>
        <p:nvSpPr>
          <p:cNvPr id="3" name="Content Placeholder 2"/>
          <p:cNvSpPr>
            <a:spLocks noGrp="1"/>
          </p:cNvSpPr>
          <p:nvPr>
            <p:ph idx="1"/>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If you can’t see it, it can’t be real. Do you agree or disagree?</a:t>
            </a:r>
          </a:p>
          <a:p>
            <a:pPr lvl="0"/>
            <a:r>
              <a:rPr lang="en-US" b="1" dirty="0" smtClean="0">
                <a:ln w="11430"/>
                <a:solidFill>
                  <a:srgbClr val="7030A0"/>
                </a:solidFill>
                <a:effectLst>
                  <a:outerShdw blurRad="50800" dist="39000" dir="5460000" algn="tl">
                    <a:srgbClr val="000000">
                      <a:alpha val="38000"/>
                    </a:srgbClr>
                  </a:outerShdw>
                </a:effectLst>
              </a:rPr>
              <a:t>What are some examples of things that are invisible yet real?</a:t>
            </a:r>
          </a:p>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Invisible Church</a:t>
            </a:r>
            <a:endParaRPr lang="en-US" dirty="0"/>
          </a:p>
        </p:txBody>
      </p:sp>
      <p:sp>
        <p:nvSpPr>
          <p:cNvPr id="3" name="Content Placeholder 2"/>
          <p:cNvSpPr>
            <a:spLocks noGrp="1"/>
          </p:cNvSpPr>
          <p:nvPr>
            <p:ph idx="1"/>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0" indent="0">
              <a:buNone/>
            </a:pPr>
            <a:r>
              <a:rPr lang="en-US" b="1" dirty="0" smtClean="0">
                <a:ln w="11430"/>
                <a:solidFill>
                  <a:srgbClr val="00B050"/>
                </a:solidFill>
                <a:effectLst>
                  <a:outerShdw blurRad="50800" dist="39000" dir="5460000" algn="tl">
                    <a:srgbClr val="000000">
                      <a:alpha val="38000"/>
                    </a:srgbClr>
                  </a:outerShdw>
                </a:effectLst>
              </a:rPr>
              <a:t>What elements of the Church are invisible?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Three Are Church</a:t>
            </a:r>
            <a:endParaRPr lang="en-US" dirty="0"/>
          </a:p>
        </p:txBody>
      </p:sp>
      <p:sp>
        <p:nvSpPr>
          <p:cNvPr id="6" name="Content Placeholder 5"/>
          <p:cNvSpPr>
            <a:spLocks noGrp="1"/>
          </p:cNvSpPr>
          <p:nvPr>
            <p:ph idx="1"/>
          </p:nvPr>
        </p:nvSpPr>
        <p:spPr/>
        <p:txBody>
          <a:bodyPr/>
          <a:lstStyle/>
          <a:p>
            <a:pPr lvl="0"/>
            <a:r>
              <a:rPr lang="en-US" dirty="0" smtClean="0"/>
              <a:t>It is impossible to separate these three meanings from one another.</a:t>
            </a:r>
          </a:p>
          <a:p>
            <a:pPr lvl="0"/>
            <a:r>
              <a:rPr lang="en-US" dirty="0" smtClean="0"/>
              <a:t>The Church is all the people whom God gathers in the world, but she exists concretely in local communities and is made real in the assembly that gathers for liturgy, especially to celebrate the Eucharist.</a:t>
            </a:r>
          </a:p>
          <a:p>
            <a:pPr>
              <a:buNone/>
            </a:pPr>
            <a:endParaRPr lang="en-US" dirty="0"/>
          </a:p>
        </p:txBody>
      </p:sp>
      <p:pic>
        <p:nvPicPr>
          <p:cNvPr id="4" name="Picture 3" descr="Slide3-masscommunion-wittman.jpg"/>
          <p:cNvPicPr>
            <a:picLocks noChangeAspect="1"/>
          </p:cNvPicPr>
          <p:nvPr/>
        </p:nvPicPr>
        <p:blipFill>
          <a:blip r:embed="rId3" cstate="print"/>
          <a:stretch>
            <a:fillRect/>
          </a:stretch>
        </p:blipFill>
        <p:spPr>
          <a:xfrm>
            <a:off x="2895600" y="4605528"/>
            <a:ext cx="3048000" cy="20238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bwMode="auto">
          <a:xfrm rot="16200000">
            <a:off x="5609139" y="5516062"/>
            <a:ext cx="8382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wpwittman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Church as Mystery</a:t>
            </a:r>
            <a:endParaRPr lang="en-US" dirty="0"/>
          </a:p>
        </p:txBody>
      </p:sp>
      <p:sp>
        <p:nvSpPr>
          <p:cNvPr id="3" name="Content Placeholder 2"/>
          <p:cNvSpPr>
            <a:spLocks noGrp="1"/>
          </p:cNvSpPr>
          <p:nvPr>
            <p:ph idx="1"/>
          </p:nvPr>
        </p:nvSpPr>
        <p:spPr>
          <a:xfrm>
            <a:off x="1371600" y="1752600"/>
            <a:ext cx="4572000" cy="4876800"/>
          </a:xfrm>
        </p:spPr>
        <p:txBody>
          <a:bodyPr/>
          <a:lstStyle/>
          <a:p>
            <a:pPr marL="0" indent="0">
              <a:buNone/>
            </a:pPr>
            <a:r>
              <a:rPr lang="en-US" dirty="0" smtClean="0">
                <a:solidFill>
                  <a:schemeClr val="accent2">
                    <a:lumMod val="75000"/>
                  </a:schemeClr>
                </a:solidFill>
              </a:rPr>
              <a:t>“The Church is in history, but at the same time she transcends it. It is only ‘with the eyes of faith’</a:t>
            </a:r>
            <a:r>
              <a:rPr lang="en-US" baseline="30000" dirty="0" smtClean="0">
                <a:solidFill>
                  <a:schemeClr val="accent2">
                    <a:lumMod val="75000"/>
                  </a:schemeClr>
                </a:solidFill>
              </a:rPr>
              <a:t>1</a:t>
            </a:r>
            <a:r>
              <a:rPr lang="en-US" dirty="0" smtClean="0">
                <a:solidFill>
                  <a:schemeClr val="accent2">
                    <a:lumMod val="75000"/>
                  </a:schemeClr>
                </a:solidFill>
              </a:rPr>
              <a:t> that one can see her in her visible reality and at the same time in her spiritual reality as bearer of divine life.” </a:t>
            </a:r>
            <a:r>
              <a:rPr lang="en-US" sz="1800" dirty="0" smtClean="0"/>
              <a:t>(</a:t>
            </a:r>
            <a:r>
              <a:rPr lang="en-US" sz="1800" i="1" dirty="0" smtClean="0"/>
              <a:t>Catechism of the Catholic Church [CCC],</a:t>
            </a:r>
            <a:r>
              <a:rPr lang="en-US" sz="1800" dirty="0" smtClean="0"/>
              <a:t> 770)</a:t>
            </a:r>
          </a:p>
          <a:p>
            <a:pPr marL="0" indent="0">
              <a:buNone/>
            </a:pPr>
            <a:r>
              <a:rPr lang="en-US" dirty="0" smtClean="0"/>
              <a:t> </a:t>
            </a:r>
          </a:p>
          <a:p>
            <a:pPr marL="0" indent="0">
              <a:buNone/>
            </a:pPr>
            <a:r>
              <a:rPr lang="en-US" sz="1400" dirty="0" smtClean="0"/>
              <a:t>1.  </a:t>
            </a:r>
            <a:r>
              <a:rPr lang="en-US" sz="1400" i="1" dirty="0" smtClean="0"/>
              <a:t>Roman Catechism</a:t>
            </a:r>
            <a:r>
              <a:rPr lang="en-US" sz="1400" dirty="0" smtClean="0"/>
              <a:t> I, 10, 20.</a:t>
            </a:r>
          </a:p>
          <a:p>
            <a:pPr marL="0" indent="0">
              <a:buNone/>
            </a:pPr>
            <a:endParaRPr lang="en-US" dirty="0"/>
          </a:p>
        </p:txBody>
      </p:sp>
      <p:pic>
        <p:nvPicPr>
          <p:cNvPr id="4" name="Picture 3" descr="Slide4-NASA-Apollo8-Dec24-Earthrise-wikimedia.jpg"/>
          <p:cNvPicPr>
            <a:picLocks noChangeAspect="1"/>
          </p:cNvPicPr>
          <p:nvPr/>
        </p:nvPicPr>
        <p:blipFill>
          <a:blip r:embed="rId3" cstate="print"/>
          <a:srcRect l="23390" r="9040"/>
          <a:stretch>
            <a:fillRect/>
          </a:stretch>
        </p:blipFill>
        <p:spPr>
          <a:xfrm>
            <a:off x="6172200" y="1905000"/>
            <a:ext cx="2547576" cy="377024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6172200" y="568756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Mystical Union</a:t>
            </a:r>
            <a:endParaRPr lang="en-US" dirty="0"/>
          </a:p>
        </p:txBody>
      </p:sp>
      <p:sp>
        <p:nvSpPr>
          <p:cNvPr id="3" name="Content Placeholder 2"/>
          <p:cNvSpPr>
            <a:spLocks noGrp="1"/>
          </p:cNvSpPr>
          <p:nvPr>
            <p:ph idx="1"/>
          </p:nvPr>
        </p:nvSpPr>
        <p:spPr>
          <a:xfrm>
            <a:off x="1219200" y="1752600"/>
            <a:ext cx="7467600" cy="4373563"/>
          </a:xfrm>
        </p:spPr>
        <p:txBody>
          <a:bodyPr/>
          <a:lstStyle/>
          <a:p>
            <a:pPr lvl="0"/>
            <a:r>
              <a:rPr lang="en-US" dirty="0" smtClean="0"/>
              <a:t>Saint Paul calls the nuptial union of Christ and his Bride, the Church, “a great mystery.”</a:t>
            </a:r>
          </a:p>
          <a:p>
            <a:pPr lvl="0"/>
            <a:r>
              <a:rPr lang="en-US" dirty="0" smtClean="0"/>
              <a:t>Because she is united to Christ as her Bridegroom, the Church becomes, in her turn, a mystery.</a:t>
            </a:r>
          </a:p>
          <a:p>
            <a:pPr lvl="0"/>
            <a:r>
              <a:rPr lang="en-US" dirty="0" smtClean="0"/>
              <a:t>Holiness is measured </a:t>
            </a:r>
            <a:br>
              <a:rPr lang="en-US" dirty="0" smtClean="0"/>
            </a:br>
            <a:r>
              <a:rPr lang="en-US" dirty="0" smtClean="0"/>
              <a:t>according to the “great </a:t>
            </a:r>
            <a:br>
              <a:rPr lang="en-US" dirty="0" smtClean="0"/>
            </a:br>
            <a:r>
              <a:rPr lang="en-US" dirty="0" smtClean="0"/>
              <a:t>mystery” in which the </a:t>
            </a:r>
            <a:br>
              <a:rPr lang="en-US" dirty="0" smtClean="0"/>
            </a:br>
            <a:r>
              <a:rPr lang="en-US" dirty="0" smtClean="0"/>
              <a:t>Bride responds to the </a:t>
            </a:r>
            <a:br>
              <a:rPr lang="en-US" dirty="0" smtClean="0"/>
            </a:br>
            <a:r>
              <a:rPr lang="en-US" dirty="0" smtClean="0"/>
              <a:t>gift of the Bridegroom.</a:t>
            </a:r>
          </a:p>
          <a:p>
            <a:pPr>
              <a:buNone/>
            </a:pPr>
            <a:endParaRPr lang="en-US" dirty="0"/>
          </a:p>
        </p:txBody>
      </p:sp>
      <p:pic>
        <p:nvPicPr>
          <p:cNvPr id="4" name="Picture 3" descr="Slide5-OUEGNIN2-wikimedia.jpg"/>
          <p:cNvPicPr>
            <a:picLocks noChangeAspect="1"/>
          </p:cNvPicPr>
          <p:nvPr/>
        </p:nvPicPr>
        <p:blipFill>
          <a:blip r:embed="rId3" cstate="print"/>
          <a:srcRect r="5868"/>
          <a:stretch>
            <a:fillRect/>
          </a:stretch>
        </p:blipFill>
        <p:spPr>
          <a:xfrm>
            <a:off x="5171860" y="3505200"/>
            <a:ext cx="3667340" cy="25908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5562600" y="6096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Planned from the Beginning</a:t>
            </a:r>
            <a:endParaRPr lang="en-US" dirty="0"/>
          </a:p>
        </p:txBody>
      </p:sp>
      <p:sp>
        <p:nvSpPr>
          <p:cNvPr id="3" name="Content Placeholder 2"/>
          <p:cNvSpPr>
            <a:spLocks noGrp="1"/>
          </p:cNvSpPr>
          <p:nvPr>
            <p:ph idx="1"/>
          </p:nvPr>
        </p:nvSpPr>
        <p:spPr/>
        <p:txBody>
          <a:bodyPr/>
          <a:lstStyle/>
          <a:p>
            <a:pPr lvl="0"/>
            <a:r>
              <a:rPr lang="en-US" dirty="0" smtClean="0"/>
              <a:t>God the Father planned the </a:t>
            </a:r>
            <a:br>
              <a:rPr lang="en-US" dirty="0" smtClean="0"/>
            </a:br>
            <a:r>
              <a:rPr lang="en-US" dirty="0" smtClean="0"/>
              <a:t>Church from the beginning.</a:t>
            </a:r>
          </a:p>
          <a:p>
            <a:pPr lvl="0"/>
            <a:r>
              <a:rPr lang="en-US" dirty="0" smtClean="0"/>
              <a:t>Calling together human </a:t>
            </a:r>
            <a:br>
              <a:rPr lang="en-US" dirty="0" smtClean="0"/>
            </a:br>
            <a:r>
              <a:rPr lang="en-US" dirty="0" smtClean="0"/>
              <a:t>beings is central to the </a:t>
            </a:r>
            <a:br>
              <a:rPr lang="en-US" dirty="0" smtClean="0"/>
            </a:br>
            <a:r>
              <a:rPr lang="en-US" dirty="0" smtClean="0"/>
              <a:t>Father’s plan of salvation, </a:t>
            </a:r>
            <a:br>
              <a:rPr lang="en-US" dirty="0" smtClean="0"/>
            </a:br>
            <a:r>
              <a:rPr lang="en-US" dirty="0" smtClean="0"/>
              <a:t>as he wishes to gather us </a:t>
            </a:r>
            <a:br>
              <a:rPr lang="en-US" dirty="0" smtClean="0"/>
            </a:br>
            <a:r>
              <a:rPr lang="en-US" dirty="0" smtClean="0"/>
              <a:t>as his own People in order </a:t>
            </a:r>
            <a:br>
              <a:rPr lang="en-US" dirty="0" smtClean="0"/>
            </a:br>
            <a:r>
              <a:rPr lang="en-US" dirty="0" smtClean="0"/>
              <a:t>to save us.</a:t>
            </a:r>
          </a:p>
          <a:p>
            <a:pPr lvl="0"/>
            <a:r>
              <a:rPr lang="en-US" dirty="0" smtClean="0"/>
              <a:t>Through salvation, we will </a:t>
            </a:r>
            <a:br>
              <a:rPr lang="en-US" dirty="0" smtClean="0"/>
            </a:br>
            <a:r>
              <a:rPr lang="en-US" dirty="0" smtClean="0"/>
              <a:t>dwell with him in Heaven.</a:t>
            </a:r>
          </a:p>
          <a:p>
            <a:pPr>
              <a:buNone/>
            </a:pPr>
            <a:endParaRPr lang="en-US" dirty="0"/>
          </a:p>
        </p:txBody>
      </p:sp>
      <p:pic>
        <p:nvPicPr>
          <p:cNvPr id="4" name="Picture 3" descr="Slide6-Transfiguration_of_Christ_Hajdudorog_Frame-wikimedia.jpg"/>
          <p:cNvPicPr>
            <a:picLocks noChangeAspect="1"/>
          </p:cNvPicPr>
          <p:nvPr/>
        </p:nvPicPr>
        <p:blipFill>
          <a:blip r:embed="rId3" cstate="print"/>
          <a:stretch>
            <a:fillRect/>
          </a:stretch>
        </p:blipFill>
        <p:spPr>
          <a:xfrm>
            <a:off x="5562600" y="1219200"/>
            <a:ext cx="3200400" cy="42672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extBox 4"/>
          <p:cNvSpPr txBox="1"/>
          <p:nvPr/>
        </p:nvSpPr>
        <p:spPr bwMode="auto">
          <a:xfrm rot="16200000">
            <a:off x="7892846" y="3232355"/>
            <a:ext cx="1682005" cy="246496"/>
          </a:xfrm>
          <a:prstGeom prst="rect">
            <a:avLst/>
          </a:prstGeom>
          <a:noFill/>
          <a:ln w="9525">
            <a:noFill/>
            <a:miter lim="800000"/>
            <a:headEnd/>
            <a:tailEnd/>
          </a:ln>
        </p:spPr>
        <p:txBody>
          <a:bodyPr wrap="square" rtlCol="0">
            <a:prstTxWarp prst="textArchDown">
              <a:avLst/>
            </a:prstTxWarp>
            <a:spAutoFit/>
          </a:bodyPr>
          <a:lstStyle/>
          <a:p>
            <a:pPr algn="ctr"/>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Founded by Christ</a:t>
            </a:r>
            <a:endParaRPr lang="en-US" dirty="0"/>
          </a:p>
        </p:txBody>
      </p:sp>
      <p:sp>
        <p:nvSpPr>
          <p:cNvPr id="3" name="Content Placeholder 2"/>
          <p:cNvSpPr>
            <a:spLocks noGrp="1"/>
          </p:cNvSpPr>
          <p:nvPr>
            <p:ph idx="1"/>
          </p:nvPr>
        </p:nvSpPr>
        <p:spPr/>
        <p:txBody>
          <a:bodyPr/>
          <a:lstStyle/>
          <a:p>
            <a:pPr lvl="0"/>
            <a:r>
              <a:rPr lang="en-US" dirty="0" smtClean="0"/>
              <a:t>The Church is not ours, but the Lord’s, founded by Christ when he proclaimed and ushered in the Kingdom of God.</a:t>
            </a:r>
          </a:p>
          <a:p>
            <a:pPr lvl="0"/>
            <a:r>
              <a:rPr lang="en-US" dirty="0" smtClean="0"/>
              <a:t>The Church of the Lord is a place of the presence of the mystery of God and the Lord resurrected in the world.</a:t>
            </a:r>
          </a:p>
          <a:p>
            <a:pPr>
              <a:buNone/>
            </a:pPr>
            <a:endParaRPr lang="en-US" dirty="0"/>
          </a:p>
        </p:txBody>
      </p:sp>
      <p:pic>
        <p:nvPicPr>
          <p:cNvPr id="4" name="Picture 3" descr="Slide7-Duccio_di_Buoninsegna-wikimedia.jpg"/>
          <p:cNvPicPr>
            <a:picLocks noChangeAspect="1"/>
          </p:cNvPicPr>
          <p:nvPr/>
        </p:nvPicPr>
        <p:blipFill>
          <a:blip r:embed="rId3" cstate="print"/>
          <a:srcRect t="8466"/>
          <a:stretch>
            <a:fillRect/>
          </a:stretch>
        </p:blipFill>
        <p:spPr>
          <a:xfrm>
            <a:off x="2590800" y="4157663"/>
            <a:ext cx="3507282" cy="2471737"/>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rot="16200000">
            <a:off x="5223919" y="5520281"/>
            <a:ext cx="1913439"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Kingdom of God Is at Hand</a:t>
            </a:r>
            <a:endParaRPr lang="en-US" dirty="0"/>
          </a:p>
        </p:txBody>
      </p:sp>
      <p:sp>
        <p:nvSpPr>
          <p:cNvPr id="3" name="Content Placeholder 2"/>
          <p:cNvSpPr>
            <a:spLocks noGrp="1"/>
          </p:cNvSpPr>
          <p:nvPr>
            <p:ph idx="1"/>
          </p:nvPr>
        </p:nvSpPr>
        <p:spPr>
          <a:xfrm>
            <a:off x="1371600" y="1752600"/>
            <a:ext cx="4343400" cy="4373563"/>
          </a:xfrm>
        </p:spPr>
        <p:txBody>
          <a:bodyPr/>
          <a:lstStyle/>
          <a:p>
            <a:pPr lvl="0"/>
            <a:r>
              <a:rPr lang="en-US" dirty="0" smtClean="0"/>
              <a:t>“This is the time of fulfillment. The kingdom of God is at hand” (Mark 1:15).</a:t>
            </a:r>
          </a:p>
          <a:p>
            <a:pPr lvl="0"/>
            <a:r>
              <a:rPr lang="en-US" dirty="0" smtClean="0"/>
              <a:t>With these words, Christ inaugurated the Church on earth.</a:t>
            </a:r>
          </a:p>
          <a:p>
            <a:pPr>
              <a:buNone/>
            </a:pPr>
            <a:endParaRPr lang="en-US" dirty="0"/>
          </a:p>
        </p:txBody>
      </p:sp>
      <p:pic>
        <p:nvPicPr>
          <p:cNvPr id="4" name="Picture 3" descr="Slide8-Christ_in_Glory._Ethipoic_Gospels_-wikimedia.jpg"/>
          <p:cNvPicPr>
            <a:picLocks noChangeAspect="1"/>
          </p:cNvPicPr>
          <p:nvPr/>
        </p:nvPicPr>
        <p:blipFill>
          <a:blip r:embed="rId3" cstate="print"/>
          <a:stretch>
            <a:fillRect/>
          </a:stretch>
        </p:blipFill>
        <p:spPr>
          <a:xfrm>
            <a:off x="6019800" y="1828800"/>
            <a:ext cx="2685156" cy="40994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rot="16200000">
            <a:off x="7494195" y="4548236"/>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ide9-HeavenlyGates-coolchaser.com"/>
          <p:cNvPicPr>
            <a:picLocks noChangeAspect="1"/>
          </p:cNvPicPr>
          <p:nvPr/>
        </p:nvPicPr>
        <p:blipFill>
          <a:blip r:embed="rId3" cstate="print"/>
          <a:stretch>
            <a:fillRect/>
          </a:stretch>
        </p:blipFill>
        <p:spPr>
          <a:xfrm>
            <a:off x="914400" y="1885950"/>
            <a:ext cx="3524250" cy="2686050"/>
          </a:xfrm>
          <a:prstGeom prst="rect">
            <a:avLst/>
          </a:prstGeom>
        </p:spPr>
      </p:pic>
      <p:sp>
        <p:nvSpPr>
          <p:cNvPr id="2" name="Title 1"/>
          <p:cNvSpPr>
            <a:spLocks noGrp="1"/>
          </p:cNvSpPr>
          <p:nvPr>
            <p:ph type="title"/>
          </p:nvPr>
        </p:nvSpPr>
        <p:spPr/>
        <p:txBody>
          <a:bodyPr/>
          <a:lstStyle/>
          <a:p>
            <a:r>
              <a:rPr lang="en-US" dirty="0" smtClean="0"/>
              <a:t>Mystery at the Heart</a:t>
            </a:r>
            <a:endParaRPr lang="en-US" dirty="0"/>
          </a:p>
        </p:txBody>
      </p:sp>
      <p:sp>
        <p:nvSpPr>
          <p:cNvPr id="3" name="Content Placeholder 2"/>
          <p:cNvSpPr>
            <a:spLocks noGrp="1"/>
          </p:cNvSpPr>
          <p:nvPr>
            <p:ph idx="1"/>
          </p:nvPr>
        </p:nvSpPr>
        <p:spPr>
          <a:xfrm>
            <a:off x="4343400" y="1752600"/>
            <a:ext cx="3886200" cy="4800600"/>
          </a:xfrm>
        </p:spPr>
        <p:txBody>
          <a:bodyPr>
            <a:normAutofit lnSpcReduction="10000"/>
          </a:bodyPr>
          <a:lstStyle/>
          <a:p>
            <a:pPr lvl="0"/>
            <a:r>
              <a:rPr lang="en-US" dirty="0" smtClean="0"/>
              <a:t>Vatican II put the reality of the “mystery” at the center and heart of Catholic doctrine, exploring the “divine plan” of salvation.</a:t>
            </a:r>
          </a:p>
          <a:p>
            <a:pPr lvl="0"/>
            <a:r>
              <a:rPr lang="en-US" dirty="0" smtClean="0"/>
              <a:t>This plan was proposed and contemplated for the Church from all eternity and destined to be fulfilled historically and visibly in Christ Jesus.</a:t>
            </a:r>
            <a:endParaRPr lang="en-US" dirty="0"/>
          </a:p>
        </p:txBody>
      </p:sp>
      <p:sp>
        <p:nvSpPr>
          <p:cNvPr id="5" name="TextBox 4"/>
          <p:cNvSpPr txBox="1"/>
          <p:nvPr/>
        </p:nvSpPr>
        <p:spPr bwMode="auto">
          <a:xfrm>
            <a:off x="1371600" y="4419600"/>
            <a:ext cx="838200" cy="169277"/>
          </a:xfrm>
          <a:prstGeom prst="rect">
            <a:avLst/>
          </a:prstGeom>
          <a:noFill/>
          <a:ln w="9525">
            <a:noFill/>
            <a:miter lim="800000"/>
            <a:headEnd/>
            <a:tailEnd/>
          </a:ln>
        </p:spPr>
        <p:txBody>
          <a:bodyPr wrap="square" rtlCol="0">
            <a:spAutoFit/>
          </a:bodyPr>
          <a:lstStyle/>
          <a:p>
            <a:r>
              <a:rPr lang="en-US" sz="500" dirty="0" smtClean="0"/>
              <a:t>© coolchaser.com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206</TotalTime>
  <Words>1338</Words>
  <Application>Microsoft Office PowerPoint</Application>
  <PresentationFormat>On-screen Show (4:3)</PresentationFormat>
  <Paragraphs>131</Paragraphs>
  <Slides>23</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LIC Presentation template</vt:lpstr>
      <vt:lpstr>Key Concepts of Church</vt:lpstr>
      <vt:lpstr>Meanings of Church</vt:lpstr>
      <vt:lpstr>All Three Are Church</vt:lpstr>
      <vt:lpstr>Church as Mystery</vt:lpstr>
      <vt:lpstr>Mystical Union</vt:lpstr>
      <vt:lpstr>Planned from the Beginning</vt:lpstr>
      <vt:lpstr>Founded by Christ</vt:lpstr>
      <vt:lpstr>Kingdom of God Is at Hand</vt:lpstr>
      <vt:lpstr>Mystery at the Heart</vt:lpstr>
      <vt:lpstr>Christ’s Body</vt:lpstr>
      <vt:lpstr>Made Holy</vt:lpstr>
      <vt:lpstr>Mystery of Divine Origin</vt:lpstr>
      <vt:lpstr>Church as Human and Divine</vt:lpstr>
      <vt:lpstr>Both Human and Divine</vt:lpstr>
      <vt:lpstr>Holy Spirit Animates</vt:lpstr>
      <vt:lpstr>Mission of the Church</vt:lpstr>
      <vt:lpstr>Make Disciples</vt:lpstr>
      <vt:lpstr>A Global Church</vt:lpstr>
      <vt:lpstr>Father, Son, and Holy Spirit</vt:lpstr>
      <vt:lpstr>Visible and Spiritual</vt:lpstr>
      <vt:lpstr>Visible Church</vt:lpstr>
      <vt:lpstr>Seeing Is Believing</vt:lpstr>
      <vt:lpstr>Invisible Church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Concepts of Church</dc:title>
  <dc:creator>bmartinka</dc:creator>
  <cp:lastModifiedBy>Brian Holzworth</cp:lastModifiedBy>
  <cp:revision>30</cp:revision>
  <dcterms:created xsi:type="dcterms:W3CDTF">2010-11-22T22:22:09Z</dcterms:created>
  <dcterms:modified xsi:type="dcterms:W3CDTF">2014-03-06T16:58:30Z</dcterms:modified>
</cp:coreProperties>
</file>