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2" clrIdx="0"/>
  <p:cmAuthor id="1" name="Brooke Saron" initials="BS" lastIdx="1" clrIdx="1">
    <p:extLst/>
  </p:cmAuthor>
  <p:cmAuthor id="2" name="Justin Karr" initials="" lastIdx="2" clrIdx="2"/>
  <p:cmAuthor id="3" name="Jerry Ruff" initials="JR" lastIdx="2" clrIdx="3">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B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57" autoAdjust="0"/>
    <p:restoredTop sz="93350" autoAdjust="0"/>
  </p:normalViewPr>
  <p:slideViewPr>
    <p:cSldViewPr>
      <p:cViewPr varScale="1">
        <p:scale>
          <a:sx n="80" d="100"/>
          <a:sy n="80" d="100"/>
        </p:scale>
        <p:origin x="462" y="90"/>
      </p:cViewPr>
      <p:guideLst>
        <p:guide orient="horz" pos="2160"/>
        <p:guide pos="2880"/>
      </p:guideLst>
    </p:cSldViewPr>
  </p:slideViewPr>
  <p:notesTextViewPr>
    <p:cViewPr>
      <p:scale>
        <a:sx n="100" d="100"/>
        <a:sy n="100" d="100"/>
      </p:scale>
      <p:origin x="0" y="0"/>
    </p:cViewPr>
  </p:notesTextViewPr>
  <p:notesViewPr>
    <p:cSldViewPr>
      <p:cViewPr varScale="1">
        <p:scale>
          <a:sx n="71" d="100"/>
          <a:sy n="71" d="100"/>
        </p:scale>
        <p:origin x="286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5942A7-3FE1-40DE-96FE-B53A7764AA82}"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1DD848-A889-42AA-8058-8CB87465AA80}" type="slidenum">
              <a:rPr lang="en-US" smtClean="0"/>
              <a:pPr/>
              <a:t>‹#›</a:t>
            </a:fld>
            <a:endParaRPr lang="en-US"/>
          </a:p>
        </p:txBody>
      </p:sp>
    </p:spTree>
    <p:extLst>
      <p:ext uri="{BB962C8B-B14F-4D97-AF65-F5344CB8AC3E}">
        <p14:creationId xmlns:p14="http://schemas.microsoft.com/office/powerpoint/2010/main" val="383304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none" kern="1200" dirty="0" smtClean="0">
                <a:solidFill>
                  <a:schemeClr val="tx1"/>
                </a:solidFill>
                <a:latin typeface="+mn-lt"/>
                <a:ea typeface="+mn-ea"/>
                <a:cs typeface="+mn-cs"/>
              </a:rPr>
              <a:t>Resources </a:t>
            </a:r>
            <a:r>
              <a:rPr lang="en-US" sz="1200" kern="1200" dirty="0" smtClean="0">
                <a:solidFill>
                  <a:schemeClr val="tx1"/>
                </a:solidFill>
                <a:latin typeface="+mn-lt"/>
                <a:ea typeface="+mn-ea"/>
                <a:cs typeface="+mn-cs"/>
              </a:rPr>
              <a:t>used for this PowerPoint presentation include </a:t>
            </a:r>
            <a:r>
              <a:rPr lang="en-US" sz="1200" i="1" kern="1200" dirty="0" smtClean="0">
                <a:solidFill>
                  <a:schemeClr val="tx1"/>
                </a:solidFill>
                <a:latin typeface="+mn-lt"/>
                <a:ea typeface="+mn-ea"/>
                <a:cs typeface="+mn-cs"/>
              </a:rPr>
              <a:t>Saint Mary’s Press</a:t>
            </a:r>
            <a:r>
              <a:rPr lang="en-US" sz="1200" i="0" kern="1200" baseline="30000" dirty="0" smtClean="0">
                <a:solidFill>
                  <a:schemeClr val="tx1"/>
                </a:solidFill>
                <a:latin typeface="+mn-lt"/>
                <a:ea typeface="+mn-ea"/>
                <a:cs typeface="+mn-cs"/>
              </a:rPr>
              <a:t>®</a:t>
            </a:r>
            <a:r>
              <a:rPr lang="en-US" sz="1200" i="1" kern="1200" dirty="0" smtClean="0">
                <a:solidFill>
                  <a:schemeClr val="tx1"/>
                </a:solidFill>
                <a:latin typeface="+mn-lt"/>
                <a:ea typeface="+mn-ea"/>
                <a:cs typeface="+mn-cs"/>
              </a:rPr>
              <a:t> Glossary of Theological Terms,</a:t>
            </a:r>
            <a:r>
              <a:rPr lang="en-US" sz="1200" kern="1200" dirty="0" smtClean="0">
                <a:solidFill>
                  <a:schemeClr val="tx1"/>
                </a:solidFill>
                <a:latin typeface="+mn-lt"/>
                <a:ea typeface="+mn-ea"/>
                <a:cs typeface="+mn-cs"/>
              </a:rPr>
              <a:t> T. S. Eliot’s “Dry Salvages in the Four Quartets,” and the </a:t>
            </a:r>
            <a:r>
              <a:rPr lang="en-US" sz="1200" i="1" kern="1200" dirty="0" smtClean="0">
                <a:solidFill>
                  <a:schemeClr val="tx1"/>
                </a:solidFill>
                <a:latin typeface="+mn-lt"/>
                <a:ea typeface="+mn-ea"/>
                <a:cs typeface="+mn-cs"/>
              </a:rPr>
              <a:t>Catechism of the Catholic Church</a:t>
            </a:r>
            <a:r>
              <a:rPr lang="en-US" sz="1200" kern="120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1</a:t>
            </a:fld>
            <a:endParaRPr lang="en-US"/>
          </a:p>
        </p:txBody>
      </p:sp>
    </p:spTree>
    <p:extLst>
      <p:ext uri="{BB962C8B-B14F-4D97-AF65-F5344CB8AC3E}">
        <p14:creationId xmlns:p14="http://schemas.microsoft.com/office/powerpoint/2010/main" val="169729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12</a:t>
            </a:fld>
            <a:endParaRPr lang="en-US"/>
          </a:p>
        </p:txBody>
      </p:sp>
    </p:spTree>
    <p:extLst>
      <p:ext uri="{BB962C8B-B14F-4D97-AF65-F5344CB8AC3E}">
        <p14:creationId xmlns:p14="http://schemas.microsoft.com/office/powerpoint/2010/main" val="3995284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31DD848-A889-42AA-8058-8CB87465AA80}" type="slidenum">
              <a:rPr lang="en-US" smtClean="0"/>
              <a:pPr/>
              <a:t>13</a:t>
            </a:fld>
            <a:endParaRPr lang="en-US"/>
          </a:p>
        </p:txBody>
      </p:sp>
    </p:spTree>
    <p:extLst>
      <p:ext uri="{BB962C8B-B14F-4D97-AF65-F5344CB8AC3E}">
        <p14:creationId xmlns:p14="http://schemas.microsoft.com/office/powerpoint/2010/main" val="3543399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31DD848-A889-42AA-8058-8CB87465AA80}" type="slidenum">
              <a:rPr lang="en-US" smtClean="0"/>
              <a:pPr/>
              <a:t>14</a:t>
            </a:fld>
            <a:endParaRPr lang="en-US"/>
          </a:p>
        </p:txBody>
      </p:sp>
    </p:spTree>
    <p:extLst>
      <p:ext uri="{BB962C8B-B14F-4D97-AF65-F5344CB8AC3E}">
        <p14:creationId xmlns:p14="http://schemas.microsoft.com/office/powerpoint/2010/main" val="206396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3</a:t>
            </a:fld>
            <a:endParaRPr lang="en-US"/>
          </a:p>
        </p:txBody>
      </p:sp>
    </p:spTree>
    <p:extLst>
      <p:ext uri="{BB962C8B-B14F-4D97-AF65-F5344CB8AC3E}">
        <p14:creationId xmlns:p14="http://schemas.microsoft.com/office/powerpoint/2010/main" val="1891242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4</a:t>
            </a:fld>
            <a:endParaRPr lang="en-US"/>
          </a:p>
        </p:txBody>
      </p:sp>
    </p:spTree>
    <p:extLst>
      <p:ext uri="{BB962C8B-B14F-4D97-AF65-F5344CB8AC3E}">
        <p14:creationId xmlns:p14="http://schemas.microsoft.com/office/powerpoint/2010/main" val="2894378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Ask the students how they understand </a:t>
            </a:r>
            <a:r>
              <a:rPr lang="en-US" sz="1200" i="1" kern="1200" dirty="0" smtClean="0">
                <a:solidFill>
                  <a:schemeClr val="tx1"/>
                </a:solidFill>
                <a:latin typeface="+mn-lt"/>
                <a:ea typeface="+mn-ea"/>
                <a:cs typeface="+mn-cs"/>
              </a:rPr>
              <a:t>mystery</a:t>
            </a:r>
            <a:r>
              <a:rPr lang="en-US" sz="1200" kern="1200" dirty="0" smtClean="0">
                <a:solidFill>
                  <a:schemeClr val="tx1"/>
                </a:solidFill>
                <a:latin typeface="+mn-lt"/>
                <a:ea typeface="+mn-ea"/>
                <a:cs typeface="+mn-cs"/>
              </a:rPr>
              <a:t> and why the Incarnation is a mystery.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After the T. S. Eliot quote, allow a few moments for reflection and discussion on what this means.</a:t>
            </a:r>
          </a:p>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6</a:t>
            </a:fld>
            <a:endParaRPr lang="en-US"/>
          </a:p>
        </p:txBody>
      </p:sp>
    </p:spTree>
    <p:extLst>
      <p:ext uri="{BB962C8B-B14F-4D97-AF65-F5344CB8AC3E}">
        <p14:creationId xmlns:p14="http://schemas.microsoft.com/office/powerpoint/2010/main" val="366009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7</a:t>
            </a:fld>
            <a:endParaRPr lang="en-US"/>
          </a:p>
        </p:txBody>
      </p:sp>
    </p:spTree>
    <p:extLst>
      <p:ext uri="{BB962C8B-B14F-4D97-AF65-F5344CB8AC3E}">
        <p14:creationId xmlns:p14="http://schemas.microsoft.com/office/powerpoint/2010/main" val="3508045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The image on this slide is the Hebrew spelling of “Emmanuel.”</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8</a:t>
            </a:fld>
            <a:endParaRPr lang="en-US"/>
          </a:p>
        </p:txBody>
      </p:sp>
    </p:spTree>
    <p:extLst>
      <p:ext uri="{BB962C8B-B14F-4D97-AF65-F5344CB8AC3E}">
        <p14:creationId xmlns:p14="http://schemas.microsoft.com/office/powerpoint/2010/main" val="4218343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You can insert two or three additional slides here, depending on the needs of your class.</a:t>
            </a:r>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nclude artwork depicting the Nativity, with a focus on works from various cultures, historic eras, and so on, that show the universal message that is the Incarnation. If you add slides for your class, lead the students in a brief discussion of what they observe.</a:t>
            </a:r>
          </a:p>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9</a:t>
            </a:fld>
            <a:endParaRPr lang="en-US"/>
          </a:p>
        </p:txBody>
      </p:sp>
    </p:spTree>
    <p:extLst>
      <p:ext uri="{BB962C8B-B14F-4D97-AF65-F5344CB8AC3E}">
        <p14:creationId xmlns:p14="http://schemas.microsoft.com/office/powerpoint/2010/main" val="26528023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10</a:t>
            </a:fld>
            <a:endParaRPr lang="en-US"/>
          </a:p>
        </p:txBody>
      </p:sp>
    </p:spTree>
    <p:extLst>
      <p:ext uri="{BB962C8B-B14F-4D97-AF65-F5344CB8AC3E}">
        <p14:creationId xmlns:p14="http://schemas.microsoft.com/office/powerpoint/2010/main" val="3311370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1DD848-A889-42AA-8058-8CB87465AA80}" type="slidenum">
              <a:rPr lang="en-US" smtClean="0"/>
              <a:pPr/>
              <a:t>11</a:t>
            </a:fld>
            <a:endParaRPr lang="en-US"/>
          </a:p>
        </p:txBody>
      </p:sp>
    </p:spTree>
    <p:extLst>
      <p:ext uri="{BB962C8B-B14F-4D97-AF65-F5344CB8AC3E}">
        <p14:creationId xmlns:p14="http://schemas.microsoft.com/office/powerpoint/2010/main" val="28080374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9516" y="1981200"/>
            <a:ext cx="7772400" cy="1470025"/>
          </a:xfrm>
        </p:spPr>
        <p:txBody>
          <a:bodyPr/>
          <a:lstStyle/>
          <a:p>
            <a:r>
              <a:rPr lang="en-US" dirty="0" smtClean="0"/>
              <a:t>What Is the Incarnation?</a:t>
            </a:r>
            <a:endParaRPr lang="en-US" dirty="0"/>
          </a:p>
        </p:txBody>
      </p:sp>
      <p:sp>
        <p:nvSpPr>
          <p:cNvPr id="4" name="Text Placeholder 8"/>
          <p:cNvSpPr>
            <a:spLocks noGrp="1"/>
          </p:cNvSpPr>
          <p:nvPr>
            <p:ph type="body" sz="quarter" idx="10"/>
          </p:nvPr>
        </p:nvSpPr>
        <p:spPr>
          <a:xfrm>
            <a:off x="7467600" y="6019800"/>
            <a:ext cx="1447800" cy="228600"/>
          </a:xfrm>
        </p:spPr>
        <p:txBody>
          <a:bodyPr>
            <a:normAutofit/>
          </a:bodyPr>
          <a:lstStyle>
            <a:lvl1pPr>
              <a:buNone/>
              <a:defRPr sz="800">
                <a:solidFill>
                  <a:schemeClr val="bg1">
                    <a:lumMod val="50000"/>
                  </a:schemeClr>
                </a:solidFill>
              </a:defRPr>
            </a:lvl1pPr>
          </a:lstStyle>
          <a:p>
            <a:pPr lvl="0"/>
            <a:r>
              <a:rPr lang="en-US" dirty="0" smtClean="0"/>
              <a:t>Document # TX004830</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1000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219200" y="1709600"/>
            <a:ext cx="3810000" cy="4373563"/>
          </a:xfrm>
        </p:spPr>
        <p:txBody>
          <a:bodyPr/>
          <a:lstStyle/>
          <a:p>
            <a:pPr marL="0" indent="0">
              <a:buNone/>
            </a:pPr>
            <a:r>
              <a:rPr lang="en-US" dirty="0" smtClean="0"/>
              <a:t>Why did God (the Word, the Son) become a human person?</a:t>
            </a:r>
          </a:p>
          <a:p>
            <a:pPr lvl="0"/>
            <a:r>
              <a:rPr lang="en-US" dirty="0" smtClean="0"/>
              <a:t>So that we can know God.</a:t>
            </a:r>
          </a:p>
          <a:p>
            <a:pPr lvl="0"/>
            <a:r>
              <a:rPr lang="en-US" dirty="0" smtClean="0"/>
              <a:t>So that we can know how to live.</a:t>
            </a:r>
          </a:p>
          <a:p>
            <a:pPr lvl="0"/>
            <a:r>
              <a:rPr lang="en-US" dirty="0" smtClean="0"/>
              <a:t>So that we can know God’s great love for us.</a:t>
            </a:r>
          </a:p>
          <a:p>
            <a:endParaRPr lang="en-US" dirty="0"/>
          </a:p>
        </p:txBody>
      </p:sp>
      <p:pic>
        <p:nvPicPr>
          <p:cNvPr id="4" name="Picture 3" descr="babyjesus-wikimedia.jpg"/>
          <p:cNvPicPr>
            <a:picLocks noChangeAspect="1"/>
          </p:cNvPicPr>
          <p:nvPr/>
        </p:nvPicPr>
        <p:blipFill>
          <a:blip r:embed="rId3" cstate="print"/>
          <a:srcRect r="4192"/>
          <a:stretch>
            <a:fillRect/>
          </a:stretch>
        </p:blipFill>
        <p:spPr>
          <a:xfrm>
            <a:off x="5334000" y="1116565"/>
            <a:ext cx="3200400" cy="4833114"/>
          </a:xfrm>
          <a:prstGeom prst="rect">
            <a:avLst/>
          </a:prstGeom>
          <a:ln>
            <a:noFill/>
          </a:ln>
          <a:effectLst>
            <a:outerShdw blurRad="292100" dist="139700" dir="2700000" algn="tl" rotWithShape="0">
              <a:srgbClr val="333333">
                <a:alpha val="65000"/>
              </a:srgbClr>
            </a:outerShdw>
          </a:effectLst>
        </p:spPr>
      </p:pic>
      <p:sp>
        <p:nvSpPr>
          <p:cNvPr id="5" name="Text Box 10"/>
          <p:cNvSpPr txBox="1">
            <a:spLocks noChangeArrowheads="1"/>
          </p:cNvSpPr>
          <p:nvPr/>
        </p:nvSpPr>
        <p:spPr bwMode="auto">
          <a:xfrm>
            <a:off x="5334000" y="5947016"/>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1430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219200" y="1752600"/>
            <a:ext cx="3886200" cy="4373563"/>
          </a:xfrm>
        </p:spPr>
        <p:txBody>
          <a:bodyPr/>
          <a:lstStyle/>
          <a:p>
            <a:pPr marL="0" indent="0">
              <a:buNone/>
            </a:pPr>
            <a:r>
              <a:rPr lang="en-US" dirty="0" smtClean="0"/>
              <a:t>Jesus, a person who lived in history,  . . .</a:t>
            </a:r>
          </a:p>
          <a:p>
            <a:pPr lvl="0"/>
            <a:r>
              <a:rPr lang="en-US" dirty="0" smtClean="0"/>
              <a:t>showed us how to be human.</a:t>
            </a:r>
          </a:p>
          <a:p>
            <a:pPr lvl="0"/>
            <a:r>
              <a:rPr lang="en-US" dirty="0" smtClean="0"/>
              <a:t>reconciled us with God.</a:t>
            </a:r>
          </a:p>
          <a:p>
            <a:pPr lvl="0"/>
            <a:r>
              <a:rPr lang="en-US" dirty="0" smtClean="0"/>
              <a:t>overcame sin and death.</a:t>
            </a:r>
          </a:p>
          <a:p>
            <a:endParaRPr lang="en-US" dirty="0"/>
          </a:p>
        </p:txBody>
      </p:sp>
      <p:pic>
        <p:nvPicPr>
          <p:cNvPr id="5" name="Picture 4" descr="Jesus_Found_in_the_Temple-wikimedia.jpg"/>
          <p:cNvPicPr>
            <a:picLocks noChangeAspect="1"/>
          </p:cNvPicPr>
          <p:nvPr/>
        </p:nvPicPr>
        <p:blipFill>
          <a:blip r:embed="rId3" cstate="print"/>
          <a:srcRect l="4762" t="3333" r="7072" b="4444"/>
          <a:stretch>
            <a:fillRect/>
          </a:stretch>
        </p:blipFill>
        <p:spPr>
          <a:xfrm>
            <a:off x="5334000" y="1156252"/>
            <a:ext cx="3200399" cy="4782312"/>
          </a:xfrm>
          <a:prstGeom prst="rect">
            <a:avLst/>
          </a:prstGeom>
        </p:spPr>
      </p:pic>
      <p:sp>
        <p:nvSpPr>
          <p:cNvPr id="6" name="Text Box 10"/>
          <p:cNvSpPr txBox="1">
            <a:spLocks noChangeArrowheads="1"/>
          </p:cNvSpPr>
          <p:nvPr/>
        </p:nvSpPr>
        <p:spPr bwMode="auto">
          <a:xfrm>
            <a:off x="5334000" y="5951816"/>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287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240302" y="2057400"/>
            <a:ext cx="3733800" cy="2590800"/>
          </a:xfrm>
        </p:spPr>
        <p:txBody>
          <a:bodyPr/>
          <a:lstStyle/>
          <a:p>
            <a:pPr marL="0" indent="0">
              <a:buNone/>
            </a:pPr>
            <a:r>
              <a:rPr lang="en-US" dirty="0" smtClean="0"/>
              <a:t>Jesus said,  .  .  .</a:t>
            </a:r>
          </a:p>
          <a:p>
            <a:pPr marL="0" indent="0">
              <a:buNone/>
            </a:pPr>
            <a:endParaRPr lang="en-US" dirty="0" smtClean="0"/>
          </a:p>
          <a:p>
            <a:pPr marL="0" indent="0">
              <a:spcBef>
                <a:spcPts val="0"/>
              </a:spcBef>
              <a:buNone/>
            </a:pPr>
            <a:r>
              <a:rPr lang="en-US" b="1" dirty="0" smtClean="0">
                <a:solidFill>
                  <a:srgbClr val="C00000"/>
                </a:solidFill>
              </a:rPr>
              <a:t>“I am the way and the truth and the life. No one comes</a:t>
            </a:r>
          </a:p>
          <a:p>
            <a:pPr marL="0" indent="0">
              <a:spcBef>
                <a:spcPts val="0"/>
              </a:spcBef>
              <a:buNone/>
            </a:pPr>
            <a:r>
              <a:rPr lang="en-US" b="1" dirty="0" smtClean="0">
                <a:solidFill>
                  <a:srgbClr val="C00000"/>
                </a:solidFill>
              </a:rPr>
              <a:t>to the Father except</a:t>
            </a:r>
          </a:p>
          <a:p>
            <a:pPr marL="0" indent="0">
              <a:spcBef>
                <a:spcPts val="0"/>
              </a:spcBef>
              <a:buNone/>
            </a:pPr>
            <a:r>
              <a:rPr lang="en-US" b="1" dirty="0" smtClean="0">
                <a:solidFill>
                  <a:srgbClr val="C00000"/>
                </a:solidFill>
              </a:rPr>
              <a:t>through me.” </a:t>
            </a:r>
            <a:r>
              <a:rPr lang="en-US" dirty="0" smtClean="0"/>
              <a:t>(John 14:6)</a:t>
            </a:r>
          </a:p>
          <a:p>
            <a:pPr algn="ctr"/>
            <a:endParaRPr lang="en-US" dirty="0"/>
          </a:p>
        </p:txBody>
      </p:sp>
      <p:pic>
        <p:nvPicPr>
          <p:cNvPr id="4" name="Picture 3" descr="Baptism_of_Jesus_by_Tissot-wikimedia.jpg"/>
          <p:cNvPicPr>
            <a:picLocks noChangeAspect="1"/>
          </p:cNvPicPr>
          <p:nvPr/>
        </p:nvPicPr>
        <p:blipFill>
          <a:blip r:embed="rId3" cstate="print"/>
          <a:srcRect t="5970"/>
          <a:stretch>
            <a:fillRect/>
          </a:stretch>
        </p:blipFill>
        <p:spPr>
          <a:xfrm>
            <a:off x="5334000" y="1143000"/>
            <a:ext cx="3207893" cy="4800600"/>
          </a:xfrm>
          <a:prstGeom prst="rect">
            <a:avLst/>
          </a:prstGeom>
          <a:ln>
            <a:noFill/>
          </a:ln>
          <a:effectLst>
            <a:outerShdw blurRad="292100" dist="139700" dir="2700000" algn="tl" rotWithShape="0">
              <a:srgbClr val="333333">
                <a:alpha val="65000"/>
              </a:srgbClr>
            </a:outerShdw>
          </a:effectLst>
        </p:spPr>
      </p:pic>
      <p:sp>
        <p:nvSpPr>
          <p:cNvPr id="5" name="Text Box 10"/>
          <p:cNvSpPr txBox="1">
            <a:spLocks noChangeArrowheads="1"/>
          </p:cNvSpPr>
          <p:nvPr/>
        </p:nvSpPr>
        <p:spPr bwMode="auto">
          <a:xfrm>
            <a:off x="5297557" y="5973261"/>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287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133061" y="1981200"/>
            <a:ext cx="3962400" cy="2971800"/>
          </a:xfrm>
        </p:spPr>
        <p:txBody>
          <a:bodyPr/>
          <a:lstStyle/>
          <a:p>
            <a:pPr marL="0" indent="0">
              <a:buNone/>
            </a:pPr>
            <a:r>
              <a:rPr lang="en-US" b="1" dirty="0" smtClean="0">
                <a:solidFill>
                  <a:srgbClr val="C00000"/>
                </a:solidFill>
              </a:rPr>
              <a:t>“Taking up St. John’s expression ‘The Word became flesh,’</a:t>
            </a:r>
            <a:r>
              <a:rPr lang="en-US" b="1" baseline="30000" dirty="0" smtClean="0">
                <a:solidFill>
                  <a:srgbClr val="C00000"/>
                </a:solidFill>
              </a:rPr>
              <a:t>1</a:t>
            </a:r>
            <a:r>
              <a:rPr lang="en-US" b="1" dirty="0" smtClean="0">
                <a:solidFill>
                  <a:srgbClr val="C00000"/>
                </a:solidFill>
              </a:rPr>
              <a:t> the Church calls ‘Incarnation’ the fact that the Son of God assumed a human nature in order to accomplish our salvation in it” </a:t>
            </a:r>
            <a:r>
              <a:rPr lang="en-US" dirty="0" smtClean="0"/>
              <a:t>(</a:t>
            </a:r>
            <a:r>
              <a:rPr lang="en-US" i="1" dirty="0" smtClean="0"/>
              <a:t>Catechism of the Catholic Church,</a:t>
            </a:r>
            <a:r>
              <a:rPr lang="en-US" dirty="0" smtClean="0"/>
              <a:t> 461).</a:t>
            </a:r>
          </a:p>
          <a:p>
            <a:pPr algn="ctr">
              <a:buNone/>
            </a:pPr>
            <a:endParaRPr lang="en-US" dirty="0"/>
          </a:p>
        </p:txBody>
      </p:sp>
      <p:pic>
        <p:nvPicPr>
          <p:cNvPr id="5" name="Picture 4" descr="Jesus risen-wikimedia.jpg"/>
          <p:cNvPicPr>
            <a:picLocks noChangeAspect="1"/>
          </p:cNvPicPr>
          <p:nvPr/>
        </p:nvPicPr>
        <p:blipFill>
          <a:blip r:embed="rId3" cstate="print"/>
          <a:srcRect l="6598" r="5434" b="1927"/>
          <a:stretch>
            <a:fillRect/>
          </a:stretch>
        </p:blipFill>
        <p:spPr>
          <a:xfrm>
            <a:off x="5334000" y="1066799"/>
            <a:ext cx="3200400" cy="4800601"/>
          </a:xfrm>
          <a:prstGeom prst="rect">
            <a:avLst/>
          </a:prstGeom>
          <a:ln>
            <a:noFill/>
          </a:ln>
          <a:effectLst>
            <a:outerShdw blurRad="292100" dist="139700" dir="2700000" algn="tl" rotWithShape="0">
              <a:srgbClr val="333333">
                <a:alpha val="65000"/>
              </a:srgbClr>
            </a:outerShdw>
          </a:effectLst>
        </p:spPr>
      </p:pic>
      <p:sp>
        <p:nvSpPr>
          <p:cNvPr id="6" name="Text Box 10"/>
          <p:cNvSpPr txBox="1">
            <a:spLocks noChangeArrowheads="1"/>
          </p:cNvSpPr>
          <p:nvPr/>
        </p:nvSpPr>
        <p:spPr bwMode="auto">
          <a:xfrm>
            <a:off x="5334000" y="5867400"/>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914400" y="1143000"/>
            <a:ext cx="8229600" cy="533400"/>
          </a:xfrm>
        </p:spPr>
        <p:txBody>
          <a:bodyPr/>
          <a:lstStyle/>
          <a:p>
            <a:r>
              <a:rPr lang="en-US" dirty="0" smtClean="0"/>
              <a:t>Acknowledgments</a:t>
            </a:r>
            <a:endParaRPr lang="en-US" dirty="0"/>
          </a:p>
        </p:txBody>
      </p:sp>
      <p:sp>
        <p:nvSpPr>
          <p:cNvPr id="9" name="Content Placeholder 2"/>
          <p:cNvSpPr>
            <a:spLocks noGrp="1"/>
          </p:cNvSpPr>
          <p:nvPr>
            <p:ph idx="1"/>
          </p:nvPr>
        </p:nvSpPr>
        <p:spPr>
          <a:xfrm>
            <a:off x="1295400" y="1828800"/>
            <a:ext cx="7315200" cy="3840163"/>
          </a:xfrm>
        </p:spPr>
        <p:txBody>
          <a:bodyPr>
            <a:normAutofit/>
          </a:bodyPr>
          <a:lstStyle/>
          <a:p>
            <a:pPr marL="0" indent="0">
              <a:buNone/>
            </a:pPr>
            <a:r>
              <a:rPr lang="en-US" sz="1400" dirty="0" smtClean="0"/>
              <a:t>The Scripture quotations in this PowerPoint </a:t>
            </a:r>
            <a:r>
              <a:rPr lang="en-US" sz="1400" dirty="0"/>
              <a:t>are taken from the </a:t>
            </a:r>
            <a:r>
              <a:rPr lang="en-US" sz="1400" i="1" dirty="0"/>
              <a:t>New American Bible, revised edition </a:t>
            </a:r>
            <a:r>
              <a:rPr lang="en-US" sz="1400" dirty="0"/>
              <a:t>© 2010, 1991, 1986, 1970 Confraternity of Christian Doctrine, Inc., Washington, </a:t>
            </a:r>
            <a:r>
              <a:rPr lang="en-US" sz="1400" dirty="0" smtClean="0"/>
              <a:t>DC</a:t>
            </a:r>
            <a:r>
              <a:rPr lang="en-US" sz="1400" dirty="0"/>
              <a:t>. All Rights Reserved. No part of this work may be reproduced or transmitted in any form or by any means, electronic or mechanical, including photocopying, recording, or by any information storage and retrieval system, without permission in writing from the copyright </a:t>
            </a:r>
            <a:r>
              <a:rPr lang="en-US" sz="1400" dirty="0" smtClean="0"/>
              <a:t>owner.</a:t>
            </a:r>
          </a:p>
          <a:p>
            <a:pPr marL="0" indent="0">
              <a:buFontTx/>
              <a:buNone/>
              <a:defRPr/>
            </a:pPr>
            <a:r>
              <a:rPr lang="en-US" sz="1400" dirty="0" smtClean="0"/>
              <a:t>      </a:t>
            </a:r>
            <a:r>
              <a:rPr lang="en-US" sz="1400" kern="0" dirty="0"/>
              <a:t>The </a:t>
            </a:r>
            <a:r>
              <a:rPr lang="en-US" sz="1400" kern="0" dirty="0" smtClean="0"/>
              <a:t>quotation on slide 13 is </a:t>
            </a:r>
            <a:r>
              <a:rPr lang="en-US" sz="1400" kern="0" dirty="0"/>
              <a:t>from the English translation of the </a:t>
            </a:r>
            <a:r>
              <a:rPr lang="en-US" sz="1400" i="1" kern="0" dirty="0"/>
              <a:t>Catechism of the Catholic Church</a:t>
            </a:r>
            <a:r>
              <a:rPr lang="en-US" sz="1400" kern="0" dirty="0"/>
              <a:t> for use in the United States of America, second edition </a:t>
            </a:r>
            <a:r>
              <a:rPr lang="en-US" sz="1400" i="1" kern="0" dirty="0"/>
              <a:t>(CCC),</a:t>
            </a:r>
            <a:r>
              <a:rPr lang="en-US" sz="1400" kern="0" dirty="0"/>
              <a:t> </a:t>
            </a:r>
            <a:r>
              <a:rPr lang="en-US" sz="1400" kern="0" dirty="0" smtClean="0"/>
              <a:t>number 461. </a:t>
            </a:r>
            <a:r>
              <a:rPr lang="en-US" sz="1400" kern="0" dirty="0"/>
              <a:t>Copyright © 1994 by the United States Catholic Conference, Inc.—</a:t>
            </a:r>
            <a:r>
              <a:rPr lang="en-US" sz="1400" kern="0" dirty="0" err="1"/>
              <a:t>Libreria</a:t>
            </a:r>
            <a:r>
              <a:rPr lang="en-US" sz="1400" kern="0" dirty="0"/>
              <a:t> </a:t>
            </a:r>
            <a:r>
              <a:rPr lang="en-US" sz="1400" kern="0" dirty="0" err="1"/>
              <a:t>Editrice</a:t>
            </a:r>
            <a:r>
              <a:rPr lang="en-US" sz="1400" kern="0" dirty="0"/>
              <a:t> </a:t>
            </a:r>
            <a:r>
              <a:rPr lang="en-US" sz="1400" kern="0" dirty="0" err="1"/>
              <a:t>Vaticana</a:t>
            </a:r>
            <a:r>
              <a:rPr lang="en-US" sz="1400" kern="0" dirty="0"/>
              <a:t> (LEV). English translation of the </a:t>
            </a:r>
            <a:r>
              <a:rPr lang="en-US" sz="1400" i="1" kern="0" dirty="0"/>
              <a:t>Catechism of the Catholic Church: Modifications from the </a:t>
            </a:r>
            <a:r>
              <a:rPr lang="en-US" sz="1400" i="1" kern="0" dirty="0" err="1"/>
              <a:t>Editio</a:t>
            </a:r>
            <a:r>
              <a:rPr lang="en-US" sz="1400" i="1" kern="0" dirty="0"/>
              <a:t> </a:t>
            </a:r>
            <a:r>
              <a:rPr lang="en-US" sz="1400" i="1" kern="0" dirty="0" err="1"/>
              <a:t>Typica</a:t>
            </a:r>
            <a:r>
              <a:rPr lang="en-US" sz="1400" kern="0" dirty="0"/>
              <a:t> copyright © 1997 by the United States Catholic Conference, Inc.—LEV</a:t>
            </a:r>
            <a:r>
              <a:rPr lang="en-US" sz="1400" kern="0" dirty="0" smtClean="0"/>
              <a:t>.</a:t>
            </a:r>
          </a:p>
          <a:p>
            <a:pPr marL="0" indent="0">
              <a:buFontTx/>
              <a:buNone/>
              <a:defRPr/>
            </a:pPr>
            <a:endParaRPr lang="en-US" sz="1400" kern="0" dirty="0"/>
          </a:p>
          <a:p>
            <a:pPr marL="0" indent="0">
              <a:buFontTx/>
              <a:buNone/>
              <a:defRPr/>
            </a:pPr>
            <a:r>
              <a:rPr lang="en-US" sz="1400" b="1" kern="0" dirty="0" smtClean="0"/>
              <a:t>Endnote cited in a Quotation from the </a:t>
            </a:r>
            <a:r>
              <a:rPr lang="en-US" sz="1400" b="1" i="1" kern="0" dirty="0" smtClean="0"/>
              <a:t>Catechism of the Catholic Church, </a:t>
            </a:r>
            <a:r>
              <a:rPr lang="en-US" sz="1400" b="1" kern="0" dirty="0" smtClean="0"/>
              <a:t>Second Edition</a:t>
            </a:r>
          </a:p>
          <a:p>
            <a:pPr marL="0" indent="0">
              <a:buFontTx/>
              <a:buNone/>
              <a:defRPr/>
            </a:pPr>
            <a:r>
              <a:rPr lang="en-US" sz="1400" kern="0" dirty="0" smtClean="0"/>
              <a:t>1. John 1:14.</a:t>
            </a:r>
          </a:p>
          <a:p>
            <a:pPr marL="0" indent="0">
              <a:buFontTx/>
              <a:buNone/>
              <a:defRPr/>
            </a:pPr>
            <a:endParaRPr lang="en-US" sz="1400" kern="0" dirty="0"/>
          </a:p>
          <a:p>
            <a:pPr marL="0" indent="0">
              <a:buNone/>
            </a:pPr>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2884525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a:xfrm>
            <a:off x="2057400" y="2286000"/>
            <a:ext cx="6400800" cy="3048000"/>
          </a:xfrm>
        </p:spPr>
        <p:txBody>
          <a:bodyPr/>
          <a:lstStyle/>
          <a:p>
            <a:pPr lvl="0" algn="l"/>
            <a:r>
              <a:rPr lang="en-US" sz="2800" dirty="0" smtClean="0"/>
              <a:t>In the beginning was the Word,</a:t>
            </a:r>
          </a:p>
          <a:p>
            <a:pPr lvl="0" algn="l"/>
            <a:r>
              <a:rPr lang="en-US" sz="2800" dirty="0" smtClean="0"/>
              <a:t>and the Word was with God,</a:t>
            </a:r>
          </a:p>
          <a:p>
            <a:pPr lvl="0" algn="l"/>
            <a:r>
              <a:rPr lang="en-US" sz="2800" dirty="0" smtClean="0"/>
              <a:t>and the Word was God.</a:t>
            </a:r>
          </a:p>
          <a:p>
            <a:pPr lvl="0"/>
            <a:r>
              <a:rPr lang="en-US" sz="2800" dirty="0" smtClean="0"/>
              <a:t>				   (John 1:1)</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NASAearth-wikimedia.jpg"/>
          <p:cNvPicPr>
            <a:picLocks noChangeAspect="1"/>
          </p:cNvPicPr>
          <p:nvPr/>
        </p:nvPicPr>
        <p:blipFill>
          <a:blip r:embed="rId3" cstate="print"/>
          <a:stretch>
            <a:fillRect/>
          </a:stretch>
        </p:blipFill>
        <p:spPr>
          <a:xfrm>
            <a:off x="1981200" y="990600"/>
            <a:ext cx="5029200" cy="50292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Text Box 10"/>
          <p:cNvSpPr txBox="1">
            <a:spLocks noChangeArrowheads="1"/>
          </p:cNvSpPr>
          <p:nvPr/>
        </p:nvSpPr>
        <p:spPr bwMode="auto">
          <a:xfrm>
            <a:off x="1828800" y="6096000"/>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457200" y="2286000"/>
            <a:ext cx="8382000" cy="2554545"/>
          </a:xfrm>
          <a:prstGeom prst="rect">
            <a:avLst/>
          </a:prstGeom>
          <a:noFill/>
          <a:ln w="9525">
            <a:noFill/>
            <a:miter lim="800000"/>
            <a:headEnd/>
            <a:tailEnd/>
          </a:ln>
        </p:spPr>
        <p:txBody>
          <a:bodyPr wrap="square" rtlCol="0">
            <a:spAutoFit/>
            <a:scene3d>
              <a:camera prst="orthographicFront"/>
              <a:lightRig rig="flat" dir="tl">
                <a:rot lat="0" lon="0" rev="6600000"/>
              </a:lightRig>
            </a:scene3d>
            <a:sp3d extrusionH="25400" contourW="8890">
              <a:contourClr>
                <a:schemeClr val="accent2">
                  <a:shade val="75000"/>
                </a:schemeClr>
              </a:contourClr>
            </a:sp3d>
          </a:bodyPr>
          <a:lstStyle/>
          <a:p>
            <a:pPr lvl="0"/>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And the Word became flesh</a:t>
            </a:r>
          </a:p>
          <a:p>
            <a:pPr lvl="0"/>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and made his dwelling among us.</a:t>
            </a:r>
          </a:p>
          <a:p>
            <a:pPr lvl="0" algn="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(John 1:14)</a:t>
            </a:r>
          </a:p>
          <a:p>
            <a:pPr algn="ctr"/>
            <a:endParaRPr 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143000" y="1752600"/>
            <a:ext cx="7315200" cy="4373563"/>
          </a:xfrm>
        </p:spPr>
        <p:txBody>
          <a:bodyPr/>
          <a:lstStyle/>
          <a:p>
            <a:pPr>
              <a:buNone/>
            </a:pPr>
            <a:r>
              <a:rPr lang="en-US" dirty="0" smtClean="0"/>
              <a:t>The Word became flesh.</a:t>
            </a:r>
          </a:p>
          <a:p>
            <a:pPr lvl="0"/>
            <a:r>
              <a:rPr lang="en-US" dirty="0" smtClean="0"/>
              <a:t>That is Incarnation.</a:t>
            </a:r>
          </a:p>
          <a:p>
            <a:pPr lvl="0"/>
            <a:r>
              <a:rPr lang="en-US" dirty="0" smtClean="0"/>
              <a:t>The word </a:t>
            </a:r>
            <a:r>
              <a:rPr lang="en-US" i="1" dirty="0" smtClean="0">
                <a:solidFill>
                  <a:srgbClr val="C00000"/>
                </a:solidFill>
              </a:rPr>
              <a:t>incarnation</a:t>
            </a:r>
            <a:r>
              <a:rPr lang="en-US" dirty="0" smtClean="0"/>
              <a:t> comes from the Latin </a:t>
            </a:r>
            <a:r>
              <a:rPr lang="en-US" i="1" dirty="0" smtClean="0">
                <a:solidFill>
                  <a:srgbClr val="C00000"/>
                </a:solidFill>
              </a:rPr>
              <a:t>in</a:t>
            </a:r>
            <a:r>
              <a:rPr lang="en-US" dirty="0" smtClean="0">
                <a:solidFill>
                  <a:srgbClr val="C00000"/>
                </a:solidFill>
              </a:rPr>
              <a:t>, </a:t>
            </a:r>
            <a:r>
              <a:rPr lang="en-US" dirty="0" smtClean="0"/>
              <a:t>meaning “in,” and </a:t>
            </a:r>
            <a:r>
              <a:rPr lang="en-US" i="1" dirty="0" err="1" smtClean="0">
                <a:solidFill>
                  <a:srgbClr val="C00000"/>
                </a:solidFill>
              </a:rPr>
              <a:t>caro</a:t>
            </a:r>
            <a:r>
              <a:rPr lang="en-US" dirty="0" smtClean="0">
                <a:solidFill>
                  <a:srgbClr val="C00000"/>
                </a:solidFill>
              </a:rPr>
              <a:t>, </a:t>
            </a:r>
            <a:r>
              <a:rPr lang="en-US" dirty="0" smtClean="0"/>
              <a:t>meaning “flesh.”</a:t>
            </a:r>
          </a:p>
          <a:p>
            <a:pPr lvl="0"/>
            <a:r>
              <a:rPr lang="en-US" i="1" dirty="0" smtClean="0">
                <a:solidFill>
                  <a:srgbClr val="C00000"/>
                </a:solidFill>
              </a:rPr>
              <a:t>Incarnation</a:t>
            </a:r>
            <a:r>
              <a:rPr lang="en-US" dirty="0" smtClean="0"/>
              <a:t> refers to the central </a:t>
            </a:r>
            <a:r>
              <a:rPr lang="en-US" i="1" dirty="0" smtClean="0">
                <a:solidFill>
                  <a:srgbClr val="C00000"/>
                </a:solidFill>
              </a:rPr>
              <a:t>Christian</a:t>
            </a:r>
            <a:r>
              <a:rPr lang="en-US" i="1" dirty="0" smtClean="0"/>
              <a:t> </a:t>
            </a:r>
            <a:r>
              <a:rPr lang="en-US" dirty="0" smtClean="0"/>
              <a:t>belief that the </a:t>
            </a:r>
            <a:r>
              <a:rPr lang="en-US" i="1" dirty="0" smtClean="0">
                <a:solidFill>
                  <a:srgbClr val="C00000"/>
                </a:solidFill>
              </a:rPr>
              <a:t>Son of God </a:t>
            </a:r>
            <a:r>
              <a:rPr lang="en-US" dirty="0" smtClean="0"/>
              <a:t>assumed </a:t>
            </a:r>
            <a:r>
              <a:rPr lang="en-US" i="1" dirty="0" smtClean="0">
                <a:solidFill>
                  <a:srgbClr val="C00000"/>
                </a:solidFill>
              </a:rPr>
              <a:t>human nature </a:t>
            </a:r>
            <a:r>
              <a:rPr lang="en-US" dirty="0" smtClean="0"/>
              <a:t>and, as stated in the </a:t>
            </a:r>
            <a:r>
              <a:rPr lang="en-US" i="1" dirty="0" smtClean="0">
                <a:solidFill>
                  <a:srgbClr val="C00000"/>
                </a:solidFill>
              </a:rPr>
              <a:t>Gospel of John,</a:t>
            </a:r>
            <a:r>
              <a:rPr lang="en-US" i="1" dirty="0" smtClean="0"/>
              <a:t> </a:t>
            </a:r>
            <a:r>
              <a:rPr lang="en-US" dirty="0" smtClean="0"/>
              <a:t>“became flesh / and made his dwelling among us” (1:14).</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73723"/>
            <a:ext cx="8229600" cy="533400"/>
          </a:xfrm>
        </p:spPr>
        <p:txBody>
          <a:bodyPr/>
          <a:lstStyle/>
          <a:p>
            <a:r>
              <a:rPr lang="en-US" dirty="0" smtClean="0"/>
              <a:t>The Incarnation</a:t>
            </a:r>
            <a:endParaRPr lang="en-US" dirty="0"/>
          </a:p>
        </p:txBody>
      </p:sp>
      <p:sp>
        <p:nvSpPr>
          <p:cNvPr id="3" name="Content Placeholder 2"/>
          <p:cNvSpPr>
            <a:spLocks noGrp="1"/>
          </p:cNvSpPr>
          <p:nvPr>
            <p:ph idx="1"/>
          </p:nvPr>
        </p:nvSpPr>
        <p:spPr>
          <a:xfrm>
            <a:off x="1219200" y="1583323"/>
            <a:ext cx="3733800" cy="4373563"/>
          </a:xfrm>
        </p:spPr>
        <p:txBody>
          <a:bodyPr/>
          <a:lstStyle/>
          <a:p>
            <a:pPr lvl="0"/>
            <a:r>
              <a:rPr lang="en-US" dirty="0" smtClean="0"/>
              <a:t>A mystery.</a:t>
            </a:r>
          </a:p>
          <a:p>
            <a:pPr lvl="0"/>
            <a:r>
              <a:rPr lang="en-US" dirty="0" smtClean="0"/>
              <a:t>The divine and the human come together in Jesus Christ.</a:t>
            </a:r>
          </a:p>
          <a:p>
            <a:pPr lvl="0"/>
            <a:r>
              <a:rPr lang="en-US" dirty="0" smtClean="0"/>
              <a:t>T. S. Eliot called the Incarnation “the intersection of the timeless with time.”</a:t>
            </a:r>
          </a:p>
          <a:p>
            <a:pPr lvl="0"/>
            <a:r>
              <a:rPr lang="en-US" dirty="0" smtClean="0"/>
              <a:t>God is inviting us into relationship.</a:t>
            </a:r>
          </a:p>
          <a:p>
            <a:pPr>
              <a:buNone/>
            </a:pPr>
            <a:endParaRPr lang="en-US" dirty="0"/>
          </a:p>
        </p:txBody>
      </p:sp>
      <p:pic>
        <p:nvPicPr>
          <p:cNvPr id="4" name="Picture 3" descr="galaxy-wikimedia.jpg"/>
          <p:cNvPicPr>
            <a:picLocks noChangeAspect="1"/>
          </p:cNvPicPr>
          <p:nvPr/>
        </p:nvPicPr>
        <p:blipFill>
          <a:blip r:embed="rId3" cstate="print"/>
          <a:stretch>
            <a:fillRect/>
          </a:stretch>
        </p:blipFill>
        <p:spPr>
          <a:xfrm rot="16200000">
            <a:off x="4488180" y="1819544"/>
            <a:ext cx="4572000" cy="3337560"/>
          </a:xfrm>
          <a:prstGeom prst="rect">
            <a:avLst/>
          </a:prstGeom>
          <a:ln>
            <a:noFill/>
          </a:ln>
          <a:effectLst>
            <a:outerShdw blurRad="190500" algn="tl" rotWithShape="0">
              <a:srgbClr val="000000">
                <a:alpha val="70000"/>
              </a:srgbClr>
            </a:outerShdw>
          </a:effectLst>
        </p:spPr>
      </p:pic>
      <p:sp>
        <p:nvSpPr>
          <p:cNvPr id="5" name="Text Box 10"/>
          <p:cNvSpPr txBox="1">
            <a:spLocks noChangeArrowheads="1"/>
          </p:cNvSpPr>
          <p:nvPr/>
        </p:nvSpPr>
        <p:spPr bwMode="auto">
          <a:xfrm>
            <a:off x="5105400" y="5787609"/>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295400" y="1371600"/>
            <a:ext cx="6553200" cy="4373563"/>
          </a:xfrm>
        </p:spPr>
        <p:txBody>
          <a:bodyPr/>
          <a:lstStyle/>
          <a:p>
            <a:pPr marL="0" indent="0">
              <a:buNone/>
            </a:pPr>
            <a:r>
              <a:rPr lang="en-US" b="1" dirty="0" smtClean="0">
                <a:solidFill>
                  <a:srgbClr val="C00000"/>
                </a:solidFill>
              </a:rPr>
              <a:t>All this took place to fulfill what the Lord had said through the prophet:</a:t>
            </a:r>
          </a:p>
          <a:p>
            <a:pPr marL="0" indent="0">
              <a:buNone/>
            </a:pPr>
            <a:r>
              <a:rPr lang="en-US" b="1" dirty="0" smtClean="0">
                <a:solidFill>
                  <a:srgbClr val="C00000"/>
                </a:solidFill>
              </a:rPr>
              <a:t>	“Behold, the virgin shall be with child and 		bear a son,</a:t>
            </a:r>
          </a:p>
          <a:p>
            <a:pPr marL="0" indent="0">
              <a:buNone/>
            </a:pPr>
            <a:r>
              <a:rPr lang="en-US" b="1" dirty="0" smtClean="0">
                <a:solidFill>
                  <a:srgbClr val="C00000"/>
                </a:solidFill>
              </a:rPr>
              <a:t>	       and they shall name him Emmanuel  …  ”</a:t>
            </a:r>
          </a:p>
          <a:p>
            <a:pPr marL="0" indent="0">
              <a:buNone/>
            </a:pPr>
            <a:r>
              <a:rPr lang="en-US" dirty="0" smtClean="0"/>
              <a:t>				      (Matthew 1:22–23)</a:t>
            </a:r>
          </a:p>
          <a:p>
            <a:endParaRPr lang="en-US" dirty="0"/>
          </a:p>
        </p:txBody>
      </p:sp>
      <p:pic>
        <p:nvPicPr>
          <p:cNvPr id="5" name="Picture 4" descr="mother and child-shutterstock_3469558.jpg"/>
          <p:cNvPicPr>
            <a:picLocks noChangeAspect="1"/>
          </p:cNvPicPr>
          <p:nvPr/>
        </p:nvPicPr>
        <p:blipFill>
          <a:blip r:embed="rId3" cstate="print"/>
          <a:stretch>
            <a:fillRect/>
          </a:stretch>
        </p:blipFill>
        <p:spPr>
          <a:xfrm>
            <a:off x="1524000" y="3485277"/>
            <a:ext cx="4038600" cy="2697785"/>
          </a:xfrm>
          <a:prstGeom prst="snip2DiagRect">
            <a:avLst/>
          </a:prstGeom>
          <a:solidFill>
            <a:srgbClr val="FFFFFF">
              <a:shade val="85000"/>
            </a:srgbClr>
          </a:solidFill>
          <a:ln w="127000" cap="sq">
            <a:solidFill>
              <a:srgbClr val="C0000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bwMode="auto">
          <a:xfrm>
            <a:off x="1905000" y="6231523"/>
            <a:ext cx="23622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shutterstock</a:t>
            </a:r>
            <a:r>
              <a:rPr lang="en-US" sz="500" dirty="0" smtClean="0">
                <a:solidFill>
                  <a:schemeClr val="bg1">
                    <a:lumMod val="50000"/>
                  </a:schemeClr>
                </a:solidFill>
              </a:rPr>
              <a:t> /  Tomasz </a:t>
            </a:r>
            <a:r>
              <a:rPr lang="en-US" sz="500" dirty="0" err="1" smtClean="0">
                <a:solidFill>
                  <a:schemeClr val="bg1">
                    <a:lumMod val="50000"/>
                  </a:schemeClr>
                </a:solidFill>
              </a:rPr>
              <a:t>Trojanowski</a:t>
            </a:r>
            <a:r>
              <a:rPr lang="en-US" sz="500" dirty="0" smtClean="0">
                <a:solidFill>
                  <a:schemeClr val="bg1">
                    <a:lumMod val="50000"/>
                  </a:schemeClr>
                </a:solidFill>
              </a:rPr>
              <a:t> </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Incarnation?</a:t>
            </a:r>
            <a:endParaRPr lang="en-US" dirty="0"/>
          </a:p>
        </p:txBody>
      </p:sp>
      <p:sp>
        <p:nvSpPr>
          <p:cNvPr id="3" name="Content Placeholder 2"/>
          <p:cNvSpPr>
            <a:spLocks noGrp="1"/>
          </p:cNvSpPr>
          <p:nvPr>
            <p:ph idx="1"/>
          </p:nvPr>
        </p:nvSpPr>
        <p:spPr>
          <a:xfrm>
            <a:off x="1181100" y="1828800"/>
            <a:ext cx="7315200" cy="679420"/>
          </a:xfrm>
        </p:spPr>
        <p:txBody>
          <a:bodyPr/>
          <a:lstStyle/>
          <a:p>
            <a:pPr lvl="0"/>
            <a:r>
              <a:rPr lang="en-US" b="1" i="1" dirty="0" smtClean="0">
                <a:solidFill>
                  <a:srgbClr val="C00000"/>
                </a:solidFill>
              </a:rPr>
              <a:t>Emmanuel </a:t>
            </a:r>
            <a:r>
              <a:rPr lang="en-US" dirty="0" smtClean="0"/>
              <a:t>is a Hebrew word that means </a:t>
            </a:r>
            <a:r>
              <a:rPr lang="en-US" b="1" dirty="0" smtClean="0">
                <a:solidFill>
                  <a:srgbClr val="C00000"/>
                </a:solidFill>
              </a:rPr>
              <a:t>“God with us.”</a:t>
            </a:r>
          </a:p>
          <a:p>
            <a:pPr>
              <a:buNone/>
            </a:pPr>
            <a:endParaRPr lang="en-US" dirty="0"/>
          </a:p>
        </p:txBody>
      </p:sp>
      <p:sp>
        <p:nvSpPr>
          <p:cNvPr id="4" name="TextBox 3"/>
          <p:cNvSpPr txBox="1"/>
          <p:nvPr/>
        </p:nvSpPr>
        <p:spPr bwMode="auto">
          <a:xfrm>
            <a:off x="762000" y="2508220"/>
            <a:ext cx="8153400" cy="2862322"/>
          </a:xfrm>
          <a:prstGeom prst="rect">
            <a:avLst/>
          </a:prstGeom>
          <a:noFill/>
          <a:ln w="9525">
            <a:noFill/>
            <a:miter lim="800000"/>
            <a:headEnd/>
            <a:tailEnd/>
          </a:ln>
        </p:spPr>
        <p:txBody>
          <a:bodyPr wrap="square" rtlCol="0">
            <a:spAutoFit/>
          </a:bodyPr>
          <a:lstStyle/>
          <a:p>
            <a:r>
              <a:rPr lang="he-IL" sz="1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עִמָּנוּ ‏אֵל</a:t>
            </a:r>
            <a:endParaRPr lang="en-US" sz="18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8229600" cy="533400"/>
          </a:xfrm>
        </p:spPr>
        <p:txBody>
          <a:bodyPr/>
          <a:lstStyle/>
          <a:p>
            <a:r>
              <a:rPr lang="en-US" dirty="0" smtClean="0"/>
              <a:t>What Is the Incarnation?</a:t>
            </a:r>
            <a:endParaRPr lang="en-US" dirty="0"/>
          </a:p>
        </p:txBody>
      </p:sp>
      <p:sp>
        <p:nvSpPr>
          <p:cNvPr id="3" name="Content Placeholder 2"/>
          <p:cNvSpPr>
            <a:spLocks noGrp="1"/>
          </p:cNvSpPr>
          <p:nvPr>
            <p:ph idx="1"/>
          </p:nvPr>
        </p:nvSpPr>
        <p:spPr>
          <a:xfrm>
            <a:off x="1143000" y="1752600"/>
            <a:ext cx="3733800" cy="4373563"/>
          </a:xfrm>
        </p:spPr>
        <p:txBody>
          <a:bodyPr/>
          <a:lstStyle/>
          <a:p>
            <a:pPr lvl="0"/>
            <a:r>
              <a:rPr lang="en-US" dirty="0" smtClean="0"/>
              <a:t>We celebrate this great mystery of the Incarnation </a:t>
            </a:r>
            <a:br>
              <a:rPr lang="en-US" dirty="0" smtClean="0"/>
            </a:br>
            <a:r>
              <a:rPr lang="en-US" dirty="0" smtClean="0"/>
              <a:t>at Christmas.</a:t>
            </a:r>
          </a:p>
          <a:p>
            <a:endParaRPr lang="en-US" dirty="0"/>
          </a:p>
        </p:txBody>
      </p:sp>
      <p:pic>
        <p:nvPicPr>
          <p:cNvPr id="4" name="Picture 3" descr="Nativity-wikimedia.jpg"/>
          <p:cNvPicPr>
            <a:picLocks noChangeAspect="1"/>
          </p:cNvPicPr>
          <p:nvPr/>
        </p:nvPicPr>
        <p:blipFill>
          <a:blip r:embed="rId3" cstate="print"/>
          <a:stretch>
            <a:fillRect/>
          </a:stretch>
        </p:blipFill>
        <p:spPr>
          <a:xfrm>
            <a:off x="5334000" y="1176130"/>
            <a:ext cx="3176016" cy="4783157"/>
          </a:xfrm>
          <a:prstGeom prst="rect">
            <a:avLst/>
          </a:prstGeom>
          <a:ln>
            <a:noFill/>
          </a:ln>
          <a:effectLst>
            <a:outerShdw blurRad="292100" dist="139700" dir="2700000" algn="tl" rotWithShape="0">
              <a:srgbClr val="333333">
                <a:alpha val="65000"/>
              </a:srgbClr>
            </a:outerShdw>
          </a:effectLst>
        </p:spPr>
      </p:pic>
      <p:sp>
        <p:nvSpPr>
          <p:cNvPr id="5" name="Text Box 10"/>
          <p:cNvSpPr txBox="1">
            <a:spLocks noChangeArrowheads="1"/>
          </p:cNvSpPr>
          <p:nvPr/>
        </p:nvSpPr>
        <p:spPr bwMode="auto">
          <a:xfrm>
            <a:off x="5256143" y="5989104"/>
            <a:ext cx="1142561" cy="169277"/>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325</TotalTime>
  <Words>746</Words>
  <Application>Microsoft Office PowerPoint</Application>
  <PresentationFormat>On-screen Show (4:3)</PresentationFormat>
  <Paragraphs>79</Paragraphs>
  <Slides>14</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LIC Presentation template</vt:lpstr>
      <vt:lpstr>What Is the Incarnation?</vt:lpstr>
      <vt:lpstr>PowerPoint Presentation</vt:lpstr>
      <vt:lpstr>PowerPoint Presentation</vt:lpstr>
      <vt:lpstr>PowerPoint Presentation</vt:lpstr>
      <vt:lpstr>What Is the Incarnation?</vt:lpstr>
      <vt:lpstr>The Incarnation</vt:lpstr>
      <vt:lpstr>What Is the Incarnation?</vt:lpstr>
      <vt:lpstr>What Is the Incarnation?</vt:lpstr>
      <vt:lpstr>What Is the Incarnation?</vt:lpstr>
      <vt:lpstr>What Is the Incarnation?</vt:lpstr>
      <vt:lpstr>What Is the Incarnation?</vt:lpstr>
      <vt:lpstr>What Is the Incarnation?</vt:lpstr>
      <vt:lpstr>What Is the Incarnation?</vt:lpstr>
      <vt:lpstr>Acknowledgments</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Incarnation?</dc:title>
  <dc:creator>Beth Martinka</dc:creator>
  <cp:lastModifiedBy>Caren Yang</cp:lastModifiedBy>
  <cp:revision>72</cp:revision>
  <dcterms:created xsi:type="dcterms:W3CDTF">2010-07-22T14:03:43Z</dcterms:created>
  <dcterms:modified xsi:type="dcterms:W3CDTF">2015-03-11T17:27:16Z</dcterms:modified>
</cp:coreProperties>
</file>