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36" r:id="rId3"/>
    <p:sldId id="337" r:id="rId4"/>
    <p:sldId id="338" r:id="rId5"/>
    <p:sldId id="339" r:id="rId6"/>
    <p:sldId id="340" r:id="rId7"/>
    <p:sldId id="341" r:id="rId8"/>
    <p:sldId id="342" r:id="rId9"/>
    <p:sldId id="343" r:id="rId10"/>
    <p:sldId id="288" r:id="rId11"/>
    <p:sldId id="344" r:id="rId12"/>
    <p:sldId id="345" r:id="rId13"/>
    <p:sldId id="346" r:id="rId14"/>
    <p:sldId id="347" r:id="rId15"/>
    <p:sldId id="348" r:id="rId16"/>
    <p:sldId id="349" r:id="rId17"/>
    <p:sldId id="308" r:id="rId18"/>
    <p:sldId id="350" r:id="rId19"/>
    <p:sldId id="351" r:id="rId20"/>
    <p:sldId id="352" r:id="rId21"/>
    <p:sldId id="353" r:id="rId22"/>
    <p:sldId id="354" r:id="rId23"/>
    <p:sldId id="355" r:id="rId24"/>
    <p:sldId id="356" r:id="rId25"/>
    <p:sldId id="35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2" clrIdx="0"/>
  <p:cmAuthor id="1" name="bholzworth" initials="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2" d="100"/>
          <a:sy n="92" d="100"/>
        </p:scale>
        <p:origin x="-178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[Music: Introduction music with the song “Everybody Hurts,”  “Lean On Me,” or another appropriate song indicating suffering, sadness, or togetherness.]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(Vatican documents cited in this presentation are available at </a:t>
            </a:r>
            <a:r>
              <a:rPr lang="en-US" sz="1200" i="1" kern="1200" dirty="0" smtClean="0">
                <a:solidFill>
                  <a:schemeClr val="tx1"/>
                </a:solidFill>
                <a:effectLst/>
                <a:latin typeface="+mn-lt"/>
                <a:ea typeface="+mn-ea"/>
                <a:cs typeface="+mn-cs"/>
              </a:rPr>
              <a:t>www.vatican.va</a:t>
            </a:r>
            <a:r>
              <a:rPr lang="en-US" sz="1200" kern="1200" dirty="0" smtClean="0">
                <a:solidFill>
                  <a:schemeClr val="tx1"/>
                </a:solidFill>
                <a:effectLst/>
                <a:latin typeface="+mn-lt"/>
                <a:ea typeface="+mn-ea"/>
                <a:cs typeface="+mn-cs"/>
              </a:rPr>
              <a:t>. Copyright © </a:t>
            </a:r>
            <a:r>
              <a:rPr lang="en-US" sz="1200" kern="1200" dirty="0" err="1" smtClean="0">
                <a:solidFill>
                  <a:schemeClr val="tx1"/>
                </a:solidFill>
                <a:effectLst/>
                <a:latin typeface="+mn-lt"/>
                <a:ea typeface="+mn-ea"/>
                <a:cs typeface="+mn-cs"/>
              </a:rPr>
              <a:t>Libreria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Editrice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Vaticana</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fontScale="90000"/>
          </a:bodyPr>
          <a:lstStyle/>
          <a:p>
            <a:r>
              <a:rPr lang="en-US" dirty="0"/>
              <a:t>Creating a Just Society: Awareness of Sin, Structures of Sin, Circle of Social Action, and Media Literacy</a:t>
            </a:r>
          </a:p>
        </p:txBody>
      </p:sp>
      <p:sp>
        <p:nvSpPr>
          <p:cNvPr id="3" name="Subtitle 2"/>
          <p:cNvSpPr>
            <a:spLocks noGrp="1"/>
          </p:cNvSpPr>
          <p:nvPr>
            <p:ph type="subTitle" idx="1"/>
          </p:nvPr>
        </p:nvSpPr>
        <p:spPr/>
        <p:txBody>
          <a:bodyPr/>
          <a:lstStyle/>
          <a:p>
            <a:r>
              <a:rPr lang="en-US" i="1" dirty="0"/>
              <a:t>Catholic </a:t>
            </a:r>
            <a:r>
              <a:rPr lang="en-US" i="1"/>
              <a:t>Social </a:t>
            </a:r>
            <a:r>
              <a:rPr lang="en-US" i="1" smtClean="0"/>
              <a:t>Teaching</a:t>
            </a:r>
            <a:endParaRPr lang="en-US" dirty="0"/>
          </a:p>
        </p:txBody>
      </p:sp>
      <p:sp>
        <p:nvSpPr>
          <p:cNvPr id="4" name="Text Placeholder 8"/>
          <p:cNvSpPr>
            <a:spLocks noGrp="1"/>
          </p:cNvSpPr>
          <p:nvPr>
            <p:ph type="body" sz="quarter" idx="10"/>
          </p:nvPr>
        </p:nvSpPr>
        <p:spPr>
          <a:xfrm>
            <a:off x="7620000" y="6019800"/>
            <a:ext cx="1295400" cy="152400"/>
          </a:xfrm>
        </p:spPr>
        <p:txBody>
          <a:bodyPr>
            <a:noAutofit/>
          </a:bodyPr>
          <a:lstStyle>
            <a:lvl1pPr>
              <a:buNone/>
              <a:defRPr sz="800">
                <a:solidFill>
                  <a:schemeClr val="bg1">
                    <a:lumMod val="50000"/>
                  </a:schemeClr>
                </a:solidFill>
              </a:defRPr>
            </a:lvl1pPr>
          </a:lstStyle>
          <a:p>
            <a:pPr lvl="0"/>
            <a:r>
              <a:rPr lang="en-US" dirty="0" smtClean="0"/>
              <a:t>Document #: TX001980</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400"/>
            <a:ext cx="8077200" cy="1371600"/>
          </a:xfrm>
        </p:spPr>
        <p:txBody>
          <a:bodyPr>
            <a:noAutofit/>
          </a:bodyPr>
          <a:lstStyle/>
          <a:p>
            <a:pPr>
              <a:spcBef>
                <a:spcPts val="3600"/>
              </a:spcBef>
            </a:pPr>
            <a:r>
              <a:rPr lang="en-US" sz="6000" dirty="0"/>
              <a:t>“</a:t>
            </a:r>
            <a:r>
              <a:rPr lang="en-US" sz="1800" dirty="0"/>
              <a:t>It is too easy to throw back on others responsibility for injustices, </a:t>
            </a:r>
            <a:r>
              <a:rPr lang="en-US" sz="1800" dirty="0" smtClean="0"/>
              <a:t>if</a:t>
            </a:r>
            <a:br>
              <a:rPr lang="en-US" sz="1800" dirty="0" smtClean="0"/>
            </a:br>
            <a:r>
              <a:rPr lang="en-US" sz="1800" dirty="0"/>
              <a:t/>
            </a:r>
            <a:br>
              <a:rPr lang="en-US" sz="1800" dirty="0"/>
            </a:br>
            <a:r>
              <a:rPr lang="en-US" sz="1800" dirty="0" smtClean="0"/>
              <a:t>at </a:t>
            </a:r>
            <a:r>
              <a:rPr lang="en-US" sz="1800" dirty="0"/>
              <a:t>the same time one does not realize how each one shares in it personally, and how personal conversion is needed first.</a:t>
            </a:r>
            <a:r>
              <a:rPr lang="en-US" sz="5400" dirty="0"/>
              <a:t>”</a:t>
            </a:r>
            <a:r>
              <a:rPr lang="en-US" sz="1800" dirty="0"/>
              <a:t> </a:t>
            </a:r>
            <a:r>
              <a:rPr lang="en-US" sz="1800" dirty="0" smtClean="0"/>
              <a:t/>
            </a:r>
            <a:br>
              <a:rPr lang="en-US" sz="1800" dirty="0" smtClean="0"/>
            </a:br>
            <a:r>
              <a:rPr lang="en-US" sz="1800" dirty="0"/>
              <a:t>	</a:t>
            </a:r>
            <a:r>
              <a:rPr lang="en-US" sz="1800" dirty="0" smtClean="0"/>
              <a:t>		</a:t>
            </a:r>
            <a:br>
              <a:rPr lang="en-US" sz="1800" dirty="0" smtClean="0"/>
            </a:br>
            <a:r>
              <a:rPr lang="en-US" sz="1800" dirty="0"/>
              <a:t>	</a:t>
            </a:r>
            <a:r>
              <a:rPr lang="en-US" sz="1800" dirty="0" smtClean="0"/>
              <a:t>		(</a:t>
            </a:r>
            <a:r>
              <a:rPr lang="en-US" sz="1800" dirty="0"/>
              <a:t>Pope Paul VI, </a:t>
            </a:r>
            <a:r>
              <a:rPr lang="en-US" sz="1800" i="1" dirty="0" err="1"/>
              <a:t>Octogesima</a:t>
            </a:r>
            <a:r>
              <a:rPr lang="en-US" sz="1800" i="1" dirty="0"/>
              <a:t> </a:t>
            </a:r>
            <a:r>
              <a:rPr lang="en-US" sz="1800" i="1" dirty="0" err="1"/>
              <a:t>Adveniens</a:t>
            </a:r>
            <a:r>
              <a:rPr lang="en-US" sz="1800" dirty="0"/>
              <a:t>, 1971)</a:t>
            </a:r>
          </a:p>
        </p:txBody>
      </p:sp>
    </p:spTree>
    <p:extLst>
      <p:ext uri="{BB962C8B-B14F-4D97-AF65-F5344CB8AC3E}">
        <p14:creationId xmlns:p14="http://schemas.microsoft.com/office/powerpoint/2010/main" val="12725309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991970" y="2953871"/>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1371600" y="3755023"/>
            <a:ext cx="7465424" cy="359777"/>
          </a:xfrm>
          <a:prstGeom prst="rect">
            <a:avLst/>
          </a:prstGeom>
        </p:spPr>
        <p:txBody>
          <a:bodyPr>
            <a:noAutofit/>
          </a:bodyPr>
          <a:lstStyle/>
          <a:p>
            <a:r>
              <a:rPr lang="en-US" dirty="0">
                <a:latin typeface="Arial" pitchFamily="34" charset="0"/>
                <a:cs typeface="Arial" pitchFamily="34" charset="0"/>
              </a:rPr>
              <a:t>The first step in the Circle of Social Action calls us to awareness. </a:t>
            </a:r>
            <a:endParaRPr lang="en-US" dirty="0" smtClean="0">
              <a:latin typeface="Arial" pitchFamily="34" charset="0"/>
              <a:cs typeface="Arial" pitchFamily="34" charset="0"/>
            </a:endParaRPr>
          </a:p>
          <a:p>
            <a:r>
              <a:rPr lang="en-US" dirty="0" smtClean="0">
                <a:latin typeface="Arial" pitchFamily="34" charset="0"/>
                <a:cs typeface="Arial" pitchFamily="34" charset="0"/>
              </a:rPr>
              <a:t>What </a:t>
            </a:r>
            <a:r>
              <a:rPr lang="en-US" dirty="0">
                <a:latin typeface="Arial" pitchFamily="34" charset="0"/>
                <a:cs typeface="Arial" pitchFamily="34" charset="0"/>
              </a:rPr>
              <a:t>are complex social injustices?</a:t>
            </a:r>
          </a:p>
        </p:txBody>
      </p:sp>
      <p:sp>
        <p:nvSpPr>
          <p:cNvPr id="3" name="TextBox 2"/>
          <p:cNvSpPr txBox="1"/>
          <p:nvPr/>
        </p:nvSpPr>
        <p:spPr bwMode="auto">
          <a:xfrm>
            <a:off x="2362200" y="4467999"/>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poverty</a:t>
            </a:r>
          </a:p>
        </p:txBody>
      </p:sp>
      <p:sp>
        <p:nvSpPr>
          <p:cNvPr id="8" name="TextBox 7"/>
          <p:cNvSpPr txBox="1"/>
          <p:nvPr/>
        </p:nvSpPr>
        <p:spPr bwMode="auto">
          <a:xfrm>
            <a:off x="2362200" y="4848999"/>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hunger</a:t>
            </a:r>
          </a:p>
        </p:txBody>
      </p:sp>
      <p:sp>
        <p:nvSpPr>
          <p:cNvPr id="9" name="TextBox 8"/>
          <p:cNvSpPr txBox="1"/>
          <p:nvPr/>
        </p:nvSpPr>
        <p:spPr bwMode="auto">
          <a:xfrm>
            <a:off x="2362200" y="5181600"/>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homelessness</a:t>
            </a:r>
          </a:p>
        </p:txBody>
      </p:sp>
      <p:sp>
        <p:nvSpPr>
          <p:cNvPr id="10" name="Content Placeholder 6"/>
          <p:cNvSpPr txBox="1">
            <a:spLocks/>
          </p:cNvSpPr>
          <p:nvPr/>
        </p:nvSpPr>
        <p:spPr>
          <a:xfrm>
            <a:off x="838200" y="3276600"/>
            <a:ext cx="7543800" cy="1752600"/>
          </a:xfrm>
          <a:prstGeom prst="rect">
            <a:avLst/>
          </a:prstGeom>
        </p:spPr>
        <p:txBody>
          <a:bodyPr>
            <a:noAutofit/>
          </a:bodyPr>
          <a:lstStyle/>
          <a:p>
            <a:pPr algn="ctr"/>
            <a:r>
              <a:rPr lang="en-US" sz="2400" b="1" dirty="0">
                <a:latin typeface="Arial" pitchFamily="34" charset="0"/>
                <a:cs typeface="Arial" pitchFamily="34" charset="0"/>
              </a:rPr>
              <a:t>The Circle of Social Action: Be Aware</a:t>
            </a:r>
          </a:p>
        </p:txBody>
      </p:sp>
      <p:sp>
        <p:nvSpPr>
          <p:cNvPr id="13" name="TextBox 12"/>
          <p:cNvSpPr txBox="1"/>
          <p:nvPr/>
        </p:nvSpPr>
        <p:spPr bwMode="auto">
          <a:xfrm>
            <a:off x="2362200" y="5574268"/>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other</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4041" y="913875"/>
            <a:ext cx="3048000" cy="2033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3692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1371600" y="3745467"/>
            <a:ext cx="7465424" cy="359777"/>
          </a:xfrm>
          <a:prstGeom prst="rect">
            <a:avLst/>
          </a:prstGeom>
        </p:spPr>
        <p:txBody>
          <a:bodyPr>
            <a:noAutofit/>
          </a:bodyPr>
          <a:lstStyle/>
          <a:p>
            <a:r>
              <a:rPr lang="en-US" dirty="0">
                <a:latin typeface="Arial" pitchFamily="34" charset="0"/>
                <a:cs typeface="Arial" pitchFamily="34" charset="0"/>
              </a:rPr>
              <a:t>The second step in the Circle of Social Action is to carefully examine the issue. Ask these questions:</a:t>
            </a:r>
          </a:p>
        </p:txBody>
      </p:sp>
      <p:sp>
        <p:nvSpPr>
          <p:cNvPr id="3" name="TextBox 2"/>
          <p:cNvSpPr txBox="1"/>
          <p:nvPr/>
        </p:nvSpPr>
        <p:spPr bwMode="auto">
          <a:xfrm>
            <a:off x="2362200" y="4555867"/>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are the causes of suffering or injustice?</a:t>
            </a:r>
          </a:p>
        </p:txBody>
      </p:sp>
      <p:sp>
        <p:nvSpPr>
          <p:cNvPr id="8" name="TextBox 7"/>
          <p:cNvSpPr txBox="1"/>
          <p:nvPr/>
        </p:nvSpPr>
        <p:spPr bwMode="auto">
          <a:xfrm>
            <a:off x="2362200" y="4901446"/>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social structures support injustice?</a:t>
            </a:r>
          </a:p>
        </p:txBody>
      </p:sp>
      <p:sp>
        <p:nvSpPr>
          <p:cNvPr id="9" name="TextBox 8"/>
          <p:cNvSpPr txBox="1"/>
          <p:nvPr/>
        </p:nvSpPr>
        <p:spPr bwMode="auto">
          <a:xfrm>
            <a:off x="2362200" y="5269468"/>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do I support these social structures?</a:t>
            </a:r>
          </a:p>
        </p:txBody>
      </p:sp>
      <p:sp>
        <p:nvSpPr>
          <p:cNvPr id="10" name="Content Placeholder 6"/>
          <p:cNvSpPr txBox="1">
            <a:spLocks/>
          </p:cNvSpPr>
          <p:nvPr/>
        </p:nvSpPr>
        <p:spPr>
          <a:xfrm>
            <a:off x="838200" y="3228945"/>
            <a:ext cx="7543800" cy="1752600"/>
          </a:xfrm>
          <a:prstGeom prst="rect">
            <a:avLst/>
          </a:prstGeom>
        </p:spPr>
        <p:txBody>
          <a:bodyPr>
            <a:noAutofit/>
          </a:bodyPr>
          <a:lstStyle/>
          <a:p>
            <a:pPr algn="ctr"/>
            <a:r>
              <a:rPr lang="en-US" sz="2400" b="1" dirty="0">
                <a:latin typeface="Arial" pitchFamily="34" charset="0"/>
                <a:cs typeface="Arial" pitchFamily="34" charset="0"/>
              </a:rPr>
              <a:t>The Circle of Social Action: Analyze the Situation</a:t>
            </a:r>
          </a:p>
        </p:txBody>
      </p:sp>
      <p:sp>
        <p:nvSpPr>
          <p:cNvPr id="13" name="TextBox 5"/>
          <p:cNvSpPr txBox="1">
            <a:spLocks noChangeArrowheads="1"/>
          </p:cNvSpPr>
          <p:nvPr/>
        </p:nvSpPr>
        <p:spPr bwMode="auto">
          <a:xfrm>
            <a:off x="2991970" y="2953871"/>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4041" y="913875"/>
            <a:ext cx="3048000" cy="2033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5351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1371600" y="3468468"/>
            <a:ext cx="7465424" cy="359777"/>
          </a:xfrm>
          <a:prstGeom prst="rect">
            <a:avLst/>
          </a:prstGeom>
        </p:spPr>
        <p:txBody>
          <a:bodyPr>
            <a:noAutofit/>
          </a:bodyPr>
          <a:lstStyle/>
          <a:p>
            <a:r>
              <a:rPr lang="en-US" dirty="0">
                <a:latin typeface="Arial" pitchFamily="34" charset="0"/>
                <a:cs typeface="Arial" pitchFamily="34" charset="0"/>
              </a:rPr>
              <a:t>The third step in the Circle of Social Action challenges us to respond. Consider the following:</a:t>
            </a:r>
          </a:p>
        </p:txBody>
      </p:sp>
      <p:sp>
        <p:nvSpPr>
          <p:cNvPr id="3" name="TextBox 2"/>
          <p:cNvSpPr txBox="1"/>
          <p:nvPr/>
        </p:nvSpPr>
        <p:spPr bwMode="auto">
          <a:xfrm>
            <a:off x="1600200" y="42788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can I bring God’s love and justice to those who are suffering?</a:t>
            </a:r>
          </a:p>
        </p:txBody>
      </p:sp>
      <p:sp>
        <p:nvSpPr>
          <p:cNvPr id="8" name="TextBox 7"/>
          <p:cNvSpPr txBox="1"/>
          <p:nvPr/>
        </p:nvSpPr>
        <p:spPr bwMode="auto">
          <a:xfrm>
            <a:off x="1600200" y="4623137"/>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personal action can I take?</a:t>
            </a:r>
          </a:p>
        </p:txBody>
      </p:sp>
      <p:sp>
        <p:nvSpPr>
          <p:cNvPr id="9" name="TextBox 8"/>
          <p:cNvSpPr txBox="1"/>
          <p:nvPr/>
        </p:nvSpPr>
        <p:spPr bwMode="auto">
          <a:xfrm>
            <a:off x="1600200" y="4992469"/>
            <a:ext cx="67056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long-term action can bring about change in social structures?</a:t>
            </a:r>
          </a:p>
        </p:txBody>
      </p:sp>
      <p:sp>
        <p:nvSpPr>
          <p:cNvPr id="10" name="Content Placeholder 6"/>
          <p:cNvSpPr txBox="1">
            <a:spLocks/>
          </p:cNvSpPr>
          <p:nvPr/>
        </p:nvSpPr>
        <p:spPr>
          <a:xfrm>
            <a:off x="838200" y="2951946"/>
            <a:ext cx="7543800" cy="1752600"/>
          </a:xfrm>
          <a:prstGeom prst="rect">
            <a:avLst/>
          </a:prstGeom>
        </p:spPr>
        <p:txBody>
          <a:bodyPr>
            <a:noAutofit/>
          </a:bodyPr>
          <a:lstStyle/>
          <a:p>
            <a:pPr algn="ctr"/>
            <a:r>
              <a:rPr lang="en-US" sz="2400" b="1" dirty="0">
                <a:latin typeface="Arial" pitchFamily="34" charset="0"/>
                <a:cs typeface="Arial" pitchFamily="34" charset="0"/>
              </a:rPr>
              <a:t>The Circle of Social Action: Act</a:t>
            </a:r>
          </a:p>
        </p:txBody>
      </p:sp>
      <p:sp>
        <p:nvSpPr>
          <p:cNvPr id="13" name="TextBox 5"/>
          <p:cNvSpPr txBox="1">
            <a:spLocks noChangeArrowheads="1"/>
          </p:cNvSpPr>
          <p:nvPr/>
        </p:nvSpPr>
        <p:spPr bwMode="auto">
          <a:xfrm>
            <a:off x="2991970" y="2725796"/>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4041" y="685800"/>
            <a:ext cx="3048000" cy="2033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6526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1371600" y="3678823"/>
            <a:ext cx="7465424" cy="359777"/>
          </a:xfrm>
          <a:prstGeom prst="rect">
            <a:avLst/>
          </a:prstGeom>
        </p:spPr>
        <p:txBody>
          <a:bodyPr>
            <a:noAutofit/>
          </a:bodyPr>
          <a:lstStyle/>
          <a:p>
            <a:r>
              <a:rPr lang="en-US" dirty="0">
                <a:latin typeface="Arial" pitchFamily="34" charset="0"/>
                <a:cs typeface="Arial" pitchFamily="34" charset="0"/>
              </a:rPr>
              <a:t>Reflecting on these questions can help you to engage in the Circle of Social Justice:</a:t>
            </a:r>
          </a:p>
        </p:txBody>
      </p:sp>
      <p:sp>
        <p:nvSpPr>
          <p:cNvPr id="3" name="TextBox 2"/>
          <p:cNvSpPr txBox="1"/>
          <p:nvPr/>
        </p:nvSpPr>
        <p:spPr bwMode="auto">
          <a:xfrm>
            <a:off x="1600200" y="42788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Am I aware of social injustices?</a:t>
            </a:r>
          </a:p>
        </p:txBody>
      </p:sp>
      <p:sp>
        <p:nvSpPr>
          <p:cNvPr id="8" name="TextBox 7"/>
          <p:cNvSpPr txBox="1"/>
          <p:nvPr/>
        </p:nvSpPr>
        <p:spPr bwMode="auto">
          <a:xfrm>
            <a:off x="1600200" y="4648200"/>
            <a:ext cx="6934200" cy="657999"/>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Do I pray to God to help me understand my personal response to injustice?</a:t>
            </a:r>
            <a:endParaRPr lang="en-US" dirty="0">
              <a:latin typeface="Arial" pitchFamily="34" charset="0"/>
              <a:cs typeface="Arial" pitchFamily="34" charset="0"/>
            </a:endParaRPr>
          </a:p>
        </p:txBody>
      </p:sp>
      <p:sp>
        <p:nvSpPr>
          <p:cNvPr id="9" name="TextBox 8"/>
          <p:cNvSpPr txBox="1"/>
          <p:nvPr/>
        </p:nvSpPr>
        <p:spPr bwMode="auto">
          <a:xfrm>
            <a:off x="1600200" y="5306199"/>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willing am I to sacrifice my own comfort to help others in need?</a:t>
            </a:r>
          </a:p>
        </p:txBody>
      </p:sp>
      <p:sp>
        <p:nvSpPr>
          <p:cNvPr id="10" name="Content Placeholder 6"/>
          <p:cNvSpPr txBox="1">
            <a:spLocks/>
          </p:cNvSpPr>
          <p:nvPr/>
        </p:nvSpPr>
        <p:spPr>
          <a:xfrm>
            <a:off x="838200" y="3200400"/>
            <a:ext cx="7543800" cy="1752600"/>
          </a:xfrm>
          <a:prstGeom prst="rect">
            <a:avLst/>
          </a:prstGeom>
        </p:spPr>
        <p:txBody>
          <a:bodyPr>
            <a:noAutofit/>
          </a:bodyPr>
          <a:lstStyle/>
          <a:p>
            <a:pPr algn="ctr"/>
            <a:r>
              <a:rPr lang="en-US" sz="2400" b="1" dirty="0">
                <a:latin typeface="Arial" pitchFamily="34" charset="0"/>
                <a:cs typeface="Arial" pitchFamily="34" charset="0"/>
              </a:rPr>
              <a:t>My Personal Discernment</a:t>
            </a:r>
          </a:p>
        </p:txBody>
      </p:sp>
      <p:sp>
        <p:nvSpPr>
          <p:cNvPr id="13" name="TextBox 12"/>
          <p:cNvSpPr txBox="1"/>
          <p:nvPr/>
        </p:nvSpPr>
        <p:spPr bwMode="auto">
          <a:xfrm>
            <a:off x="1600200" y="5678269"/>
            <a:ext cx="67056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actions can I take to help </a:t>
            </a:r>
            <a:r>
              <a:rPr lang="en-US" dirty="0" smtClean="0">
                <a:latin typeface="Arial" pitchFamily="34" charset="0"/>
                <a:cs typeface="Arial" pitchFamily="34" charset="0"/>
              </a:rPr>
              <a:t>eliminate </a:t>
            </a:r>
            <a:r>
              <a:rPr lang="en-US" dirty="0">
                <a:latin typeface="Arial" pitchFamily="34" charset="0"/>
                <a:cs typeface="Arial" pitchFamily="34" charset="0"/>
              </a:rPr>
              <a:t>the source of an injustice or need?</a:t>
            </a:r>
          </a:p>
        </p:txBody>
      </p:sp>
      <p:sp>
        <p:nvSpPr>
          <p:cNvPr id="14" name="TextBox 5"/>
          <p:cNvSpPr txBox="1">
            <a:spLocks noChangeArrowheads="1"/>
          </p:cNvSpPr>
          <p:nvPr/>
        </p:nvSpPr>
        <p:spPr bwMode="auto">
          <a:xfrm>
            <a:off x="2991970" y="28787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4041" y="838727"/>
            <a:ext cx="3048000" cy="2033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9768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457200" y="2514600"/>
            <a:ext cx="8379824" cy="359777"/>
          </a:xfrm>
          <a:prstGeom prst="rect">
            <a:avLst/>
          </a:prstGeom>
        </p:spPr>
        <p:txBody>
          <a:bodyPr>
            <a:noAutofit/>
          </a:bodyPr>
          <a:lstStyle/>
          <a:p>
            <a:r>
              <a:rPr lang="en-US" dirty="0">
                <a:latin typeface="Arial" pitchFamily="34" charset="0"/>
                <a:cs typeface="Arial" pitchFamily="34" charset="0"/>
              </a:rPr>
              <a:t>We need social action to bring about justice. </a:t>
            </a:r>
            <a:r>
              <a:rPr lang="en-US" dirty="0" smtClean="0">
                <a:latin typeface="Arial" pitchFamily="34" charset="0"/>
                <a:cs typeface="Arial" pitchFamily="34" charset="0"/>
              </a:rPr>
              <a:t>Social action includes works </a:t>
            </a:r>
            <a:r>
              <a:rPr lang="en-US" dirty="0">
                <a:latin typeface="Arial" pitchFamily="34" charset="0"/>
                <a:cs typeface="Arial" pitchFamily="34" charset="0"/>
              </a:rPr>
              <a:t>of charity </a:t>
            </a:r>
            <a:r>
              <a:rPr lang="en-US" dirty="0" smtClean="0">
                <a:latin typeface="Arial" pitchFamily="34" charset="0"/>
                <a:cs typeface="Arial" pitchFamily="34" charset="0"/>
              </a:rPr>
              <a:t>such as the </a:t>
            </a:r>
            <a:r>
              <a:rPr lang="en-US" b="1" dirty="0" smtClean="0">
                <a:latin typeface="Arial" pitchFamily="34" charset="0"/>
                <a:cs typeface="Arial" pitchFamily="34" charset="0"/>
              </a:rPr>
              <a:t>corporal works of  mercy</a:t>
            </a:r>
            <a:r>
              <a:rPr lang="en-US" dirty="0" smtClean="0">
                <a:latin typeface="Arial" pitchFamily="34" charset="0"/>
                <a:cs typeface="Arial" pitchFamily="34" charset="0"/>
              </a:rPr>
              <a:t>:</a:t>
            </a:r>
          </a:p>
        </p:txBody>
      </p:sp>
      <p:sp>
        <p:nvSpPr>
          <p:cNvPr id="3" name="TextBox 2"/>
          <p:cNvSpPr txBox="1"/>
          <p:nvPr/>
        </p:nvSpPr>
        <p:spPr bwMode="auto">
          <a:xfrm>
            <a:off x="1600200" y="3964801"/>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Give drink to the thirsty.</a:t>
            </a:r>
          </a:p>
        </p:txBody>
      </p:sp>
      <p:sp>
        <p:nvSpPr>
          <p:cNvPr id="8" name="TextBox 7"/>
          <p:cNvSpPr txBox="1"/>
          <p:nvPr/>
        </p:nvSpPr>
        <p:spPr bwMode="auto">
          <a:xfrm>
            <a:off x="1600200" y="4290536"/>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Shelter the homeless.</a:t>
            </a:r>
          </a:p>
        </p:txBody>
      </p:sp>
      <p:sp>
        <p:nvSpPr>
          <p:cNvPr id="9" name="TextBox 8"/>
          <p:cNvSpPr txBox="1"/>
          <p:nvPr/>
        </p:nvSpPr>
        <p:spPr bwMode="auto">
          <a:xfrm>
            <a:off x="1600200" y="46598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Clothe the naked.</a:t>
            </a:r>
          </a:p>
        </p:txBody>
      </p:sp>
      <p:sp>
        <p:nvSpPr>
          <p:cNvPr id="13" name="TextBox 12"/>
          <p:cNvSpPr txBox="1"/>
          <p:nvPr/>
        </p:nvSpPr>
        <p:spPr bwMode="auto">
          <a:xfrm>
            <a:off x="1600200" y="5040868"/>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Care for the sick.</a:t>
            </a:r>
          </a:p>
        </p:txBody>
      </p:sp>
      <p:sp>
        <p:nvSpPr>
          <p:cNvPr id="14" name="TextBox 13"/>
          <p:cNvSpPr txBox="1"/>
          <p:nvPr/>
        </p:nvSpPr>
        <p:spPr bwMode="auto">
          <a:xfrm>
            <a:off x="1600200" y="3611602"/>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Feed the hungry.</a:t>
            </a:r>
          </a:p>
        </p:txBody>
      </p:sp>
      <p:sp>
        <p:nvSpPr>
          <p:cNvPr id="16" name="TextBox 15"/>
          <p:cNvSpPr txBox="1"/>
          <p:nvPr/>
        </p:nvSpPr>
        <p:spPr bwMode="auto">
          <a:xfrm>
            <a:off x="1600200" y="5421868"/>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Visit the imprisoned.</a:t>
            </a:r>
          </a:p>
        </p:txBody>
      </p:sp>
      <p:sp>
        <p:nvSpPr>
          <p:cNvPr id="17" name="TextBox 16"/>
          <p:cNvSpPr txBox="1"/>
          <p:nvPr/>
        </p:nvSpPr>
        <p:spPr bwMode="auto">
          <a:xfrm>
            <a:off x="1600200" y="5802868"/>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Bury the dead.</a:t>
            </a:r>
          </a:p>
        </p:txBody>
      </p:sp>
      <p:sp>
        <p:nvSpPr>
          <p:cNvPr id="4" name="TextBox 3"/>
          <p:cNvSpPr txBox="1"/>
          <p:nvPr/>
        </p:nvSpPr>
        <p:spPr bwMode="auto">
          <a:xfrm>
            <a:off x="838200" y="1295400"/>
            <a:ext cx="761747" cy="307777"/>
          </a:xfrm>
          <a:prstGeom prst="rect">
            <a:avLst/>
          </a:prstGeom>
          <a:noFill/>
          <a:ln w="9525">
            <a:noFill/>
            <a:miter lim="800000"/>
            <a:headEnd/>
            <a:tailEnd/>
          </a:ln>
        </p:spPr>
        <p:txBody>
          <a:bodyPr wrap="none" rtlCol="0">
            <a:spAutoFit/>
          </a:bodyPr>
          <a:lstStyle/>
          <a:p>
            <a:r>
              <a:rPr lang="en-US" sz="1400" dirty="0" smtClean="0">
                <a:solidFill>
                  <a:schemeClr val="bg1">
                    <a:lumMod val="65000"/>
                  </a:schemeClr>
                </a:solidFill>
                <a:latin typeface="Arial" pitchFamily="34" charset="0"/>
                <a:cs typeface="Arial" pitchFamily="34" charset="0"/>
              </a:rPr>
              <a:t>Hungry</a:t>
            </a:r>
            <a:endParaRPr lang="en-US" sz="1400" dirty="0">
              <a:solidFill>
                <a:schemeClr val="bg1">
                  <a:lumMod val="65000"/>
                </a:schemeClr>
              </a:solidFill>
              <a:latin typeface="Arial" pitchFamily="34" charset="0"/>
              <a:cs typeface="Arial" pitchFamily="34" charset="0"/>
            </a:endParaRPr>
          </a:p>
        </p:txBody>
      </p:sp>
      <p:sp>
        <p:nvSpPr>
          <p:cNvPr id="18" name="TextBox 17"/>
          <p:cNvSpPr txBox="1"/>
          <p:nvPr/>
        </p:nvSpPr>
        <p:spPr bwMode="auto">
          <a:xfrm>
            <a:off x="2362200" y="1905000"/>
            <a:ext cx="721672" cy="307777"/>
          </a:xfrm>
          <a:prstGeom prst="rect">
            <a:avLst/>
          </a:prstGeom>
          <a:noFill/>
          <a:ln w="9525">
            <a:noFill/>
            <a:miter lim="800000"/>
            <a:headEnd/>
            <a:tailEnd/>
          </a:ln>
        </p:spPr>
        <p:txBody>
          <a:bodyPr wrap="none" rtlCol="0">
            <a:spAutoFit/>
          </a:bodyPr>
          <a:lstStyle/>
          <a:p>
            <a:r>
              <a:rPr lang="en-US" sz="1400" dirty="0" smtClean="0">
                <a:solidFill>
                  <a:schemeClr val="bg1">
                    <a:lumMod val="65000"/>
                  </a:schemeClr>
                </a:solidFill>
                <a:latin typeface="Arial" pitchFamily="34" charset="0"/>
                <a:cs typeface="Arial" pitchFamily="34" charset="0"/>
              </a:rPr>
              <a:t>Thirsty</a:t>
            </a:r>
            <a:endParaRPr lang="en-US" sz="1400"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2895600" y="1018903"/>
            <a:ext cx="981359" cy="307777"/>
          </a:xfrm>
          <a:prstGeom prst="rect">
            <a:avLst/>
          </a:prstGeom>
          <a:noFill/>
          <a:ln w="9525">
            <a:noFill/>
            <a:miter lim="800000"/>
            <a:headEnd/>
            <a:tailEnd/>
          </a:ln>
        </p:spPr>
        <p:txBody>
          <a:bodyPr wrap="none" rtlCol="0">
            <a:spAutoFit/>
          </a:bodyPr>
          <a:lstStyle/>
          <a:p>
            <a:r>
              <a:rPr lang="en-US" sz="1400" dirty="0" smtClean="0">
                <a:solidFill>
                  <a:schemeClr val="bg1">
                    <a:lumMod val="65000"/>
                  </a:schemeClr>
                </a:solidFill>
                <a:latin typeface="Arial" pitchFamily="34" charset="0"/>
                <a:cs typeface="Arial" pitchFamily="34" charset="0"/>
              </a:rPr>
              <a:t>Homeless</a:t>
            </a:r>
            <a:endParaRPr lang="en-US" sz="1400" dirty="0">
              <a:solidFill>
                <a:schemeClr val="bg1">
                  <a:lumMod val="65000"/>
                </a:schemeClr>
              </a:solidFill>
              <a:latin typeface="Arial" pitchFamily="34" charset="0"/>
              <a:cs typeface="Arial" pitchFamily="34" charset="0"/>
            </a:endParaRPr>
          </a:p>
        </p:txBody>
      </p:sp>
      <p:sp>
        <p:nvSpPr>
          <p:cNvPr id="20" name="TextBox 19"/>
          <p:cNvSpPr txBox="1"/>
          <p:nvPr/>
        </p:nvSpPr>
        <p:spPr bwMode="auto">
          <a:xfrm>
            <a:off x="5791200" y="1326680"/>
            <a:ext cx="702436" cy="307777"/>
          </a:xfrm>
          <a:prstGeom prst="rect">
            <a:avLst/>
          </a:prstGeom>
          <a:noFill/>
          <a:ln w="9525">
            <a:noFill/>
            <a:miter lim="800000"/>
            <a:headEnd/>
            <a:tailEnd/>
          </a:ln>
        </p:spPr>
        <p:txBody>
          <a:bodyPr wrap="none" rtlCol="0">
            <a:spAutoFit/>
          </a:bodyPr>
          <a:lstStyle/>
          <a:p>
            <a:r>
              <a:rPr lang="en-US" sz="1400" dirty="0" smtClean="0">
                <a:solidFill>
                  <a:schemeClr val="bg1">
                    <a:lumMod val="65000"/>
                  </a:schemeClr>
                </a:solidFill>
                <a:latin typeface="Arial" pitchFamily="34" charset="0"/>
                <a:cs typeface="Arial" pitchFamily="34" charset="0"/>
              </a:rPr>
              <a:t>Naked</a:t>
            </a:r>
            <a:endParaRPr lang="en-US" sz="1400"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4250564" y="1905000"/>
            <a:ext cx="524503" cy="307777"/>
          </a:xfrm>
          <a:prstGeom prst="rect">
            <a:avLst/>
          </a:prstGeom>
          <a:noFill/>
          <a:ln w="9525">
            <a:noFill/>
            <a:miter lim="800000"/>
            <a:headEnd/>
            <a:tailEnd/>
          </a:ln>
        </p:spPr>
        <p:txBody>
          <a:bodyPr wrap="none" rtlCol="0">
            <a:spAutoFit/>
          </a:bodyPr>
          <a:lstStyle/>
          <a:p>
            <a:r>
              <a:rPr lang="en-US" sz="1400" dirty="0" smtClean="0">
                <a:solidFill>
                  <a:schemeClr val="bg1">
                    <a:lumMod val="65000"/>
                  </a:schemeClr>
                </a:solidFill>
                <a:latin typeface="Arial" pitchFamily="34" charset="0"/>
                <a:cs typeface="Arial" pitchFamily="34" charset="0"/>
              </a:rPr>
              <a:t>Sick</a:t>
            </a:r>
            <a:endParaRPr lang="en-US" sz="1400" dirty="0">
              <a:solidFill>
                <a:schemeClr val="bg1">
                  <a:lumMod val="65000"/>
                </a:schemeClr>
              </a:solidFill>
              <a:latin typeface="Arial" pitchFamily="34" charset="0"/>
              <a:cs typeface="Arial" pitchFamily="34" charset="0"/>
            </a:endParaRPr>
          </a:p>
        </p:txBody>
      </p:sp>
      <p:sp>
        <p:nvSpPr>
          <p:cNvPr id="22" name="TextBox 21"/>
          <p:cNvSpPr txBox="1"/>
          <p:nvPr/>
        </p:nvSpPr>
        <p:spPr bwMode="auto">
          <a:xfrm>
            <a:off x="6142418" y="2030008"/>
            <a:ext cx="1069524" cy="307777"/>
          </a:xfrm>
          <a:prstGeom prst="rect">
            <a:avLst/>
          </a:prstGeom>
          <a:noFill/>
          <a:ln w="9525">
            <a:noFill/>
            <a:miter lim="800000"/>
            <a:headEnd/>
            <a:tailEnd/>
          </a:ln>
        </p:spPr>
        <p:txBody>
          <a:bodyPr wrap="none" rtlCol="0">
            <a:spAutoFit/>
          </a:bodyPr>
          <a:lstStyle/>
          <a:p>
            <a:r>
              <a:rPr lang="en-US" sz="1400" dirty="0" smtClean="0">
                <a:solidFill>
                  <a:schemeClr val="bg1">
                    <a:lumMod val="65000"/>
                  </a:schemeClr>
                </a:solidFill>
                <a:latin typeface="Arial" pitchFamily="34" charset="0"/>
                <a:cs typeface="Arial" pitchFamily="34" charset="0"/>
              </a:rPr>
              <a:t>Imprisoned</a:t>
            </a:r>
            <a:endParaRPr lang="en-US" sz="1400" dirty="0">
              <a:solidFill>
                <a:schemeClr val="bg1">
                  <a:lumMod val="65000"/>
                </a:schemeClr>
              </a:solidFill>
              <a:latin typeface="Arial" pitchFamily="34" charset="0"/>
              <a:cs typeface="Arial" pitchFamily="34" charset="0"/>
            </a:endParaRPr>
          </a:p>
        </p:txBody>
      </p:sp>
      <p:sp>
        <p:nvSpPr>
          <p:cNvPr id="23" name="TextBox 22"/>
          <p:cNvSpPr txBox="1"/>
          <p:nvPr/>
        </p:nvSpPr>
        <p:spPr bwMode="auto">
          <a:xfrm>
            <a:off x="7603364" y="1164193"/>
            <a:ext cx="612668" cy="307777"/>
          </a:xfrm>
          <a:prstGeom prst="rect">
            <a:avLst/>
          </a:prstGeom>
          <a:noFill/>
          <a:ln w="9525">
            <a:noFill/>
            <a:miter lim="800000"/>
            <a:headEnd/>
            <a:tailEnd/>
          </a:ln>
        </p:spPr>
        <p:txBody>
          <a:bodyPr wrap="none" rtlCol="0">
            <a:spAutoFit/>
          </a:bodyPr>
          <a:lstStyle/>
          <a:p>
            <a:r>
              <a:rPr lang="en-US" sz="1400" dirty="0" smtClean="0">
                <a:solidFill>
                  <a:schemeClr val="bg1">
                    <a:lumMod val="65000"/>
                  </a:schemeClr>
                </a:solidFill>
                <a:latin typeface="Arial" pitchFamily="34" charset="0"/>
                <a:cs typeface="Arial" pitchFamily="34" charset="0"/>
              </a:rPr>
              <a:t>Dead</a:t>
            </a:r>
            <a:endParaRPr lang="en-US" sz="1400"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1787948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3" grpId="0"/>
      <p:bldP spid="14"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457200" y="2514600"/>
            <a:ext cx="8379824" cy="762000"/>
          </a:xfrm>
          <a:prstGeom prst="rect">
            <a:avLst/>
          </a:prstGeom>
        </p:spPr>
        <p:txBody>
          <a:bodyPr>
            <a:noAutofit/>
          </a:bodyPr>
          <a:lstStyle/>
          <a:p>
            <a:r>
              <a:rPr lang="en-US" dirty="0">
                <a:latin typeface="Arial" pitchFamily="34" charset="0"/>
                <a:cs typeface="Arial" pitchFamily="34" charset="0"/>
              </a:rPr>
              <a:t>We </a:t>
            </a:r>
            <a:r>
              <a:rPr lang="en-US" dirty="0" smtClean="0">
                <a:latin typeface="Arial" pitchFamily="34" charset="0"/>
                <a:cs typeface="Arial" pitchFamily="34" charset="0"/>
              </a:rPr>
              <a:t>also practice </a:t>
            </a:r>
            <a:r>
              <a:rPr lang="en-US" dirty="0">
                <a:latin typeface="Arial" pitchFamily="34" charset="0"/>
                <a:cs typeface="Arial" pitchFamily="34" charset="0"/>
              </a:rPr>
              <a:t>works of charity when we respond to spiritual needs </a:t>
            </a:r>
            <a:r>
              <a:rPr lang="en-US" dirty="0" smtClean="0">
                <a:latin typeface="Arial" pitchFamily="34" charset="0"/>
                <a:cs typeface="Arial" pitchFamily="34" charset="0"/>
              </a:rPr>
              <a:t>through the </a:t>
            </a:r>
            <a:r>
              <a:rPr lang="en-US" b="1" dirty="0" smtClean="0">
                <a:latin typeface="Arial" pitchFamily="34" charset="0"/>
                <a:cs typeface="Arial" pitchFamily="34" charset="0"/>
              </a:rPr>
              <a:t>spiritual works of mercy</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 name="TextBox 2"/>
          <p:cNvSpPr txBox="1"/>
          <p:nvPr/>
        </p:nvSpPr>
        <p:spPr bwMode="auto">
          <a:xfrm>
            <a:off x="1600200" y="3710801"/>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Give advice to those who need it.</a:t>
            </a:r>
          </a:p>
        </p:txBody>
      </p:sp>
      <p:sp>
        <p:nvSpPr>
          <p:cNvPr id="8" name="TextBox 7"/>
          <p:cNvSpPr txBox="1"/>
          <p:nvPr/>
        </p:nvSpPr>
        <p:spPr bwMode="auto">
          <a:xfrm>
            <a:off x="1600200" y="4091801"/>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Comfort those who </a:t>
            </a:r>
            <a:r>
              <a:rPr lang="en-US" dirty="0" smtClean="0">
                <a:latin typeface="Arial" pitchFamily="34" charset="0"/>
                <a:cs typeface="Arial" pitchFamily="34" charset="0"/>
              </a:rPr>
              <a:t>suffer.</a:t>
            </a:r>
            <a:endParaRPr lang="en-US" dirty="0">
              <a:latin typeface="Arial" pitchFamily="34" charset="0"/>
              <a:cs typeface="Arial" pitchFamily="34" charset="0"/>
            </a:endParaRPr>
          </a:p>
        </p:txBody>
      </p:sp>
      <p:sp>
        <p:nvSpPr>
          <p:cNvPr id="9" name="TextBox 8"/>
          <p:cNvSpPr txBox="1"/>
          <p:nvPr/>
        </p:nvSpPr>
        <p:spPr bwMode="auto">
          <a:xfrm>
            <a:off x="1600200" y="4500602"/>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Be patient with others.</a:t>
            </a:r>
            <a:endParaRPr lang="en-US" dirty="0">
              <a:latin typeface="Arial" pitchFamily="34" charset="0"/>
              <a:cs typeface="Arial" pitchFamily="34" charset="0"/>
            </a:endParaRPr>
          </a:p>
        </p:txBody>
      </p:sp>
      <p:sp>
        <p:nvSpPr>
          <p:cNvPr id="13" name="TextBox 12"/>
          <p:cNvSpPr txBox="1"/>
          <p:nvPr/>
        </p:nvSpPr>
        <p:spPr bwMode="auto">
          <a:xfrm>
            <a:off x="1600200" y="4881602"/>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Forgive those who hurt you.</a:t>
            </a:r>
          </a:p>
        </p:txBody>
      </p:sp>
      <p:sp>
        <p:nvSpPr>
          <p:cNvPr id="14" name="TextBox 13"/>
          <p:cNvSpPr txBox="1"/>
          <p:nvPr/>
        </p:nvSpPr>
        <p:spPr bwMode="auto">
          <a:xfrm>
            <a:off x="1600200" y="3357602"/>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Share knowledge.</a:t>
            </a:r>
          </a:p>
        </p:txBody>
      </p:sp>
      <p:sp>
        <p:nvSpPr>
          <p:cNvPr id="16" name="TextBox 15"/>
          <p:cNvSpPr txBox="1"/>
          <p:nvPr/>
        </p:nvSpPr>
        <p:spPr bwMode="auto">
          <a:xfrm>
            <a:off x="1600200" y="5262602"/>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Give correction to those who need it.</a:t>
            </a:r>
          </a:p>
        </p:txBody>
      </p:sp>
      <p:sp>
        <p:nvSpPr>
          <p:cNvPr id="17" name="TextBox 16"/>
          <p:cNvSpPr txBox="1"/>
          <p:nvPr/>
        </p:nvSpPr>
        <p:spPr bwMode="auto">
          <a:xfrm>
            <a:off x="1600200" y="5650468"/>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Pray for the living and the dead.</a:t>
            </a:r>
          </a:p>
        </p:txBody>
      </p:sp>
      <p:sp>
        <p:nvSpPr>
          <p:cNvPr id="19" name="TextBox 18"/>
          <p:cNvSpPr txBox="1"/>
          <p:nvPr/>
        </p:nvSpPr>
        <p:spPr bwMode="auto">
          <a:xfrm>
            <a:off x="838200" y="1295400"/>
            <a:ext cx="1138453" cy="307777"/>
          </a:xfrm>
          <a:prstGeom prst="rect">
            <a:avLst/>
          </a:prstGeom>
          <a:noFill/>
          <a:ln w="9525">
            <a:noFill/>
            <a:miter lim="800000"/>
            <a:headEnd/>
            <a:tailEnd/>
          </a:ln>
        </p:spPr>
        <p:txBody>
          <a:bodyPr wrap="none" rtlCol="0">
            <a:spAutoFit/>
          </a:bodyPr>
          <a:lstStyle/>
          <a:p>
            <a:r>
              <a:rPr lang="en-US" sz="1400" b="1" dirty="0">
                <a:solidFill>
                  <a:schemeClr val="bg1">
                    <a:lumMod val="65000"/>
                  </a:schemeClr>
                </a:solidFill>
                <a:latin typeface="Arial" pitchFamily="34" charset="0"/>
                <a:cs typeface="Arial" pitchFamily="34" charset="0"/>
              </a:rPr>
              <a:t>Knowledge</a:t>
            </a:r>
            <a:endParaRPr lang="en-US" sz="1400" dirty="0">
              <a:solidFill>
                <a:schemeClr val="bg1">
                  <a:lumMod val="65000"/>
                </a:schemeClr>
              </a:solidFill>
              <a:latin typeface="Arial" pitchFamily="34" charset="0"/>
              <a:cs typeface="Arial" pitchFamily="34" charset="0"/>
            </a:endParaRPr>
          </a:p>
        </p:txBody>
      </p:sp>
      <p:sp>
        <p:nvSpPr>
          <p:cNvPr id="20" name="TextBox 19"/>
          <p:cNvSpPr txBox="1"/>
          <p:nvPr/>
        </p:nvSpPr>
        <p:spPr bwMode="auto">
          <a:xfrm>
            <a:off x="2362200" y="1905000"/>
            <a:ext cx="841897" cy="307777"/>
          </a:xfrm>
          <a:prstGeom prst="rect">
            <a:avLst/>
          </a:prstGeom>
          <a:noFill/>
          <a:ln w="9525">
            <a:noFill/>
            <a:miter lim="800000"/>
            <a:headEnd/>
            <a:tailEnd/>
          </a:ln>
        </p:spPr>
        <p:txBody>
          <a:bodyPr wrap="none" rtlCol="0">
            <a:spAutoFit/>
          </a:bodyPr>
          <a:lstStyle/>
          <a:p>
            <a:r>
              <a:rPr lang="en-US" sz="1400" dirty="0" smtClean="0">
                <a:solidFill>
                  <a:schemeClr val="bg1">
                    <a:lumMod val="65000"/>
                  </a:schemeClr>
                </a:solidFill>
                <a:latin typeface="Arial" pitchFamily="34" charset="0"/>
                <a:cs typeface="Arial" pitchFamily="34" charset="0"/>
              </a:rPr>
              <a:t>Counsel</a:t>
            </a:r>
            <a:endParaRPr lang="en-US" sz="1400"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2895600" y="1018903"/>
            <a:ext cx="821059" cy="307777"/>
          </a:xfrm>
          <a:prstGeom prst="rect">
            <a:avLst/>
          </a:prstGeom>
          <a:noFill/>
          <a:ln w="9525">
            <a:noFill/>
            <a:miter lim="800000"/>
            <a:headEnd/>
            <a:tailEnd/>
          </a:ln>
        </p:spPr>
        <p:txBody>
          <a:bodyPr wrap="none" rtlCol="0">
            <a:spAutoFit/>
          </a:bodyPr>
          <a:lstStyle/>
          <a:p>
            <a:r>
              <a:rPr lang="en-US" sz="1400" dirty="0" smtClean="0">
                <a:solidFill>
                  <a:schemeClr val="bg1">
                    <a:lumMod val="65000"/>
                  </a:schemeClr>
                </a:solidFill>
                <a:latin typeface="Arial" pitchFamily="34" charset="0"/>
                <a:cs typeface="Arial" pitchFamily="34" charset="0"/>
              </a:rPr>
              <a:t>Comfort</a:t>
            </a:r>
            <a:endParaRPr lang="en-US" sz="1400" dirty="0">
              <a:solidFill>
                <a:schemeClr val="bg1">
                  <a:lumMod val="65000"/>
                </a:schemeClr>
              </a:solidFill>
              <a:latin typeface="Arial" pitchFamily="34" charset="0"/>
              <a:cs typeface="Arial" pitchFamily="34" charset="0"/>
            </a:endParaRPr>
          </a:p>
        </p:txBody>
      </p:sp>
      <p:sp>
        <p:nvSpPr>
          <p:cNvPr id="22" name="TextBox 21"/>
          <p:cNvSpPr txBox="1"/>
          <p:nvPr/>
        </p:nvSpPr>
        <p:spPr bwMode="auto">
          <a:xfrm>
            <a:off x="5791200" y="1326680"/>
            <a:ext cx="780983" cy="307777"/>
          </a:xfrm>
          <a:prstGeom prst="rect">
            <a:avLst/>
          </a:prstGeom>
          <a:noFill/>
          <a:ln w="9525">
            <a:noFill/>
            <a:miter lim="800000"/>
            <a:headEnd/>
            <a:tailEnd/>
          </a:ln>
        </p:spPr>
        <p:txBody>
          <a:bodyPr wrap="none" rtlCol="0">
            <a:spAutoFit/>
          </a:bodyPr>
          <a:lstStyle/>
          <a:p>
            <a:r>
              <a:rPr lang="en-US" sz="1400" dirty="0" smtClean="0">
                <a:solidFill>
                  <a:schemeClr val="bg1">
                    <a:lumMod val="65000"/>
                  </a:schemeClr>
                </a:solidFill>
                <a:latin typeface="Arial" pitchFamily="34" charset="0"/>
                <a:cs typeface="Arial" pitchFamily="34" charset="0"/>
              </a:rPr>
              <a:t>Forgive</a:t>
            </a:r>
            <a:endParaRPr lang="en-US" sz="1400" dirty="0">
              <a:solidFill>
                <a:schemeClr val="bg1">
                  <a:lumMod val="65000"/>
                </a:schemeClr>
              </a:solidFill>
              <a:latin typeface="Arial" pitchFamily="34" charset="0"/>
              <a:cs typeface="Arial" pitchFamily="34" charset="0"/>
            </a:endParaRPr>
          </a:p>
        </p:txBody>
      </p:sp>
      <p:sp>
        <p:nvSpPr>
          <p:cNvPr id="23" name="TextBox 22"/>
          <p:cNvSpPr txBox="1"/>
          <p:nvPr/>
        </p:nvSpPr>
        <p:spPr bwMode="auto">
          <a:xfrm>
            <a:off x="4250564" y="1905000"/>
            <a:ext cx="881973" cy="307777"/>
          </a:xfrm>
          <a:prstGeom prst="rect">
            <a:avLst/>
          </a:prstGeom>
          <a:noFill/>
          <a:ln w="9525">
            <a:noFill/>
            <a:miter lim="800000"/>
            <a:headEnd/>
            <a:tailEnd/>
          </a:ln>
        </p:spPr>
        <p:txBody>
          <a:bodyPr wrap="none" rtlCol="0">
            <a:spAutoFit/>
          </a:bodyPr>
          <a:lstStyle/>
          <a:p>
            <a:r>
              <a:rPr lang="en-US" sz="1400" dirty="0" smtClean="0">
                <a:solidFill>
                  <a:schemeClr val="bg1">
                    <a:lumMod val="65000"/>
                  </a:schemeClr>
                </a:solidFill>
                <a:latin typeface="Arial" pitchFamily="34" charset="0"/>
                <a:cs typeface="Arial" pitchFamily="34" charset="0"/>
              </a:rPr>
              <a:t>Patience</a:t>
            </a:r>
            <a:endParaRPr lang="en-US" sz="1400" dirty="0">
              <a:solidFill>
                <a:schemeClr val="bg1">
                  <a:lumMod val="65000"/>
                </a:schemeClr>
              </a:solidFill>
              <a:latin typeface="Arial" pitchFamily="34" charset="0"/>
              <a:cs typeface="Arial" pitchFamily="34" charset="0"/>
            </a:endParaRPr>
          </a:p>
        </p:txBody>
      </p:sp>
      <p:sp>
        <p:nvSpPr>
          <p:cNvPr id="24" name="TextBox 23"/>
          <p:cNvSpPr txBox="1"/>
          <p:nvPr/>
        </p:nvSpPr>
        <p:spPr bwMode="auto">
          <a:xfrm>
            <a:off x="6142418" y="2030008"/>
            <a:ext cx="771365" cy="307777"/>
          </a:xfrm>
          <a:prstGeom prst="rect">
            <a:avLst/>
          </a:prstGeom>
          <a:noFill/>
          <a:ln w="9525">
            <a:noFill/>
            <a:miter lim="800000"/>
            <a:headEnd/>
            <a:tailEnd/>
          </a:ln>
        </p:spPr>
        <p:txBody>
          <a:bodyPr wrap="none" rtlCol="0">
            <a:spAutoFit/>
          </a:bodyPr>
          <a:lstStyle/>
          <a:p>
            <a:r>
              <a:rPr lang="en-US" sz="1400" dirty="0" smtClean="0">
                <a:solidFill>
                  <a:schemeClr val="bg1">
                    <a:lumMod val="65000"/>
                  </a:schemeClr>
                </a:solidFill>
                <a:latin typeface="Arial" pitchFamily="34" charset="0"/>
                <a:cs typeface="Arial" pitchFamily="34" charset="0"/>
              </a:rPr>
              <a:t>Correct</a:t>
            </a:r>
            <a:endParaRPr lang="en-US" sz="1400" dirty="0">
              <a:solidFill>
                <a:schemeClr val="bg1">
                  <a:lumMod val="65000"/>
                </a:schemeClr>
              </a:solidFill>
              <a:latin typeface="Arial" pitchFamily="34" charset="0"/>
              <a:cs typeface="Arial" pitchFamily="34" charset="0"/>
            </a:endParaRPr>
          </a:p>
        </p:txBody>
      </p:sp>
      <p:sp>
        <p:nvSpPr>
          <p:cNvPr id="25" name="TextBox 24"/>
          <p:cNvSpPr txBox="1"/>
          <p:nvPr/>
        </p:nvSpPr>
        <p:spPr bwMode="auto">
          <a:xfrm>
            <a:off x="7603364" y="1164193"/>
            <a:ext cx="553357" cy="307777"/>
          </a:xfrm>
          <a:prstGeom prst="rect">
            <a:avLst/>
          </a:prstGeom>
          <a:noFill/>
          <a:ln w="9525">
            <a:noFill/>
            <a:miter lim="800000"/>
            <a:headEnd/>
            <a:tailEnd/>
          </a:ln>
        </p:spPr>
        <p:txBody>
          <a:bodyPr wrap="none" rtlCol="0">
            <a:spAutoFit/>
          </a:bodyPr>
          <a:lstStyle/>
          <a:p>
            <a:r>
              <a:rPr lang="en-US" sz="1400" dirty="0" smtClean="0">
                <a:solidFill>
                  <a:schemeClr val="bg1">
                    <a:lumMod val="65000"/>
                  </a:schemeClr>
                </a:solidFill>
                <a:latin typeface="Arial" pitchFamily="34" charset="0"/>
                <a:cs typeface="Arial" pitchFamily="34" charset="0"/>
              </a:rPr>
              <a:t>Pray</a:t>
            </a:r>
            <a:endParaRPr lang="en-US" sz="1400"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58968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3" grpId="0"/>
      <p:bldP spid="14"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57200" y="1278523"/>
            <a:ext cx="2556510" cy="592723"/>
          </a:xfrm>
          <a:prstGeom prst="rect">
            <a:avLst/>
          </a:prstGeom>
        </p:spPr>
        <p:txBody>
          <a:bodyPr>
            <a:noAutofit/>
          </a:bodyPr>
          <a:lstStyle/>
          <a:p>
            <a:r>
              <a:rPr lang="en-US" sz="2400" b="1" dirty="0" smtClean="0">
                <a:latin typeface="Arial" pitchFamily="34" charset="0"/>
                <a:cs typeface="Arial" pitchFamily="34" charset="0"/>
              </a:rPr>
              <a:t>Solidarity</a:t>
            </a:r>
            <a:endParaRPr lang="en-US" sz="2400" b="1" dirty="0">
              <a:latin typeface="Arial" pitchFamily="34" charset="0"/>
              <a:cs typeface="Arial" pitchFamily="34" charset="0"/>
            </a:endParaRPr>
          </a:p>
        </p:txBody>
      </p:sp>
      <p:sp>
        <p:nvSpPr>
          <p:cNvPr id="11" name="TextBox 5"/>
          <p:cNvSpPr txBox="1">
            <a:spLocks noChangeArrowheads="1"/>
          </p:cNvSpPr>
          <p:nvPr/>
        </p:nvSpPr>
        <p:spPr bwMode="auto">
          <a:xfrm>
            <a:off x="7772400" y="45551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494211" y="1964323"/>
            <a:ext cx="4534989" cy="381000"/>
          </a:xfrm>
          <a:prstGeom prst="rect">
            <a:avLst/>
          </a:prstGeom>
        </p:spPr>
        <p:txBody>
          <a:bodyPr>
            <a:noAutofit/>
          </a:bodyPr>
          <a:lstStyle/>
          <a:p>
            <a:r>
              <a:rPr lang="en-US" dirty="0">
                <a:latin typeface="Arial" pitchFamily="34" charset="0"/>
                <a:cs typeface="Arial" pitchFamily="34" charset="0"/>
              </a:rPr>
              <a:t>We are called by our faith to act in solidarity with one another because  .  .  .</a:t>
            </a:r>
          </a:p>
        </p:txBody>
      </p:sp>
      <p:sp>
        <p:nvSpPr>
          <p:cNvPr id="3" name="TextBox 2"/>
          <p:cNvSpPr txBox="1"/>
          <p:nvPr/>
        </p:nvSpPr>
        <p:spPr bwMode="auto">
          <a:xfrm>
            <a:off x="762000" y="2802523"/>
            <a:ext cx="4495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every person is equally loved by God</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762000" y="3259723"/>
            <a:ext cx="44958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person who serves benefits as much as the person being served</a:t>
            </a:r>
          </a:p>
        </p:txBody>
      </p:sp>
      <p:sp>
        <p:nvSpPr>
          <p:cNvPr id="9" name="TextBox 8"/>
          <p:cNvSpPr txBox="1"/>
          <p:nvPr/>
        </p:nvSpPr>
        <p:spPr bwMode="auto">
          <a:xfrm>
            <a:off x="762000" y="3945523"/>
            <a:ext cx="44958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acts of solidarity result in life-giving relationships of mutual respect</a:t>
            </a:r>
            <a:endParaRPr lang="en-US" dirty="0">
              <a:solidFill>
                <a:schemeClr val="bg1">
                  <a:lumMod val="65000"/>
                </a:schemeClr>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303495"/>
            <a:ext cx="3235368" cy="3251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004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3505200"/>
            <a:ext cx="7543800" cy="1752600"/>
          </a:xfrm>
          <a:prstGeom prst="rect">
            <a:avLst/>
          </a:prstGeom>
        </p:spPr>
        <p:txBody>
          <a:bodyPr>
            <a:noAutofit/>
          </a:bodyPr>
          <a:lstStyle/>
          <a:p>
            <a:pPr algn="ctr"/>
            <a:r>
              <a:rPr lang="en-US" sz="2400" b="1" dirty="0">
                <a:latin typeface="Arial" pitchFamily="34" charset="0"/>
                <a:cs typeface="Arial" pitchFamily="34" charset="0"/>
              </a:rPr>
              <a:t>The Role of the State</a:t>
            </a:r>
          </a:p>
        </p:txBody>
      </p:sp>
      <p:sp>
        <p:nvSpPr>
          <p:cNvPr id="11" name="TextBox 5"/>
          <p:cNvSpPr txBox="1">
            <a:spLocks noChangeArrowheads="1"/>
          </p:cNvSpPr>
          <p:nvPr/>
        </p:nvSpPr>
        <p:spPr bwMode="auto">
          <a:xfrm>
            <a:off x="2743200" y="33359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605247" y="3962400"/>
            <a:ext cx="8231777" cy="381000"/>
          </a:xfrm>
          <a:prstGeom prst="rect">
            <a:avLst/>
          </a:prstGeom>
        </p:spPr>
        <p:txBody>
          <a:bodyPr>
            <a:noAutofit/>
          </a:bodyPr>
          <a:lstStyle/>
          <a:p>
            <a:r>
              <a:rPr lang="en-US" dirty="0">
                <a:latin typeface="Arial" pitchFamily="34" charset="0"/>
                <a:cs typeface="Arial" pitchFamily="34" charset="0"/>
              </a:rPr>
              <a:t>Working together for the common good involves individuals’ as well as governments’ pledging to serve the needs of others.</a:t>
            </a:r>
          </a:p>
        </p:txBody>
      </p:sp>
      <p:sp>
        <p:nvSpPr>
          <p:cNvPr id="3" name="TextBox 2"/>
          <p:cNvSpPr txBox="1"/>
          <p:nvPr/>
        </p:nvSpPr>
        <p:spPr bwMode="auto">
          <a:xfrm>
            <a:off x="914400" y="4611469"/>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state plays a part in God’s plan of salvation.</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914400" y="4992469"/>
            <a:ext cx="76200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state is the civil authority intended to achieve the common good.</a:t>
            </a:r>
          </a:p>
        </p:txBody>
      </p:sp>
      <p:sp>
        <p:nvSpPr>
          <p:cNvPr id="9" name="TextBox 8"/>
          <p:cNvSpPr txBox="1"/>
          <p:nvPr/>
        </p:nvSpPr>
        <p:spPr bwMode="auto">
          <a:xfrm>
            <a:off x="914400" y="5373469"/>
            <a:ext cx="7391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The state recognizes, respects, defends, and promotes citizens’ rights and individuals’ freedom to pursue rights.</a:t>
            </a:r>
            <a:endParaRPr lang="en-US" dirty="0">
              <a:solidFill>
                <a:schemeClr val="bg1">
                  <a:lumMod val="65000"/>
                </a:schemeClr>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910" y="762000"/>
            <a:ext cx="3688080" cy="2511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7507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604566" y="3646316"/>
            <a:ext cx="8231777" cy="381000"/>
          </a:xfrm>
          <a:prstGeom prst="rect">
            <a:avLst/>
          </a:prstGeom>
        </p:spPr>
        <p:txBody>
          <a:bodyPr>
            <a:noAutofit/>
          </a:bodyPr>
          <a:lstStyle/>
          <a:p>
            <a:r>
              <a:rPr lang="en-US" b="1" dirty="0">
                <a:latin typeface="Arial" pitchFamily="34" charset="0"/>
                <a:cs typeface="Arial" pitchFamily="34" charset="0"/>
              </a:rPr>
              <a:t>The </a:t>
            </a:r>
            <a:r>
              <a:rPr lang="en-US" b="1" dirty="0" smtClean="0">
                <a:latin typeface="Arial" pitchFamily="34" charset="0"/>
                <a:cs typeface="Arial" pitchFamily="34" charset="0"/>
              </a:rPr>
              <a:t>Three Primary Functions </a:t>
            </a:r>
            <a:r>
              <a:rPr lang="en-US" b="1" dirty="0">
                <a:latin typeface="Arial" pitchFamily="34" charset="0"/>
                <a:cs typeface="Arial" pitchFamily="34" charset="0"/>
              </a:rPr>
              <a:t>of Civil Authority</a:t>
            </a:r>
          </a:p>
        </p:txBody>
      </p:sp>
      <p:sp>
        <p:nvSpPr>
          <p:cNvPr id="3" name="TextBox 2"/>
          <p:cNvSpPr txBox="1"/>
          <p:nvPr/>
        </p:nvSpPr>
        <p:spPr bwMode="auto">
          <a:xfrm>
            <a:off x="914400" y="42788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executive:  essential services provided and regulated</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914400" y="4659868"/>
            <a:ext cx="76200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legislative:  laws and human rights protected</a:t>
            </a:r>
          </a:p>
        </p:txBody>
      </p:sp>
      <p:sp>
        <p:nvSpPr>
          <p:cNvPr id="9" name="TextBox 8"/>
          <p:cNvSpPr txBox="1"/>
          <p:nvPr/>
        </p:nvSpPr>
        <p:spPr bwMode="auto">
          <a:xfrm>
            <a:off x="914400" y="50408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judicial:  laws fairly enforced and injustices corrected</a:t>
            </a:r>
            <a:endParaRPr lang="en-US" dirty="0">
              <a:solidFill>
                <a:schemeClr val="bg1">
                  <a:lumMod val="65000"/>
                </a:schemeClr>
              </a:solidFill>
              <a:latin typeface="Arial" pitchFamily="34" charset="0"/>
              <a:cs typeface="Arial" pitchFamily="34" charset="0"/>
            </a:endParaRPr>
          </a:p>
        </p:txBody>
      </p:sp>
      <p:sp>
        <p:nvSpPr>
          <p:cNvPr id="11" name="TextBox 5"/>
          <p:cNvSpPr txBox="1">
            <a:spLocks noChangeArrowheads="1"/>
          </p:cNvSpPr>
          <p:nvPr/>
        </p:nvSpPr>
        <p:spPr bwMode="auto">
          <a:xfrm>
            <a:off x="2743200" y="33359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910" y="762000"/>
            <a:ext cx="3688080" cy="2511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0575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759823" y="1219200"/>
            <a:ext cx="7622177" cy="1981200"/>
          </a:xfrm>
          <a:prstGeom prst="rect">
            <a:avLst/>
          </a:prstGeom>
        </p:spPr>
        <p:txBody>
          <a:bodyPr>
            <a:noAutofit/>
          </a:bodyPr>
          <a:lstStyle/>
          <a:p>
            <a:r>
              <a:rPr lang="en-US" sz="2400" dirty="0">
                <a:latin typeface="Arial" pitchFamily="34" charset="0"/>
                <a:cs typeface="Arial" pitchFamily="34" charset="0"/>
              </a:rPr>
              <a:t>As we continue to explore social justice, we need to examine sin and its presence in the world.</a:t>
            </a:r>
          </a:p>
        </p:txBody>
      </p:sp>
      <p:sp>
        <p:nvSpPr>
          <p:cNvPr id="15" name="Content Placeholder 6"/>
          <p:cNvSpPr txBox="1">
            <a:spLocks/>
          </p:cNvSpPr>
          <p:nvPr/>
        </p:nvSpPr>
        <p:spPr>
          <a:xfrm>
            <a:off x="759823" y="2362200"/>
            <a:ext cx="8231777" cy="381000"/>
          </a:xfrm>
          <a:prstGeom prst="rect">
            <a:avLst/>
          </a:prstGeom>
        </p:spPr>
        <p:txBody>
          <a:bodyPr>
            <a:noAutofit/>
          </a:bodyPr>
          <a:lstStyle/>
          <a:p>
            <a:r>
              <a:rPr lang="en-US" i="1" dirty="0">
                <a:latin typeface="Arial" pitchFamily="34" charset="0"/>
                <a:cs typeface="Arial" pitchFamily="34" charset="0"/>
              </a:rPr>
              <a:t>Personal sin</a:t>
            </a:r>
            <a:r>
              <a:rPr lang="en-US" dirty="0">
                <a:latin typeface="Arial" pitchFamily="34" charset="0"/>
                <a:cs typeface="Arial" pitchFamily="34" charset="0"/>
              </a:rPr>
              <a:t> is defined as an act that is  .  .  .</a:t>
            </a:r>
          </a:p>
        </p:txBody>
      </p:sp>
      <p:sp>
        <p:nvSpPr>
          <p:cNvPr id="3" name="TextBox 2"/>
          <p:cNvSpPr txBox="1"/>
          <p:nvPr/>
        </p:nvSpPr>
        <p:spPr bwMode="auto">
          <a:xfrm>
            <a:off x="1752600" y="2783462"/>
            <a:ext cx="7391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an offense against </a:t>
            </a:r>
            <a:r>
              <a:rPr lang="en-US" dirty="0" smtClean="0">
                <a:latin typeface="Arial" pitchFamily="34" charset="0"/>
                <a:cs typeface="Arial" pitchFamily="34" charset="0"/>
              </a:rPr>
              <a:t>God</a:t>
            </a:r>
          </a:p>
          <a:p>
            <a:pPr marL="285750" indent="-285750">
              <a:buFont typeface="Arial" pitchFamily="34" charset="0"/>
              <a:buChar char="•"/>
            </a:pP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714041" y="3077772"/>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rejection of God’s love</a:t>
            </a:r>
          </a:p>
        </p:txBody>
      </p:sp>
      <p:sp>
        <p:nvSpPr>
          <p:cNvPr id="9" name="TextBox 8"/>
          <p:cNvSpPr txBox="1"/>
          <p:nvPr/>
        </p:nvSpPr>
        <p:spPr bwMode="auto">
          <a:xfrm>
            <a:off x="1704401" y="3404127"/>
            <a:ext cx="7239000" cy="1225977"/>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a:t>
            </a:r>
            <a:r>
              <a:rPr lang="en-US" dirty="0" smtClean="0">
                <a:latin typeface="Arial" pitchFamily="34" charset="0"/>
                <a:cs typeface="Arial" pitchFamily="34" charset="0"/>
              </a:rPr>
              <a:t> failure to respect a person’s God-given rights</a:t>
            </a:r>
          </a:p>
          <a:p>
            <a:pPr marL="285750" indent="-285750">
              <a:spcBef>
                <a:spcPts val="200"/>
              </a:spcBef>
              <a:buFont typeface="Arial" pitchFamily="34" charset="0"/>
              <a:buChar char="•"/>
            </a:pPr>
            <a:r>
              <a:rPr lang="en-US" dirty="0" smtClean="0">
                <a:latin typeface="Arial" pitchFamily="34" charset="0"/>
                <a:cs typeface="Arial" pitchFamily="34" charset="0"/>
              </a:rPr>
              <a:t>neglecting our God-given responsibilities</a:t>
            </a:r>
          </a:p>
          <a:p>
            <a:endParaRPr lang="en-US" dirty="0" smtClean="0">
              <a:latin typeface="Arial" pitchFamily="34" charset="0"/>
              <a:cs typeface="Arial" pitchFamily="34" charset="0"/>
            </a:endParaRPr>
          </a:p>
          <a:p>
            <a:pPr marL="285750" indent="-285750">
              <a:buFont typeface="Arial" pitchFamily="34" charset="0"/>
              <a:buChar char="•"/>
            </a:pP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1725976" y="4004292"/>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deliberate action</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1725976" y="4334086"/>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wound to human nature</a:t>
            </a:r>
            <a:endParaRPr lang="en-US" dirty="0">
              <a:solidFill>
                <a:schemeClr val="bg1">
                  <a:lumMod val="65000"/>
                </a:schemeClr>
              </a:solidFill>
              <a:latin typeface="Arial" pitchFamily="34" charset="0"/>
              <a:cs typeface="Arial" pitchFamily="34" charset="0"/>
            </a:endParaRPr>
          </a:p>
        </p:txBody>
      </p:sp>
      <p:sp>
        <p:nvSpPr>
          <p:cNvPr id="18" name="Content Placeholder 6"/>
          <p:cNvSpPr txBox="1">
            <a:spLocks/>
          </p:cNvSpPr>
          <p:nvPr/>
        </p:nvSpPr>
        <p:spPr>
          <a:xfrm>
            <a:off x="838200" y="5029200"/>
            <a:ext cx="8003177" cy="381000"/>
          </a:xfrm>
          <a:prstGeom prst="rect">
            <a:avLst/>
          </a:prstGeom>
        </p:spPr>
        <p:txBody>
          <a:bodyPr>
            <a:noAutofit/>
          </a:bodyPr>
          <a:lstStyle/>
          <a:p>
            <a:r>
              <a:rPr lang="en-US" dirty="0">
                <a:latin typeface="Arial" pitchFamily="34" charset="0"/>
                <a:cs typeface="Arial" pitchFamily="34" charset="0"/>
              </a:rPr>
              <a:t>Mortal sin is a </a:t>
            </a:r>
            <a:r>
              <a:rPr lang="en-US" i="1" dirty="0">
                <a:latin typeface="Arial" pitchFamily="34" charset="0"/>
                <a:cs typeface="Arial" pitchFamily="34" charset="0"/>
              </a:rPr>
              <a:t>grave offense </a:t>
            </a:r>
            <a:r>
              <a:rPr lang="en-US" dirty="0">
                <a:latin typeface="Arial" pitchFamily="34" charset="0"/>
                <a:cs typeface="Arial" pitchFamily="34" charset="0"/>
              </a:rPr>
              <a:t>against God and results in a </a:t>
            </a:r>
            <a:r>
              <a:rPr lang="en-US" i="1" dirty="0">
                <a:latin typeface="Arial" pitchFamily="34" charset="0"/>
                <a:cs typeface="Arial" pitchFamily="34" charset="0"/>
              </a:rPr>
              <a:t>total separation</a:t>
            </a:r>
            <a:r>
              <a:rPr lang="en-US" u="sng" dirty="0">
                <a:latin typeface="Arial" pitchFamily="34" charset="0"/>
                <a:cs typeface="Arial" pitchFamily="34" charset="0"/>
              </a:rPr>
              <a:t> </a:t>
            </a:r>
            <a:r>
              <a:rPr lang="en-US" dirty="0">
                <a:latin typeface="Arial" pitchFamily="34" charset="0"/>
                <a:cs typeface="Arial" pitchFamily="34" charset="0"/>
              </a:rPr>
              <a:t>from God.</a:t>
            </a: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3" grpId="0"/>
      <p:bldP spid="14"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914400" y="34290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N</a:t>
            </a:r>
            <a:r>
              <a:rPr lang="en-US" dirty="0" smtClean="0">
                <a:latin typeface="Arial" pitchFamily="34" charset="0"/>
                <a:cs typeface="Arial" pitchFamily="34" charset="0"/>
              </a:rPr>
              <a:t>eeded </a:t>
            </a:r>
            <a:r>
              <a:rPr lang="en-US" dirty="0">
                <a:latin typeface="Arial" pitchFamily="34" charset="0"/>
                <a:cs typeface="Arial" pitchFamily="34" charset="0"/>
              </a:rPr>
              <a:t>in a complex, global society</a:t>
            </a:r>
          </a:p>
        </p:txBody>
      </p:sp>
      <p:sp>
        <p:nvSpPr>
          <p:cNvPr id="8" name="TextBox 7"/>
          <p:cNvSpPr txBox="1"/>
          <p:nvPr/>
        </p:nvSpPr>
        <p:spPr bwMode="auto">
          <a:xfrm>
            <a:off x="914400" y="3962400"/>
            <a:ext cx="76200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a:t>
            </a:r>
            <a:r>
              <a:rPr lang="en-US" dirty="0" smtClean="0">
                <a:latin typeface="Arial" pitchFamily="34" charset="0"/>
                <a:cs typeface="Arial" pitchFamily="34" charset="0"/>
              </a:rPr>
              <a:t>upport international justice and peace (such as the United Nations)</a:t>
            </a:r>
            <a:endParaRPr lang="en-US" dirty="0">
              <a:latin typeface="Arial" pitchFamily="34" charset="0"/>
              <a:cs typeface="Arial" pitchFamily="34" charset="0"/>
            </a:endParaRPr>
          </a:p>
        </p:txBody>
      </p:sp>
      <p:sp>
        <p:nvSpPr>
          <p:cNvPr id="10" name="Content Placeholder 6"/>
          <p:cNvSpPr txBox="1">
            <a:spLocks/>
          </p:cNvSpPr>
          <p:nvPr/>
        </p:nvSpPr>
        <p:spPr>
          <a:xfrm>
            <a:off x="838200" y="2590800"/>
            <a:ext cx="7543800" cy="1752600"/>
          </a:xfrm>
          <a:prstGeom prst="rect">
            <a:avLst/>
          </a:prstGeom>
        </p:spPr>
        <p:txBody>
          <a:bodyPr>
            <a:noAutofit/>
          </a:bodyPr>
          <a:lstStyle/>
          <a:p>
            <a:pPr algn="ctr"/>
            <a:r>
              <a:rPr lang="en-US" sz="2400" b="1" dirty="0">
                <a:latin typeface="Arial" pitchFamily="34" charset="0"/>
                <a:cs typeface="Arial" pitchFamily="34" charset="0"/>
              </a:rPr>
              <a:t>The Functions of Public Authority</a:t>
            </a:r>
          </a:p>
        </p:txBody>
      </p:sp>
    </p:spTree>
    <p:extLst>
      <p:ext uri="{BB962C8B-B14F-4D97-AF65-F5344CB8AC3E}">
        <p14:creationId xmlns:p14="http://schemas.microsoft.com/office/powerpoint/2010/main" val="1433796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rot="-360000">
            <a:off x="690265" y="4426570"/>
            <a:ext cx="1600200" cy="169277"/>
          </a:xfrm>
          <a:prstGeom prst="rect">
            <a:avLst/>
          </a:prstGeom>
          <a:noFill/>
          <a:ln w="9525">
            <a:noFill/>
            <a:miter lim="800000"/>
            <a:headEnd/>
            <a:tailEnd/>
          </a:ln>
        </p:spPr>
        <p:txBody>
          <a:bodyPr wrap="square">
            <a:spAutoFit/>
          </a:bodyPr>
          <a:lstStyle/>
          <a:p>
            <a:r>
              <a:rPr lang="en-US" sz="500" dirty="0" err="1" smtClean="0">
                <a:latin typeface="Arial" pitchFamily="34" charset="0"/>
                <a:cs typeface="Arial" pitchFamily="34" charset="0"/>
              </a:rPr>
              <a:t>WikiMediaCommons</a:t>
            </a:r>
            <a:endParaRPr lang="en-US" sz="500" dirty="0">
              <a:latin typeface="Arial" pitchFamily="34" charset="0"/>
              <a:cs typeface="Arial" pitchFamily="34" charset="0"/>
            </a:endParaRPr>
          </a:p>
        </p:txBody>
      </p:sp>
      <p:sp>
        <p:nvSpPr>
          <p:cNvPr id="3" name="TextBox 2"/>
          <p:cNvSpPr txBox="1"/>
          <p:nvPr/>
        </p:nvSpPr>
        <p:spPr bwMode="auto">
          <a:xfrm>
            <a:off x="914400" y="48884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a:t>
            </a:r>
            <a:r>
              <a:rPr lang="en-US" dirty="0" smtClean="0">
                <a:latin typeface="Arial" pitchFamily="34" charset="0"/>
                <a:cs typeface="Arial" pitchFamily="34" charset="0"/>
              </a:rPr>
              <a:t>oral </a:t>
            </a:r>
            <a:r>
              <a:rPr lang="en-US" dirty="0">
                <a:latin typeface="Arial" pitchFamily="34" charset="0"/>
                <a:cs typeface="Arial" pitchFamily="34" charset="0"/>
              </a:rPr>
              <a:t>responsibility to fulfill civil obligations (such as paying taxes)</a:t>
            </a:r>
          </a:p>
        </p:txBody>
      </p:sp>
      <p:sp>
        <p:nvSpPr>
          <p:cNvPr id="8" name="TextBox 7"/>
          <p:cNvSpPr txBox="1"/>
          <p:nvPr/>
        </p:nvSpPr>
        <p:spPr bwMode="auto">
          <a:xfrm>
            <a:off x="914400" y="5269468"/>
            <a:ext cx="76200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a:t>
            </a:r>
            <a:r>
              <a:rPr lang="en-US" dirty="0" smtClean="0">
                <a:latin typeface="Arial" pitchFamily="34" charset="0"/>
                <a:cs typeface="Arial" pitchFamily="34" charset="0"/>
              </a:rPr>
              <a:t>articipation </a:t>
            </a:r>
            <a:r>
              <a:rPr lang="en-US" dirty="0">
                <a:latin typeface="Arial" pitchFamily="34" charset="0"/>
                <a:cs typeface="Arial" pitchFamily="34" charset="0"/>
              </a:rPr>
              <a:t>in the political life of society (such as voting)</a:t>
            </a:r>
          </a:p>
        </p:txBody>
      </p:sp>
      <p:sp>
        <p:nvSpPr>
          <p:cNvPr id="10" name="Content Placeholder 6"/>
          <p:cNvSpPr txBox="1">
            <a:spLocks/>
          </p:cNvSpPr>
          <p:nvPr/>
        </p:nvSpPr>
        <p:spPr>
          <a:xfrm>
            <a:off x="3124200" y="1981200"/>
            <a:ext cx="7543800" cy="527933"/>
          </a:xfrm>
          <a:prstGeom prst="rect">
            <a:avLst/>
          </a:prstGeom>
        </p:spPr>
        <p:txBody>
          <a:bodyPr>
            <a:noAutofit/>
          </a:bodyPr>
          <a:lstStyle/>
          <a:p>
            <a:pPr algn="ctr"/>
            <a:r>
              <a:rPr lang="en-US" sz="2400" b="1" dirty="0">
                <a:latin typeface="Arial" pitchFamily="34" charset="0"/>
                <a:cs typeface="Arial" pitchFamily="34" charset="0"/>
              </a:rPr>
              <a:t>The </a:t>
            </a:r>
            <a:r>
              <a:rPr lang="en-US" sz="2400" b="1" dirty="0" smtClean="0">
                <a:latin typeface="Arial" pitchFamily="34" charset="0"/>
                <a:cs typeface="Arial" pitchFamily="34" charset="0"/>
              </a:rPr>
              <a:t>Role</a:t>
            </a:r>
          </a:p>
          <a:p>
            <a:pPr algn="ctr"/>
            <a:r>
              <a:rPr lang="en-US" sz="2400" b="1" dirty="0" smtClean="0">
                <a:latin typeface="Arial" pitchFamily="34" charset="0"/>
                <a:cs typeface="Arial" pitchFamily="34" charset="0"/>
              </a:rPr>
              <a:t>of </a:t>
            </a:r>
            <a:r>
              <a:rPr lang="en-US" sz="2400" b="1" dirty="0">
                <a:latin typeface="Arial" pitchFamily="34" charset="0"/>
                <a:cs typeface="Arial" pitchFamily="34" charset="0"/>
              </a:rPr>
              <a:t>Citizens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72267"/>
            <a:ext cx="4158310" cy="31187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22945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715987" y="1143000"/>
            <a:ext cx="6093823" cy="1752600"/>
          </a:xfrm>
          <a:prstGeom prst="rect">
            <a:avLst/>
          </a:prstGeom>
        </p:spPr>
        <p:txBody>
          <a:bodyPr>
            <a:noAutofit/>
          </a:bodyPr>
          <a:lstStyle/>
          <a:p>
            <a:pPr algn="ctr"/>
            <a:r>
              <a:rPr lang="en-US" sz="2400" b="1" dirty="0">
                <a:latin typeface="Arial" pitchFamily="34" charset="0"/>
                <a:cs typeface="Arial" pitchFamily="34" charset="0"/>
              </a:rPr>
              <a:t>Conscientious Objection to Unjust Laws</a:t>
            </a:r>
          </a:p>
        </p:txBody>
      </p:sp>
      <p:sp>
        <p:nvSpPr>
          <p:cNvPr id="11" name="TextBox 5"/>
          <p:cNvSpPr txBox="1">
            <a:spLocks noChangeArrowheads="1"/>
          </p:cNvSpPr>
          <p:nvPr/>
        </p:nvSpPr>
        <p:spPr bwMode="auto">
          <a:xfrm>
            <a:off x="609600" y="47244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2841607" y="1828800"/>
            <a:ext cx="6091647" cy="381000"/>
          </a:xfrm>
          <a:prstGeom prst="rect">
            <a:avLst/>
          </a:prstGeom>
        </p:spPr>
        <p:txBody>
          <a:bodyPr>
            <a:noAutofit/>
          </a:bodyPr>
          <a:lstStyle/>
          <a:p>
            <a:r>
              <a:rPr lang="en-US" dirty="0" smtClean="0">
                <a:latin typeface="Arial" pitchFamily="34" charset="0"/>
                <a:cs typeface="Arial" pitchFamily="34" charset="0"/>
              </a:rPr>
              <a:t>If human reason and God’s Law lead us to believe a civil law or civil authority is morally wrong, we are morally obligated to resist it.</a:t>
            </a:r>
            <a:endParaRPr lang="en-US" dirty="0">
              <a:latin typeface="Arial" pitchFamily="34" charset="0"/>
              <a:cs typeface="Arial" pitchFamily="34" charset="0"/>
            </a:endParaRPr>
          </a:p>
        </p:txBody>
      </p:sp>
      <p:sp>
        <p:nvSpPr>
          <p:cNvPr id="3" name="TextBox 2"/>
          <p:cNvSpPr txBox="1"/>
          <p:nvPr/>
        </p:nvSpPr>
        <p:spPr bwMode="auto">
          <a:xfrm>
            <a:off x="3274423" y="3374656"/>
            <a:ext cx="553538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Voice objection to the law.</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3274423" y="3755656"/>
            <a:ext cx="553538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Work to change the law.</a:t>
            </a:r>
          </a:p>
        </p:txBody>
      </p:sp>
      <p:sp>
        <p:nvSpPr>
          <p:cNvPr id="9" name="TextBox 8"/>
          <p:cNvSpPr txBox="1"/>
          <p:nvPr/>
        </p:nvSpPr>
        <p:spPr bwMode="auto">
          <a:xfrm>
            <a:off x="3274423" y="4136656"/>
            <a:ext cx="553538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Organize others to protest against the law.</a:t>
            </a:r>
            <a:endParaRPr lang="en-US" dirty="0">
              <a:solidFill>
                <a:schemeClr val="bg1">
                  <a:lumMod val="65000"/>
                </a:schemeClr>
              </a:solidFill>
              <a:latin typeface="Arial" pitchFamily="34" charset="0"/>
              <a:cs typeface="Arial" pitchFamily="34" charset="0"/>
            </a:endParaRPr>
          </a:p>
        </p:txBody>
      </p:sp>
      <p:sp>
        <p:nvSpPr>
          <p:cNvPr id="13" name="Content Placeholder 6"/>
          <p:cNvSpPr txBox="1">
            <a:spLocks/>
          </p:cNvSpPr>
          <p:nvPr/>
        </p:nvSpPr>
        <p:spPr>
          <a:xfrm>
            <a:off x="2969623" y="2905788"/>
            <a:ext cx="8231777" cy="381000"/>
          </a:xfrm>
          <a:prstGeom prst="rect">
            <a:avLst/>
          </a:prstGeom>
        </p:spPr>
        <p:txBody>
          <a:bodyPr>
            <a:noAutofit/>
          </a:bodyPr>
          <a:lstStyle/>
          <a:p>
            <a:r>
              <a:rPr lang="en-US" dirty="0">
                <a:latin typeface="Arial" pitchFamily="34" charset="0"/>
                <a:cs typeface="Arial" pitchFamily="34" charset="0"/>
              </a:rPr>
              <a:t>Forms of Conscientious </a:t>
            </a:r>
            <a:r>
              <a:rPr lang="en-US" dirty="0" smtClean="0">
                <a:latin typeface="Arial" pitchFamily="34" charset="0"/>
                <a:cs typeface="Arial" pitchFamily="34" charset="0"/>
              </a:rPr>
              <a:t>Objection:</a:t>
            </a:r>
            <a:endParaRPr lang="en-US" dirty="0">
              <a:latin typeface="Arial" pitchFamily="34" charset="0"/>
              <a:cs typeface="Arial" pitchFamily="34" charset="0"/>
            </a:endParaRPr>
          </a:p>
        </p:txBody>
      </p:sp>
      <p:sp>
        <p:nvSpPr>
          <p:cNvPr id="14" name="TextBox 13"/>
          <p:cNvSpPr txBox="1"/>
          <p:nvPr/>
        </p:nvSpPr>
        <p:spPr bwMode="auto">
          <a:xfrm>
            <a:off x="3274423" y="4517656"/>
            <a:ext cx="553538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Directly disobey the law.</a:t>
            </a:r>
            <a:endParaRPr lang="en-US" dirty="0">
              <a:solidFill>
                <a:schemeClr val="bg1">
                  <a:lumMod val="65000"/>
                </a:schemeClr>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282" y="1295400"/>
            <a:ext cx="2236318" cy="3352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1063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609600" y="1447800"/>
            <a:ext cx="2667000" cy="1295400"/>
          </a:xfrm>
          <a:prstGeom prst="rect">
            <a:avLst/>
          </a:prstGeom>
        </p:spPr>
        <p:txBody>
          <a:bodyPr>
            <a:noAutofit/>
          </a:bodyPr>
          <a:lstStyle/>
          <a:p>
            <a:r>
              <a:rPr lang="en-US" sz="2400" b="1" dirty="0">
                <a:latin typeface="Arial" pitchFamily="34" charset="0"/>
                <a:cs typeface="Arial" pitchFamily="34" charset="0"/>
              </a:rPr>
              <a:t>Conscientious </a:t>
            </a:r>
            <a:r>
              <a:rPr lang="en-US" sz="2400" b="1" dirty="0" smtClean="0">
                <a:latin typeface="Arial" pitchFamily="34" charset="0"/>
                <a:cs typeface="Arial" pitchFamily="34" charset="0"/>
              </a:rPr>
              <a:t>Objection</a:t>
            </a:r>
          </a:p>
          <a:p>
            <a:r>
              <a:rPr lang="en-US" sz="2400" b="1" dirty="0" smtClean="0">
                <a:latin typeface="Arial" pitchFamily="34" charset="0"/>
                <a:cs typeface="Arial" pitchFamily="34" charset="0"/>
              </a:rPr>
              <a:t>to Unjust </a:t>
            </a:r>
            <a:r>
              <a:rPr lang="en-US" sz="2400" b="1" dirty="0">
                <a:latin typeface="Arial" pitchFamily="34" charset="0"/>
                <a:cs typeface="Arial" pitchFamily="34" charset="0"/>
              </a:rPr>
              <a:t>Laws</a:t>
            </a:r>
          </a:p>
        </p:txBody>
      </p:sp>
      <p:sp>
        <p:nvSpPr>
          <p:cNvPr id="15" name="Content Placeholder 6"/>
          <p:cNvSpPr txBox="1">
            <a:spLocks/>
          </p:cNvSpPr>
          <p:nvPr/>
        </p:nvSpPr>
        <p:spPr>
          <a:xfrm>
            <a:off x="609600" y="3048000"/>
            <a:ext cx="4918165" cy="381000"/>
          </a:xfrm>
          <a:prstGeom prst="rect">
            <a:avLst/>
          </a:prstGeom>
        </p:spPr>
        <p:txBody>
          <a:bodyPr>
            <a:noAutofit/>
          </a:bodyPr>
          <a:lstStyle/>
          <a:p>
            <a:r>
              <a:rPr lang="en-US" dirty="0">
                <a:latin typeface="Arial" pitchFamily="34" charset="0"/>
                <a:cs typeface="Arial" pitchFamily="34" charset="0"/>
              </a:rPr>
              <a:t>What informs our conscience? How do we know when we are hearing the truth?</a:t>
            </a:r>
          </a:p>
        </p:txBody>
      </p:sp>
      <p:sp>
        <p:nvSpPr>
          <p:cNvPr id="13" name="Content Placeholder 6"/>
          <p:cNvSpPr txBox="1">
            <a:spLocks/>
          </p:cNvSpPr>
          <p:nvPr/>
        </p:nvSpPr>
        <p:spPr>
          <a:xfrm>
            <a:off x="613954" y="3886200"/>
            <a:ext cx="4456612" cy="381000"/>
          </a:xfrm>
          <a:prstGeom prst="rect">
            <a:avLst/>
          </a:prstGeom>
        </p:spPr>
        <p:txBody>
          <a:bodyPr>
            <a:noAutofit/>
          </a:bodyPr>
          <a:lstStyle/>
          <a:p>
            <a:r>
              <a:rPr lang="en-US" dirty="0">
                <a:latin typeface="Arial" pitchFamily="34" charset="0"/>
                <a:cs typeface="Arial" pitchFamily="34" charset="0"/>
              </a:rPr>
              <a:t>We can count on the media to communicate the truth to us, right?</a:t>
            </a:r>
          </a:p>
        </p:txBody>
      </p:sp>
      <p:sp>
        <p:nvSpPr>
          <p:cNvPr id="16" name="Content Placeholder 6"/>
          <p:cNvSpPr txBox="1">
            <a:spLocks/>
          </p:cNvSpPr>
          <p:nvPr/>
        </p:nvSpPr>
        <p:spPr>
          <a:xfrm>
            <a:off x="613953" y="4724400"/>
            <a:ext cx="8231777" cy="381000"/>
          </a:xfrm>
          <a:prstGeom prst="rect">
            <a:avLst/>
          </a:prstGeom>
        </p:spPr>
        <p:txBody>
          <a:bodyPr>
            <a:noAutofit/>
          </a:bodyPr>
          <a:lstStyle/>
          <a:p>
            <a:r>
              <a:rPr lang="en-US" dirty="0">
                <a:latin typeface="Arial" pitchFamily="34" charset="0"/>
                <a:cs typeface="Arial" pitchFamily="34" charset="0"/>
              </a:rPr>
              <a:t>Not always!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175690"/>
            <a:ext cx="3118733" cy="4158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5"/>
          <p:cNvSpPr txBox="1">
            <a:spLocks noChangeArrowheads="1"/>
          </p:cNvSpPr>
          <p:nvPr/>
        </p:nvSpPr>
        <p:spPr bwMode="auto">
          <a:xfrm>
            <a:off x="5867400" y="5334000"/>
            <a:ext cx="1600200" cy="169277"/>
          </a:xfrm>
          <a:prstGeom prst="rect">
            <a:avLst/>
          </a:prstGeom>
          <a:noFill/>
          <a:ln w="9525">
            <a:noFill/>
            <a:miter lim="800000"/>
            <a:headEnd/>
            <a:tailEnd/>
          </a:ln>
        </p:spPr>
        <p:txBody>
          <a:bodyPr wrap="square">
            <a:spAutoFit/>
          </a:bodyPr>
          <a:lstStyle/>
          <a:p>
            <a:r>
              <a:rPr lang="en-US" sz="500" dirty="0" err="1" smtClean="0">
                <a:latin typeface="Arial" pitchFamily="34" charset="0"/>
                <a:cs typeface="Arial" pitchFamily="34" charset="0"/>
              </a:rPr>
              <a:t>WikiMediaCommons</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1784465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886200" y="1295400"/>
            <a:ext cx="4998027" cy="533400"/>
          </a:xfrm>
          <a:prstGeom prst="rect">
            <a:avLst/>
          </a:prstGeom>
        </p:spPr>
        <p:txBody>
          <a:bodyPr>
            <a:noAutofit/>
          </a:bodyPr>
          <a:lstStyle/>
          <a:p>
            <a:r>
              <a:rPr lang="en-US" sz="2400" b="1" dirty="0">
                <a:latin typeface="Arial" pitchFamily="34" charset="0"/>
                <a:cs typeface="Arial" pitchFamily="34" charset="0"/>
              </a:rPr>
              <a:t>Media Literacy</a:t>
            </a:r>
          </a:p>
        </p:txBody>
      </p:sp>
      <p:sp>
        <p:nvSpPr>
          <p:cNvPr id="15" name="Content Placeholder 6"/>
          <p:cNvSpPr txBox="1">
            <a:spLocks/>
          </p:cNvSpPr>
          <p:nvPr/>
        </p:nvSpPr>
        <p:spPr>
          <a:xfrm>
            <a:off x="3931227" y="1981200"/>
            <a:ext cx="4650377" cy="381000"/>
          </a:xfrm>
          <a:prstGeom prst="rect">
            <a:avLst/>
          </a:prstGeom>
        </p:spPr>
        <p:txBody>
          <a:bodyPr>
            <a:noAutofit/>
          </a:bodyPr>
          <a:lstStyle/>
          <a:p>
            <a:r>
              <a:rPr lang="en-US" i="1" dirty="0">
                <a:latin typeface="Arial" pitchFamily="34" charset="0"/>
                <a:cs typeface="Arial" pitchFamily="34" charset="0"/>
              </a:rPr>
              <a:t>Media literacy</a:t>
            </a:r>
            <a:r>
              <a:rPr lang="en-US" dirty="0">
                <a:latin typeface="Arial" pitchFamily="34" charset="0"/>
                <a:cs typeface="Arial" pitchFamily="34" charset="0"/>
              </a:rPr>
              <a:t> is a term used to describe our ability to discern the truth in what is being presented to us on the news, in the newspaper, and from all sources of social media.</a:t>
            </a:r>
          </a:p>
        </p:txBody>
      </p:sp>
      <p:sp>
        <p:nvSpPr>
          <p:cNvPr id="13" name="Content Placeholder 6"/>
          <p:cNvSpPr txBox="1">
            <a:spLocks/>
          </p:cNvSpPr>
          <p:nvPr/>
        </p:nvSpPr>
        <p:spPr>
          <a:xfrm>
            <a:off x="3931227" y="3581400"/>
            <a:ext cx="4634770" cy="381000"/>
          </a:xfrm>
          <a:prstGeom prst="rect">
            <a:avLst/>
          </a:prstGeom>
        </p:spPr>
        <p:txBody>
          <a:bodyPr>
            <a:noAutofit/>
          </a:bodyPr>
          <a:lstStyle/>
          <a:p>
            <a:r>
              <a:rPr lang="en-US" dirty="0">
                <a:latin typeface="Arial" pitchFamily="34" charset="0"/>
                <a:cs typeface="Arial" pitchFamily="34" charset="0"/>
              </a:rPr>
              <a:t>On some networks the news is slanted to convey a particular political opinion.</a:t>
            </a:r>
          </a:p>
        </p:txBody>
      </p:sp>
      <p:sp>
        <p:nvSpPr>
          <p:cNvPr id="16" name="Content Placeholder 6"/>
          <p:cNvSpPr txBox="1">
            <a:spLocks/>
          </p:cNvSpPr>
          <p:nvPr/>
        </p:nvSpPr>
        <p:spPr>
          <a:xfrm>
            <a:off x="609600" y="4572000"/>
            <a:ext cx="8231777" cy="381000"/>
          </a:xfrm>
          <a:prstGeom prst="rect">
            <a:avLst/>
          </a:prstGeom>
        </p:spPr>
        <p:txBody>
          <a:bodyPr>
            <a:noAutofit/>
          </a:bodyPr>
          <a:lstStyle/>
          <a:p>
            <a:r>
              <a:rPr lang="en-US" dirty="0">
                <a:latin typeface="Arial" pitchFamily="34" charset="0"/>
                <a:cs typeface="Arial" pitchFamily="34" charset="0"/>
              </a:rPr>
              <a:t>Some blogs and news stories change the meaning of a politician’s speech by broadcasting or printing only selected parts of what he or she said.</a:t>
            </a:r>
          </a:p>
        </p:txBody>
      </p:sp>
      <p:sp>
        <p:nvSpPr>
          <p:cNvPr id="8" name="Content Placeholder 6"/>
          <p:cNvSpPr txBox="1">
            <a:spLocks/>
          </p:cNvSpPr>
          <p:nvPr/>
        </p:nvSpPr>
        <p:spPr>
          <a:xfrm>
            <a:off x="609600" y="5334000"/>
            <a:ext cx="8231777" cy="381000"/>
          </a:xfrm>
          <a:prstGeom prst="rect">
            <a:avLst/>
          </a:prstGeom>
        </p:spPr>
        <p:txBody>
          <a:bodyPr>
            <a:noAutofit/>
          </a:bodyPr>
          <a:lstStyle/>
          <a:p>
            <a:r>
              <a:rPr lang="en-US" dirty="0">
                <a:latin typeface="Arial" pitchFamily="34" charset="0"/>
                <a:cs typeface="Arial" pitchFamily="34" charset="0"/>
              </a:rPr>
              <a:t>And popular magazines often alter celebrities’ photographs, making the celebrities seem more beautiful or perfect than they really are.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883890"/>
            <a:ext cx="2594633" cy="3459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5"/>
          <p:cNvSpPr txBox="1">
            <a:spLocks noChangeArrowheads="1"/>
          </p:cNvSpPr>
          <p:nvPr/>
        </p:nvSpPr>
        <p:spPr bwMode="auto">
          <a:xfrm>
            <a:off x="771525" y="4419600"/>
            <a:ext cx="1600200" cy="169277"/>
          </a:xfrm>
          <a:prstGeom prst="rect">
            <a:avLst/>
          </a:prstGeom>
          <a:noFill/>
          <a:ln w="9525">
            <a:noFill/>
            <a:miter lim="800000"/>
            <a:headEnd/>
            <a:tailEnd/>
          </a:ln>
        </p:spPr>
        <p:txBody>
          <a:bodyPr wrap="square">
            <a:spAutoFit/>
          </a:bodyPr>
          <a:lstStyle/>
          <a:p>
            <a:r>
              <a:rPr lang="en-US" sz="500" dirty="0" err="1" smtClean="0">
                <a:latin typeface="Arial" pitchFamily="34" charset="0"/>
                <a:cs typeface="Arial" pitchFamily="34" charset="0"/>
              </a:rPr>
              <a:t>WikiMediaCommons</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1705357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7696200" y="37338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495300" y="2133600"/>
            <a:ext cx="3695700" cy="646331"/>
          </a:xfrm>
          <a:prstGeom prst="rect">
            <a:avLst/>
          </a:prstGeom>
          <a:noFill/>
          <a:ln w="9525">
            <a:noFill/>
            <a:miter lim="800000"/>
            <a:headEnd/>
            <a:tailEnd/>
          </a:ln>
        </p:spPr>
        <p:txBody>
          <a:bodyPr wrap="square" rtlCol="0">
            <a:spAutoFit/>
          </a:bodyPr>
          <a:lstStyle/>
          <a:p>
            <a:pPr marL="285750" lvl="0" indent="-285750">
              <a:buFont typeface="Arial" pitchFamily="34" charset="0"/>
              <a:buChar char="•"/>
            </a:pPr>
            <a:r>
              <a:rPr lang="en-US" dirty="0">
                <a:latin typeface="Arial" pitchFamily="34" charset="0"/>
                <a:cs typeface="Arial" pitchFamily="34" charset="0"/>
              </a:rPr>
              <a:t>Read information from a variety of sources to become informed.</a:t>
            </a:r>
          </a:p>
        </p:txBody>
      </p:sp>
      <p:sp>
        <p:nvSpPr>
          <p:cNvPr id="8" name="TextBox 7"/>
          <p:cNvSpPr txBox="1"/>
          <p:nvPr/>
        </p:nvSpPr>
        <p:spPr bwMode="auto">
          <a:xfrm>
            <a:off x="495300" y="2895600"/>
            <a:ext cx="3695700" cy="923330"/>
          </a:xfrm>
          <a:prstGeom prst="rect">
            <a:avLst/>
          </a:prstGeom>
          <a:noFill/>
          <a:ln w="9525">
            <a:noFill/>
            <a:miter lim="800000"/>
            <a:headEnd/>
            <a:tailEnd/>
          </a:ln>
        </p:spPr>
        <p:txBody>
          <a:bodyPr wrap="square" rtlCol="0">
            <a:spAutoFit/>
          </a:bodyPr>
          <a:lstStyle/>
          <a:p>
            <a:pPr marL="285750" lvl="0" indent="-285750">
              <a:buFont typeface="Arial" pitchFamily="34" charset="0"/>
              <a:buChar char="•"/>
            </a:pPr>
            <a:r>
              <a:rPr lang="en-US" dirty="0">
                <a:latin typeface="Arial" pitchFamily="34" charset="0"/>
                <a:cs typeface="Arial" pitchFamily="34" charset="0"/>
              </a:rPr>
              <a:t>Seek out sources that try to be accurate and unbiased in reporting the news.</a:t>
            </a:r>
          </a:p>
        </p:txBody>
      </p:sp>
      <p:sp>
        <p:nvSpPr>
          <p:cNvPr id="9" name="TextBox 8"/>
          <p:cNvSpPr txBox="1"/>
          <p:nvPr/>
        </p:nvSpPr>
        <p:spPr bwMode="auto">
          <a:xfrm>
            <a:off x="533400" y="3886200"/>
            <a:ext cx="7391400" cy="369332"/>
          </a:xfrm>
          <a:prstGeom prst="rect">
            <a:avLst/>
          </a:prstGeom>
          <a:noFill/>
          <a:ln w="9525">
            <a:noFill/>
            <a:miter lim="800000"/>
            <a:headEnd/>
            <a:tailEnd/>
          </a:ln>
        </p:spPr>
        <p:txBody>
          <a:bodyPr wrap="square" rtlCol="0">
            <a:spAutoFit/>
          </a:bodyPr>
          <a:lstStyle/>
          <a:p>
            <a:pPr marL="285750" lvl="0" indent="-285750">
              <a:buFont typeface="Arial" pitchFamily="34" charset="0"/>
              <a:buChar char="•"/>
            </a:pPr>
            <a:r>
              <a:rPr lang="en-US" dirty="0">
                <a:latin typeface="Arial" pitchFamily="34" charset="0"/>
                <a:cs typeface="Arial" pitchFamily="34" charset="0"/>
              </a:rPr>
              <a:t>Learn about an issue, studying it from different perspectives.</a:t>
            </a:r>
          </a:p>
        </p:txBody>
      </p:sp>
      <p:sp>
        <p:nvSpPr>
          <p:cNvPr id="10" name="Content Placeholder 6"/>
          <p:cNvSpPr txBox="1">
            <a:spLocks/>
          </p:cNvSpPr>
          <p:nvPr/>
        </p:nvSpPr>
        <p:spPr>
          <a:xfrm>
            <a:off x="381000" y="1143000"/>
            <a:ext cx="3200400" cy="516523"/>
          </a:xfrm>
          <a:prstGeom prst="rect">
            <a:avLst/>
          </a:prstGeom>
        </p:spPr>
        <p:txBody>
          <a:bodyPr>
            <a:noAutofit/>
          </a:bodyPr>
          <a:lstStyle/>
          <a:p>
            <a:r>
              <a:rPr lang="en-US" sz="2400" b="1" dirty="0">
                <a:latin typeface="Arial" pitchFamily="34" charset="0"/>
                <a:cs typeface="Arial" pitchFamily="34" charset="0"/>
              </a:rPr>
              <a:t>How to Become Media Literate</a:t>
            </a:r>
          </a:p>
        </p:txBody>
      </p:sp>
      <p:sp>
        <p:nvSpPr>
          <p:cNvPr id="13" name="TextBox 12"/>
          <p:cNvSpPr txBox="1"/>
          <p:nvPr/>
        </p:nvSpPr>
        <p:spPr bwMode="auto">
          <a:xfrm>
            <a:off x="533400" y="4303931"/>
            <a:ext cx="6705600" cy="369332"/>
          </a:xfrm>
          <a:prstGeom prst="rect">
            <a:avLst/>
          </a:prstGeom>
          <a:noFill/>
          <a:ln w="9525">
            <a:noFill/>
            <a:miter lim="800000"/>
            <a:headEnd/>
            <a:tailEnd/>
          </a:ln>
        </p:spPr>
        <p:txBody>
          <a:bodyPr wrap="square" rtlCol="0">
            <a:spAutoFit/>
          </a:bodyPr>
          <a:lstStyle/>
          <a:p>
            <a:pPr marL="285750" lvl="0" indent="-285750">
              <a:buFont typeface="Arial" pitchFamily="34" charset="0"/>
              <a:buChar char="•"/>
            </a:pPr>
            <a:r>
              <a:rPr lang="en-US" dirty="0">
                <a:latin typeface="Arial" pitchFamily="34" charset="0"/>
                <a:cs typeface="Arial" pitchFamily="34" charset="0"/>
              </a:rPr>
              <a:t>Check out multiple media sources.</a:t>
            </a:r>
          </a:p>
        </p:txBody>
      </p:sp>
      <p:sp>
        <p:nvSpPr>
          <p:cNvPr id="14" name="TextBox 13"/>
          <p:cNvSpPr txBox="1"/>
          <p:nvPr/>
        </p:nvSpPr>
        <p:spPr bwMode="auto">
          <a:xfrm>
            <a:off x="533400" y="4733330"/>
            <a:ext cx="6705600" cy="646331"/>
          </a:xfrm>
          <a:prstGeom prst="rect">
            <a:avLst/>
          </a:prstGeom>
          <a:noFill/>
          <a:ln w="9525">
            <a:noFill/>
            <a:miter lim="800000"/>
            <a:headEnd/>
            <a:tailEnd/>
          </a:ln>
        </p:spPr>
        <p:txBody>
          <a:bodyPr wrap="square" rtlCol="0">
            <a:spAutoFit/>
          </a:bodyPr>
          <a:lstStyle/>
          <a:p>
            <a:pPr marL="285750" lvl="0" indent="-285750">
              <a:buFont typeface="Arial" pitchFamily="34" charset="0"/>
              <a:buChar char="•"/>
            </a:pPr>
            <a:r>
              <a:rPr lang="en-US" dirty="0">
                <a:latin typeface="Arial" pitchFamily="34" charset="0"/>
                <a:cs typeface="Arial" pitchFamily="34" charset="0"/>
              </a:rPr>
              <a:t>Listen to people who have different opinions, and apply reason and God’s truth to their arguments.</a:t>
            </a:r>
          </a:p>
        </p:txBody>
      </p:sp>
      <p:sp>
        <p:nvSpPr>
          <p:cNvPr id="16" name="TextBox 15"/>
          <p:cNvSpPr txBox="1"/>
          <p:nvPr/>
        </p:nvSpPr>
        <p:spPr bwMode="auto">
          <a:xfrm>
            <a:off x="533400" y="5419130"/>
            <a:ext cx="6705600" cy="369332"/>
          </a:xfrm>
          <a:prstGeom prst="rect">
            <a:avLst/>
          </a:prstGeom>
          <a:noFill/>
          <a:ln w="9525">
            <a:noFill/>
            <a:miter lim="800000"/>
            <a:headEnd/>
            <a:tailEnd/>
          </a:ln>
        </p:spPr>
        <p:txBody>
          <a:bodyPr wrap="square" rtlCol="0">
            <a:spAutoFit/>
          </a:bodyPr>
          <a:lstStyle/>
          <a:p>
            <a:pPr marL="285750" lvl="0" indent="-285750">
              <a:buFont typeface="Arial" pitchFamily="34" charset="0"/>
              <a:buChar char="•"/>
            </a:pPr>
            <a:r>
              <a:rPr lang="en-US" dirty="0">
                <a:latin typeface="Arial" pitchFamily="34" charset="0"/>
                <a:cs typeface="Arial" pitchFamily="34" charset="0"/>
              </a:rPr>
              <a:t>Pray—ask the Holy Spirit to guide you to the truth.</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055"/>
          <a:stretch/>
        </p:blipFill>
        <p:spPr>
          <a:xfrm>
            <a:off x="4481398" y="1323335"/>
            <a:ext cx="4281602" cy="22580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89696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3"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2057400"/>
            <a:ext cx="7543800" cy="2074277"/>
          </a:xfrm>
          <a:prstGeom prst="rect">
            <a:avLst/>
          </a:prstGeom>
        </p:spPr>
        <p:txBody>
          <a:bodyPr>
            <a:noAutofit/>
          </a:bodyPr>
          <a:lstStyle/>
          <a:p>
            <a:r>
              <a:rPr lang="en-US" sz="2400" dirty="0">
                <a:latin typeface="Arial" pitchFamily="34" charset="0"/>
                <a:cs typeface="Arial" pitchFamily="34" charset="0"/>
              </a:rPr>
              <a:t>The morality of a human act is determined by answering the following questions about it:</a:t>
            </a:r>
          </a:p>
        </p:txBody>
      </p:sp>
      <p:sp>
        <p:nvSpPr>
          <p:cNvPr id="3" name="TextBox 2"/>
          <p:cNvSpPr txBox="1"/>
          <p:nvPr/>
        </p:nvSpPr>
        <p:spPr bwMode="auto">
          <a:xfrm>
            <a:off x="1752600" y="32004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is the object the person is choosing?</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752600" y="36576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is the intention of the person doing the action?</a:t>
            </a:r>
          </a:p>
        </p:txBody>
      </p:sp>
      <p:sp>
        <p:nvSpPr>
          <p:cNvPr id="9" name="TextBox 8"/>
          <p:cNvSpPr txBox="1"/>
          <p:nvPr/>
        </p:nvSpPr>
        <p:spPr bwMode="auto">
          <a:xfrm>
            <a:off x="1752600" y="41148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What are the circumstances surrounding the action?</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810895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04800" y="2133600"/>
            <a:ext cx="7543800" cy="1752600"/>
          </a:xfrm>
          <a:prstGeom prst="rect">
            <a:avLst/>
          </a:prstGeom>
        </p:spPr>
        <p:txBody>
          <a:bodyPr>
            <a:noAutofit/>
          </a:bodyPr>
          <a:lstStyle/>
          <a:p>
            <a:r>
              <a:rPr lang="en-US" sz="2400" dirty="0">
                <a:latin typeface="Arial" pitchFamily="34" charset="0"/>
                <a:cs typeface="Arial" pitchFamily="34" charset="0"/>
              </a:rPr>
              <a:t>Sin has three dimensions</a:t>
            </a:r>
            <a:r>
              <a:rPr lang="en-US" dirty="0">
                <a:latin typeface="Arial" pitchFamily="34" charset="0"/>
                <a:cs typeface="Arial" pitchFamily="34" charset="0"/>
              </a:rPr>
              <a:t>:</a:t>
            </a:r>
          </a:p>
        </p:txBody>
      </p:sp>
      <p:sp>
        <p:nvSpPr>
          <p:cNvPr id="3" name="TextBox 2"/>
          <p:cNvSpPr txBox="1"/>
          <p:nvPr/>
        </p:nvSpPr>
        <p:spPr bwMode="auto">
          <a:xfrm>
            <a:off x="1066800" y="27432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personal</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066800" y="32004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social</a:t>
            </a:r>
          </a:p>
        </p:txBody>
      </p:sp>
      <p:sp>
        <p:nvSpPr>
          <p:cNvPr id="9" name="TextBox 8"/>
          <p:cNvSpPr txBox="1"/>
          <p:nvPr/>
        </p:nvSpPr>
        <p:spPr bwMode="auto">
          <a:xfrm>
            <a:off x="1066800" y="36576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structural</a:t>
            </a:r>
            <a:endParaRPr lang="en-US" dirty="0">
              <a:solidFill>
                <a:schemeClr val="bg1">
                  <a:lumMod val="65000"/>
                </a:schemeClr>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4" y="3427214"/>
            <a:ext cx="2023872" cy="304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914400"/>
            <a:ext cx="3048000" cy="228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2749558"/>
            <a:ext cx="3048000" cy="20330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TextBox 5"/>
          <p:cNvSpPr txBox="1">
            <a:spLocks noChangeArrowheads="1"/>
          </p:cNvSpPr>
          <p:nvPr/>
        </p:nvSpPr>
        <p:spPr bwMode="auto">
          <a:xfrm>
            <a:off x="4436364" y="3227772"/>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4" name="TextBox 5"/>
          <p:cNvSpPr txBox="1">
            <a:spLocks noChangeArrowheads="1"/>
          </p:cNvSpPr>
          <p:nvPr/>
        </p:nvSpPr>
        <p:spPr bwMode="auto">
          <a:xfrm>
            <a:off x="6400800" y="48768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TextBox 5"/>
          <p:cNvSpPr txBox="1">
            <a:spLocks noChangeArrowheads="1"/>
          </p:cNvSpPr>
          <p:nvPr/>
        </p:nvSpPr>
        <p:spPr bwMode="auto">
          <a:xfrm>
            <a:off x="4419600" y="650748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4060845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648200" y="1295400"/>
            <a:ext cx="3474720" cy="592723"/>
          </a:xfrm>
          <a:prstGeom prst="rect">
            <a:avLst/>
          </a:prstGeom>
        </p:spPr>
        <p:txBody>
          <a:bodyPr>
            <a:noAutofit/>
          </a:bodyPr>
          <a:lstStyle/>
          <a:p>
            <a:r>
              <a:rPr lang="en-US" sz="2400" b="1" dirty="0">
                <a:latin typeface="Arial" pitchFamily="34" charset="0"/>
                <a:cs typeface="Arial" pitchFamily="34" charset="0"/>
              </a:rPr>
              <a:t>The Personal Dimension of Sin</a:t>
            </a:r>
          </a:p>
        </p:txBody>
      </p:sp>
      <p:sp>
        <p:nvSpPr>
          <p:cNvPr id="11" name="TextBox 5"/>
          <p:cNvSpPr txBox="1">
            <a:spLocks noChangeArrowheads="1"/>
          </p:cNvSpPr>
          <p:nvPr/>
        </p:nvSpPr>
        <p:spPr bwMode="auto">
          <a:xfrm>
            <a:off x="3200400" y="57150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4723312" y="2362200"/>
            <a:ext cx="4115888" cy="381000"/>
          </a:xfrm>
          <a:prstGeom prst="rect">
            <a:avLst/>
          </a:prstGeom>
        </p:spPr>
        <p:txBody>
          <a:bodyPr>
            <a:noAutofit/>
          </a:bodyPr>
          <a:lstStyle/>
          <a:p>
            <a:r>
              <a:rPr lang="en-US" dirty="0">
                <a:latin typeface="Arial" pitchFamily="34" charset="0"/>
                <a:cs typeface="Arial" pitchFamily="34" charset="0"/>
              </a:rPr>
              <a:t>The personal dimension of sin  .  .  .</a:t>
            </a:r>
          </a:p>
        </p:txBody>
      </p:sp>
      <p:sp>
        <p:nvSpPr>
          <p:cNvPr id="3" name="TextBox 2"/>
          <p:cNvSpPr txBox="1"/>
          <p:nvPr/>
        </p:nvSpPr>
        <p:spPr bwMode="auto">
          <a:xfrm>
            <a:off x="5029200" y="32766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harms our relationship with God</a:t>
            </a:r>
          </a:p>
        </p:txBody>
      </p:sp>
      <p:sp>
        <p:nvSpPr>
          <p:cNvPr id="8" name="TextBox 7"/>
          <p:cNvSpPr txBox="1"/>
          <p:nvPr/>
        </p:nvSpPr>
        <p:spPr bwMode="auto">
          <a:xfrm>
            <a:off x="5029200" y="36576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harms our relationship with others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299" y="729965"/>
            <a:ext cx="3666901" cy="4908835"/>
          </a:xfrm>
          <a:prstGeom prst="rect">
            <a:avLst/>
          </a:prstGeom>
          <a:ln>
            <a:solidFill>
              <a:schemeClr val="bg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959620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04800" y="1141363"/>
            <a:ext cx="2819400" cy="1830437"/>
          </a:xfrm>
          <a:prstGeom prst="rect">
            <a:avLst/>
          </a:prstGeom>
        </p:spPr>
        <p:txBody>
          <a:bodyPr>
            <a:noAutofit/>
          </a:bodyPr>
          <a:lstStyle/>
          <a:p>
            <a:r>
              <a:rPr lang="en-US" sz="2400" b="1" dirty="0">
                <a:latin typeface="Arial" pitchFamily="34" charset="0"/>
                <a:cs typeface="Arial" pitchFamily="34" charset="0"/>
              </a:rPr>
              <a:t>The Social Dimension of Sin</a:t>
            </a:r>
          </a:p>
        </p:txBody>
      </p:sp>
      <p:sp>
        <p:nvSpPr>
          <p:cNvPr id="11" name="TextBox 5"/>
          <p:cNvSpPr txBox="1">
            <a:spLocks noChangeArrowheads="1"/>
          </p:cNvSpPr>
          <p:nvPr/>
        </p:nvSpPr>
        <p:spPr bwMode="auto">
          <a:xfrm>
            <a:off x="3733800" y="51647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304800" y="2057400"/>
            <a:ext cx="2747553" cy="381000"/>
          </a:xfrm>
          <a:prstGeom prst="rect">
            <a:avLst/>
          </a:prstGeom>
        </p:spPr>
        <p:txBody>
          <a:bodyPr>
            <a:noAutofit/>
          </a:bodyPr>
          <a:lstStyle/>
          <a:p>
            <a:r>
              <a:rPr lang="en-US" dirty="0">
                <a:latin typeface="Arial" pitchFamily="34" charset="0"/>
                <a:cs typeface="Arial" pitchFamily="34" charset="0"/>
              </a:rPr>
              <a:t>The social dimension of sin affects society and the world through  .  .  .</a:t>
            </a:r>
          </a:p>
        </p:txBody>
      </p:sp>
      <p:sp>
        <p:nvSpPr>
          <p:cNvPr id="3" name="TextBox 2"/>
          <p:cNvSpPr txBox="1"/>
          <p:nvPr/>
        </p:nvSpPr>
        <p:spPr bwMode="auto">
          <a:xfrm>
            <a:off x="381000" y="3124200"/>
            <a:ext cx="3141518"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a:t>
            </a:r>
            <a:r>
              <a:rPr lang="en-US" dirty="0" smtClean="0">
                <a:latin typeface="Arial" pitchFamily="34" charset="0"/>
                <a:cs typeface="Arial" pitchFamily="34" charset="0"/>
              </a:rPr>
              <a:t>urting people through attacks </a:t>
            </a:r>
            <a:r>
              <a:rPr lang="en-US" dirty="0">
                <a:latin typeface="Arial" pitchFamily="34" charset="0"/>
                <a:cs typeface="Arial" pitchFamily="34" charset="0"/>
              </a:rPr>
              <a:t>on life, freedom, dignity, or human </a:t>
            </a:r>
            <a:r>
              <a:rPr lang="en-US" dirty="0" smtClean="0">
                <a:latin typeface="Arial" pitchFamily="34" charset="0"/>
                <a:cs typeface="Arial" pitchFamily="34" charset="0"/>
              </a:rPr>
              <a:t>rights</a:t>
            </a:r>
            <a:endParaRPr lang="en-US" dirty="0">
              <a:latin typeface="Arial" pitchFamily="34" charset="0"/>
              <a:cs typeface="Arial" pitchFamily="34" charset="0"/>
            </a:endParaRPr>
          </a:p>
        </p:txBody>
      </p:sp>
      <p:sp>
        <p:nvSpPr>
          <p:cNvPr id="8" name="TextBox 7"/>
          <p:cNvSpPr txBox="1"/>
          <p:nvPr/>
        </p:nvSpPr>
        <p:spPr bwMode="auto">
          <a:xfrm>
            <a:off x="381000" y="4191000"/>
            <a:ext cx="3048000" cy="1200329"/>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a:t>
            </a:r>
            <a:r>
              <a:rPr lang="en-US" dirty="0" smtClean="0">
                <a:latin typeface="Arial" pitchFamily="34" charset="0"/>
                <a:cs typeface="Arial" pitchFamily="34" charset="0"/>
              </a:rPr>
              <a:t>urting God’s creation through practices that harm the land and God’s creatures</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965" y="1700783"/>
            <a:ext cx="4908835" cy="317601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11115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67788" y="2607970"/>
            <a:ext cx="7543800" cy="2042993"/>
            <a:chOff x="4231276" y="1714501"/>
            <a:chExt cx="7543800" cy="2042993"/>
          </a:xfrm>
        </p:grpSpPr>
        <p:sp>
          <p:nvSpPr>
            <p:cNvPr id="6" name="Rectangle 5"/>
            <p:cNvSpPr/>
            <p:nvPr/>
          </p:nvSpPr>
          <p:spPr>
            <a:xfrm>
              <a:off x="5486400" y="1714501"/>
              <a:ext cx="5181600" cy="1166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Content Placeholder 6"/>
            <p:cNvSpPr txBox="1">
              <a:spLocks/>
            </p:cNvSpPr>
            <p:nvPr/>
          </p:nvSpPr>
          <p:spPr>
            <a:xfrm>
              <a:off x="4231276" y="2004894"/>
              <a:ext cx="7543800" cy="1752600"/>
            </a:xfrm>
            <a:prstGeom prst="rect">
              <a:avLst/>
            </a:prstGeom>
          </p:spPr>
          <p:txBody>
            <a:bodyPr>
              <a:noAutofit/>
            </a:bodyPr>
            <a:lstStyle/>
            <a:p>
              <a:pPr algn="ctr"/>
              <a:r>
                <a:rPr lang="en-US" sz="2400" b="1" dirty="0" smtClean="0">
                  <a:latin typeface="Arial" pitchFamily="34" charset="0"/>
                  <a:cs typeface="Arial" pitchFamily="34" charset="0"/>
                </a:rPr>
                <a:t>The Structural Dimension of Sin</a:t>
              </a:r>
              <a:endParaRPr lang="en-US" sz="2400" b="1" dirty="0">
                <a:latin typeface="Arial" pitchFamily="34" charset="0"/>
                <a:cs typeface="Arial" pitchFamily="34" charset="0"/>
              </a:endParaRPr>
            </a:p>
          </p:txBody>
        </p:sp>
      </p:grpSp>
      <p:sp>
        <p:nvSpPr>
          <p:cNvPr id="4" name="Oval Callout 3"/>
          <p:cNvSpPr/>
          <p:nvPr/>
        </p:nvSpPr>
        <p:spPr>
          <a:xfrm>
            <a:off x="5894363" y="3429000"/>
            <a:ext cx="2741024" cy="1360715"/>
          </a:xfrm>
          <a:prstGeom prst="wedgeEllipseCallout">
            <a:avLst>
              <a:gd name="adj1" fmla="val -64971"/>
              <a:gd name="adj2" fmla="val -2641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 name="TextBox 12"/>
          <p:cNvSpPr txBox="1"/>
          <p:nvPr/>
        </p:nvSpPr>
        <p:spPr bwMode="auto">
          <a:xfrm>
            <a:off x="6122963" y="3767808"/>
            <a:ext cx="2588624" cy="661323"/>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becomes a barrier to the common good</a:t>
            </a:r>
          </a:p>
        </p:txBody>
      </p:sp>
      <p:sp>
        <p:nvSpPr>
          <p:cNvPr id="16" name="Oval Callout 15"/>
          <p:cNvSpPr/>
          <p:nvPr/>
        </p:nvSpPr>
        <p:spPr>
          <a:xfrm>
            <a:off x="421276" y="3970605"/>
            <a:ext cx="2741024" cy="1360715"/>
          </a:xfrm>
          <a:prstGeom prst="wedgeEllipseCallout">
            <a:avLst>
              <a:gd name="adj1" fmla="val 63850"/>
              <a:gd name="adj2" fmla="val -687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TextBox 8"/>
          <p:cNvSpPr txBox="1"/>
          <p:nvPr/>
        </p:nvSpPr>
        <p:spPr bwMode="auto">
          <a:xfrm>
            <a:off x="802276" y="4407404"/>
            <a:ext cx="2209800" cy="646331"/>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affects patterns of relationships</a:t>
            </a:r>
          </a:p>
        </p:txBody>
      </p:sp>
      <p:sp>
        <p:nvSpPr>
          <p:cNvPr id="17" name="Oval Callout 16"/>
          <p:cNvSpPr/>
          <p:nvPr/>
        </p:nvSpPr>
        <p:spPr>
          <a:xfrm>
            <a:off x="5562600" y="948145"/>
            <a:ext cx="3200400" cy="1795055"/>
          </a:xfrm>
          <a:prstGeom prst="wedgeEllipseCallout">
            <a:avLst>
              <a:gd name="adj1" fmla="val -35778"/>
              <a:gd name="adj2" fmla="val 523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TextBox 7"/>
          <p:cNvSpPr txBox="1"/>
          <p:nvPr/>
        </p:nvSpPr>
        <p:spPr bwMode="auto">
          <a:xfrm>
            <a:off x="5943600" y="1370637"/>
            <a:ext cx="2664824" cy="938223"/>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results from collective choices of many and is sustained by selfishness</a:t>
            </a:r>
          </a:p>
        </p:txBody>
      </p:sp>
      <p:sp>
        <p:nvSpPr>
          <p:cNvPr id="14" name="Oval Callout 13"/>
          <p:cNvSpPr/>
          <p:nvPr/>
        </p:nvSpPr>
        <p:spPr>
          <a:xfrm>
            <a:off x="363832" y="836276"/>
            <a:ext cx="3141367" cy="1068723"/>
          </a:xfrm>
          <a:prstGeom prst="wedgeEllipseCallout">
            <a:avLst>
              <a:gd name="adj1" fmla="val 17680"/>
              <a:gd name="adj2" fmla="val 13753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 name="TextBox 2"/>
          <p:cNvSpPr txBox="1"/>
          <p:nvPr/>
        </p:nvSpPr>
        <p:spPr bwMode="auto">
          <a:xfrm>
            <a:off x="611776" y="1143000"/>
            <a:ext cx="7391400"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stems from personal sin</a:t>
            </a:r>
          </a:p>
        </p:txBody>
      </p:sp>
    </p:spTree>
    <p:extLst>
      <p:ext uri="{BB962C8B-B14F-4D97-AF65-F5344CB8AC3E}">
        <p14:creationId xmlns:p14="http://schemas.microsoft.com/office/powerpoint/2010/main" val="124032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6" grpId="0" animBg="1"/>
      <p:bldP spid="9" grpId="0"/>
      <p:bldP spid="17" grpId="0" animBg="1"/>
      <p:bldP spid="8" grpId="0"/>
      <p:bldP spid="1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304800" y="1219200"/>
            <a:ext cx="4495800" cy="533400"/>
          </a:xfrm>
          <a:prstGeom prst="rect">
            <a:avLst/>
          </a:prstGeom>
        </p:spPr>
        <p:txBody>
          <a:bodyPr>
            <a:noAutofit/>
          </a:bodyPr>
          <a:lstStyle/>
          <a:p>
            <a:r>
              <a:rPr lang="en-US" dirty="0">
                <a:latin typeface="Arial" pitchFamily="34" charset="0"/>
                <a:cs typeface="Arial" pitchFamily="34" charset="0"/>
              </a:rPr>
              <a:t>How can we respond to </a:t>
            </a:r>
            <a:r>
              <a:rPr lang="en-US" dirty="0" smtClean="0">
                <a:latin typeface="Arial" pitchFamily="34" charset="0"/>
                <a:cs typeface="Arial" pitchFamily="34" charset="0"/>
              </a:rPr>
              <a:t>pain </a:t>
            </a:r>
            <a:r>
              <a:rPr lang="en-US" dirty="0">
                <a:latin typeface="Arial" pitchFamily="34" charset="0"/>
                <a:cs typeface="Arial" pitchFamily="34" charset="0"/>
              </a:rPr>
              <a:t>and suffering in the world caused by personal and social sin?</a:t>
            </a:r>
          </a:p>
        </p:txBody>
      </p:sp>
      <p:sp>
        <p:nvSpPr>
          <p:cNvPr id="3" name="TextBox 2"/>
          <p:cNvSpPr txBox="1"/>
          <p:nvPr/>
        </p:nvSpPr>
        <p:spPr bwMode="auto">
          <a:xfrm>
            <a:off x="762000" y="23622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Become aware.</a:t>
            </a:r>
          </a:p>
        </p:txBody>
      </p:sp>
      <p:sp>
        <p:nvSpPr>
          <p:cNvPr id="8" name="TextBox 7"/>
          <p:cNvSpPr txBox="1"/>
          <p:nvPr/>
        </p:nvSpPr>
        <p:spPr bwMode="auto">
          <a:xfrm>
            <a:off x="762000" y="2705826"/>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Analyze the causes.</a:t>
            </a:r>
          </a:p>
        </p:txBody>
      </p:sp>
      <p:sp>
        <p:nvSpPr>
          <p:cNvPr id="9" name="TextBox 8"/>
          <p:cNvSpPr txBox="1"/>
          <p:nvPr/>
        </p:nvSpPr>
        <p:spPr bwMode="auto">
          <a:xfrm>
            <a:off x="762000" y="3048000"/>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Take action.</a:t>
            </a:r>
          </a:p>
        </p:txBody>
      </p:sp>
      <p:sp>
        <p:nvSpPr>
          <p:cNvPr id="13" name="TextBox 12"/>
          <p:cNvSpPr txBox="1"/>
          <p:nvPr/>
        </p:nvSpPr>
        <p:spPr bwMode="auto">
          <a:xfrm>
            <a:off x="1066800" y="3352800"/>
            <a:ext cx="6705600" cy="369332"/>
          </a:xfrm>
          <a:prstGeom prst="rect">
            <a:avLst/>
          </a:prstGeom>
          <a:noFill/>
          <a:ln w="9525">
            <a:noFill/>
            <a:miter lim="800000"/>
            <a:headEnd/>
            <a:tailEnd/>
          </a:ln>
        </p:spPr>
        <p:txBody>
          <a:bodyPr wrap="square" rtlCol="0">
            <a:spAutoFit/>
          </a:bodyPr>
          <a:lstStyle/>
          <a:p>
            <a:pPr marL="285750" indent="-285750">
              <a:buFont typeface="Courier New" pitchFamily="49" charset="0"/>
              <a:buChar char="o"/>
            </a:pPr>
            <a:r>
              <a:rPr lang="en-US" dirty="0">
                <a:latin typeface="Arial" pitchFamily="34" charset="0"/>
                <a:cs typeface="Arial" pitchFamily="34" charset="0"/>
              </a:rPr>
              <a:t>Provide direct aid.</a:t>
            </a:r>
          </a:p>
        </p:txBody>
      </p:sp>
      <p:sp>
        <p:nvSpPr>
          <p:cNvPr id="14" name="TextBox 13"/>
          <p:cNvSpPr txBox="1"/>
          <p:nvPr/>
        </p:nvSpPr>
        <p:spPr bwMode="auto">
          <a:xfrm>
            <a:off x="1066800" y="3669268"/>
            <a:ext cx="3581400" cy="646331"/>
          </a:xfrm>
          <a:prstGeom prst="rect">
            <a:avLst/>
          </a:prstGeom>
          <a:noFill/>
          <a:ln w="9525">
            <a:noFill/>
            <a:miter lim="800000"/>
            <a:headEnd/>
            <a:tailEnd/>
          </a:ln>
        </p:spPr>
        <p:txBody>
          <a:bodyPr wrap="square" rtlCol="0">
            <a:spAutoFit/>
          </a:bodyPr>
          <a:lstStyle/>
          <a:p>
            <a:pPr marL="285750" indent="-285750">
              <a:buFont typeface="Courier New" pitchFamily="49" charset="0"/>
              <a:buChar char="o"/>
            </a:pPr>
            <a:r>
              <a:rPr lang="en-US" dirty="0">
                <a:latin typeface="Arial" pitchFamily="34" charset="0"/>
                <a:cs typeface="Arial" pitchFamily="34" charset="0"/>
              </a:rPr>
              <a:t>Correct social structures that cause </a:t>
            </a:r>
            <a:r>
              <a:rPr lang="en-US" dirty="0" smtClean="0">
                <a:latin typeface="Arial" pitchFamily="34" charset="0"/>
                <a:cs typeface="Arial" pitchFamily="34" charset="0"/>
              </a:rPr>
              <a:t>injustice.</a:t>
            </a:r>
            <a:endParaRPr lang="en-US" dirty="0">
              <a:latin typeface="Arial" pitchFamily="34" charset="0"/>
              <a:cs typeface="Arial" pitchFamily="34" charset="0"/>
            </a:endParaRPr>
          </a:p>
        </p:txBody>
      </p:sp>
      <p:sp>
        <p:nvSpPr>
          <p:cNvPr id="10" name="TextBox 5"/>
          <p:cNvSpPr txBox="1">
            <a:spLocks noChangeArrowheads="1"/>
          </p:cNvSpPr>
          <p:nvPr/>
        </p:nvSpPr>
        <p:spPr bwMode="auto">
          <a:xfrm>
            <a:off x="5029200" y="62484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187165"/>
            <a:ext cx="3666901" cy="49088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47180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rot="-5400000">
            <a:off x="6371139" y="3077662"/>
            <a:ext cx="1600200" cy="169277"/>
          </a:xfrm>
          <a:prstGeom prst="rect">
            <a:avLst/>
          </a:prstGeom>
          <a:noFill/>
          <a:ln w="9525">
            <a:noFill/>
            <a:miter lim="800000"/>
            <a:headEnd/>
            <a:tailEnd/>
          </a:ln>
        </p:spPr>
        <p:txBody>
          <a:bodyPr wrap="square">
            <a:spAutoFit/>
          </a:bodyPr>
          <a:lstStyle/>
          <a:p>
            <a:r>
              <a:rPr lang="en-US" sz="500" dirty="0" err="1" smtClean="0">
                <a:latin typeface="Arial" pitchFamily="34" charset="0"/>
                <a:cs typeface="Arial" pitchFamily="34" charset="0"/>
              </a:rPr>
              <a:t>WikiMwdiaCommons</a:t>
            </a:r>
            <a:endParaRPr lang="en-US" sz="500" dirty="0">
              <a:latin typeface="Arial" pitchFamily="34" charset="0"/>
              <a:cs typeface="Arial" pitchFamily="34" charset="0"/>
            </a:endParaRPr>
          </a:p>
        </p:txBody>
      </p:sp>
      <p:sp>
        <p:nvSpPr>
          <p:cNvPr id="15" name="Content Placeholder 6"/>
          <p:cNvSpPr txBox="1">
            <a:spLocks/>
          </p:cNvSpPr>
          <p:nvPr/>
        </p:nvSpPr>
        <p:spPr>
          <a:xfrm>
            <a:off x="1828800" y="4114800"/>
            <a:ext cx="7008224" cy="304800"/>
          </a:xfrm>
          <a:prstGeom prst="rect">
            <a:avLst/>
          </a:prstGeom>
        </p:spPr>
        <p:txBody>
          <a:bodyPr>
            <a:noAutofit/>
          </a:bodyPr>
          <a:lstStyle/>
          <a:p>
            <a:r>
              <a:rPr lang="en-US" dirty="0">
                <a:latin typeface="Arial" pitchFamily="34" charset="0"/>
                <a:cs typeface="Arial" pitchFamily="34" charset="0"/>
              </a:rPr>
              <a:t>This is the Circle of Social Action. It calls us to  .  .  .</a:t>
            </a:r>
          </a:p>
        </p:txBody>
      </p:sp>
      <p:sp>
        <p:nvSpPr>
          <p:cNvPr id="3" name="TextBox 2"/>
          <p:cNvSpPr txBox="1"/>
          <p:nvPr/>
        </p:nvSpPr>
        <p:spPr bwMode="auto">
          <a:xfrm>
            <a:off x="1371600" y="4544199"/>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a:t>
            </a:r>
            <a:r>
              <a:rPr lang="en-US" dirty="0" smtClean="0">
                <a:latin typeface="Arial" pitchFamily="34" charset="0"/>
                <a:cs typeface="Arial" pitchFamily="34" charset="0"/>
              </a:rPr>
              <a:t>e </a:t>
            </a:r>
            <a:r>
              <a:rPr lang="en-US" dirty="0">
                <a:latin typeface="Arial" pitchFamily="34" charset="0"/>
                <a:cs typeface="Arial" pitchFamily="34" charset="0"/>
              </a:rPr>
              <a:t>aware of social needs and </a:t>
            </a:r>
            <a:r>
              <a:rPr lang="en-US" dirty="0" smtClean="0">
                <a:latin typeface="Arial" pitchFamily="34" charset="0"/>
                <a:cs typeface="Arial" pitchFamily="34" charset="0"/>
              </a:rPr>
              <a:t>injustices</a:t>
            </a:r>
            <a:endParaRPr lang="en-US" dirty="0">
              <a:latin typeface="Arial" pitchFamily="34" charset="0"/>
              <a:cs typeface="Arial" pitchFamily="34" charset="0"/>
            </a:endParaRPr>
          </a:p>
        </p:txBody>
      </p:sp>
      <p:sp>
        <p:nvSpPr>
          <p:cNvPr id="8" name="TextBox 7"/>
          <p:cNvSpPr txBox="1"/>
          <p:nvPr/>
        </p:nvSpPr>
        <p:spPr bwMode="auto">
          <a:xfrm>
            <a:off x="1371600" y="4925199"/>
            <a:ext cx="67056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a:t>
            </a:r>
            <a:r>
              <a:rPr lang="en-US" dirty="0" smtClean="0">
                <a:latin typeface="Arial" pitchFamily="34" charset="0"/>
                <a:cs typeface="Arial" pitchFamily="34" charset="0"/>
              </a:rPr>
              <a:t>nalyze </a:t>
            </a:r>
            <a:r>
              <a:rPr lang="en-US" dirty="0">
                <a:latin typeface="Arial" pitchFamily="34" charset="0"/>
                <a:cs typeface="Arial" pitchFamily="34" charset="0"/>
              </a:rPr>
              <a:t>appropriate responses to the needs and injustices in the </a:t>
            </a:r>
            <a:r>
              <a:rPr lang="en-US" dirty="0" smtClean="0">
                <a:latin typeface="Arial" pitchFamily="34" charset="0"/>
                <a:cs typeface="Arial" pitchFamily="34" charset="0"/>
              </a:rPr>
              <a:t>world</a:t>
            </a:r>
            <a:endParaRPr lang="en-US" dirty="0">
              <a:latin typeface="Arial" pitchFamily="34" charset="0"/>
              <a:cs typeface="Arial" pitchFamily="34" charset="0"/>
            </a:endParaRPr>
          </a:p>
        </p:txBody>
      </p:sp>
      <p:sp>
        <p:nvSpPr>
          <p:cNvPr id="9" name="TextBox 8"/>
          <p:cNvSpPr txBox="1"/>
          <p:nvPr/>
        </p:nvSpPr>
        <p:spPr bwMode="auto">
          <a:xfrm>
            <a:off x="1371600" y="5574268"/>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a:t>
            </a:r>
            <a:r>
              <a:rPr lang="en-US" dirty="0" smtClean="0">
                <a:latin typeface="Arial" pitchFamily="34" charset="0"/>
                <a:cs typeface="Arial" pitchFamily="34" charset="0"/>
              </a:rPr>
              <a:t>ct </a:t>
            </a:r>
            <a:r>
              <a:rPr lang="en-US" dirty="0">
                <a:latin typeface="Arial" pitchFamily="34" charset="0"/>
                <a:cs typeface="Arial" pitchFamily="34" charset="0"/>
              </a:rPr>
              <a:t>to help meet the needs of others and correct </a:t>
            </a:r>
            <a:r>
              <a:rPr lang="en-US" dirty="0" smtClean="0">
                <a:latin typeface="Arial" pitchFamily="34" charset="0"/>
                <a:cs typeface="Arial" pitchFamily="34" charset="0"/>
              </a:rPr>
              <a:t>injustices</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3729" y="868362"/>
            <a:ext cx="4789551" cy="3094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1328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1966</TotalTime>
  <Words>1298</Words>
  <Application>Microsoft Office PowerPoint</Application>
  <PresentationFormat>On-screen Show (4:3)</PresentationFormat>
  <Paragraphs>188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LIC Presentation template-New</vt:lpstr>
      <vt:lpstr>Creating a Just Society: Awareness of Sin, Structures of Sin, Circle of Social Action, and Media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is too easy to throw back on others responsibility for injustices, if  at the same time one does not realize how each one shares in it personally, and how personal conversion is needed first.”         (Pope Paul VI, Octogesima Adveniens, 1971)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pintern</cp:lastModifiedBy>
  <cp:revision>138</cp:revision>
  <dcterms:created xsi:type="dcterms:W3CDTF">2011-06-08T19:56:13Z</dcterms:created>
  <dcterms:modified xsi:type="dcterms:W3CDTF">2012-02-15T17:22:03Z</dcterms:modified>
</cp:coreProperties>
</file>