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4" r:id="rId8"/>
    <p:sldId id="365" r:id="rId9"/>
    <p:sldId id="366" r:id="rId10"/>
    <p:sldId id="3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history and meaning of the Eucharist as covered in chapter 20.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83452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225798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As each new statement appears, ask the students how the Eucharistic liturgy celebrates and makes real this aspect of our faith.</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57071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that the Israelites had been enslaved in Egypt, and the last plague was to convince Pharaoh to let them go. Tell the students that God commanded the Jews to observe the Passover feast every year.</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12676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Expand on the material on this slide, asking the students to recall the stories associated with each point. You may want to refer them to page 214 in the student handbook.</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66557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about the concept of covenant, and tell them that the Sinai Covenant was sealed with blood from an animal sacrifice.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354389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comment on the meaning of this last statement on the slide. Point out the parallel between slavery in Egypt and slavery to sin.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22730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6142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41889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look at the more detailed outline for the Eucharist on pages 220–221 of the student handbook. You might also consider having them take these pages to Mass at some point in order to follow the order of the liturgy.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11798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Eucharist</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TX003151</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20</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200" y="5621923"/>
            <a:ext cx="1820862"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Glenda M. Powers / www.shutterstock.com </a:t>
            </a:r>
          </a:p>
        </p:txBody>
      </p:sp>
      <p:sp>
        <p:nvSpPr>
          <p:cNvPr id="12" name="Content Placeholder 6"/>
          <p:cNvSpPr txBox="1">
            <a:spLocks/>
          </p:cNvSpPr>
          <p:nvPr/>
        </p:nvSpPr>
        <p:spPr>
          <a:xfrm>
            <a:off x="3429000" y="1714170"/>
            <a:ext cx="6629400" cy="724230"/>
          </a:xfrm>
          <a:prstGeom prst="rect">
            <a:avLst/>
          </a:prstGeom>
        </p:spPr>
        <p:txBody>
          <a:bodyPr>
            <a:noAutofit/>
          </a:bodyPr>
          <a:lstStyle/>
          <a:p>
            <a:r>
              <a:rPr lang="en-US" sz="2400" b="1" dirty="0">
                <a:latin typeface="Arial" pitchFamily="34" charset="0"/>
                <a:cs typeface="Arial" pitchFamily="34" charset="0"/>
              </a:rPr>
              <a:t>Receiving the Eucharist</a:t>
            </a:r>
          </a:p>
        </p:txBody>
      </p:sp>
      <p:pic>
        <p:nvPicPr>
          <p:cNvPr id="7170" name="Picture 2" descr="E:\powerpoint images\chapter20\shutterstock_72495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2316797"/>
            <a:ext cx="3274621" cy="32746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auto">
          <a:xfrm>
            <a:off x="3391507" y="2757487"/>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Builds up our relationship with Jesus</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3391506" y="3224303"/>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Strengthens our relationship with the Church</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3391507" y="3634632"/>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Brings forgiveness for our venial sins</a:t>
            </a:r>
            <a:endParaRPr lang="en-US" dirty="0">
              <a:solidFill>
                <a:schemeClr val="bg1">
                  <a:lumMod val="65000"/>
                </a:schemeClr>
              </a:solidFill>
              <a:latin typeface="Arial" pitchFamily="34" charset="0"/>
              <a:cs typeface="Arial" pitchFamily="34" charset="0"/>
            </a:endParaRPr>
          </a:p>
        </p:txBody>
      </p:sp>
      <p:sp>
        <p:nvSpPr>
          <p:cNvPr id="10" name="TextBox 9"/>
          <p:cNvSpPr txBox="1"/>
          <p:nvPr/>
        </p:nvSpPr>
        <p:spPr bwMode="auto">
          <a:xfrm>
            <a:off x="3391507" y="405026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Strengthens us to resist serious sin</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73568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268950" y="42503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Lisa S. / www.shutterstock.com </a:t>
            </a:r>
          </a:p>
        </p:txBody>
      </p:sp>
      <p:sp>
        <p:nvSpPr>
          <p:cNvPr id="19" name="Content Placeholder 6"/>
          <p:cNvSpPr txBox="1">
            <a:spLocks/>
          </p:cNvSpPr>
          <p:nvPr/>
        </p:nvSpPr>
        <p:spPr>
          <a:xfrm>
            <a:off x="2816304" y="2209800"/>
            <a:ext cx="6861096" cy="876300"/>
          </a:xfrm>
          <a:prstGeom prst="rect">
            <a:avLst/>
          </a:prstGeom>
        </p:spPr>
        <p:txBody>
          <a:bodyPr>
            <a:noAutofit/>
          </a:bodyPr>
          <a:lstStyle/>
          <a:p>
            <a:r>
              <a:rPr lang="en-US" sz="2400" b="1" dirty="0">
                <a:latin typeface="Arial" pitchFamily="34" charset="0"/>
                <a:cs typeface="Arial" pitchFamily="34" charset="0"/>
              </a:rPr>
              <a:t>The Eucharist: Celebrate and Remember</a:t>
            </a:r>
          </a:p>
        </p:txBody>
      </p:sp>
      <p:sp>
        <p:nvSpPr>
          <p:cNvPr id="20" name="TextBox 19"/>
          <p:cNvSpPr txBox="1"/>
          <p:nvPr/>
        </p:nvSpPr>
        <p:spPr bwMode="auto">
          <a:xfrm>
            <a:off x="2861918" y="3200400"/>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God’s Revelation through history </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2861918" y="4075714"/>
            <a:ext cx="592234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presence with us today</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2861918" y="3636327"/>
            <a:ext cx="592234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life, death, and Resurrection of Jesus Christ </a:t>
            </a:r>
            <a:endParaRPr lang="en-US" dirty="0">
              <a:solidFill>
                <a:schemeClr val="bg1">
                  <a:lumMod val="65000"/>
                </a:schemeClr>
              </a:solidFill>
              <a:latin typeface="Arial" pitchFamily="34" charset="0"/>
              <a:cs typeface="Arial" pitchFamily="34" charset="0"/>
            </a:endParaRPr>
          </a:p>
        </p:txBody>
      </p:sp>
      <p:pic>
        <p:nvPicPr>
          <p:cNvPr id="1026" name="Picture 2" descr="G:\powerpoint images\chapter20\shutterstock_512908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79475"/>
            <a:ext cx="1959942" cy="2935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2861918" y="4532324"/>
            <a:ext cx="592234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Unity with all of the faithful, living and dead</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334000" y="6002923"/>
            <a:ext cx="250224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vm</a:t>
            </a:r>
            <a:r>
              <a:rPr lang="en-US" sz="500" dirty="0">
                <a:latin typeface="Arial" pitchFamily="34" charset="0"/>
                <a:cs typeface="Arial" pitchFamily="34" charset="0"/>
              </a:rPr>
              <a:t> / www.shutterstock.com </a:t>
            </a:r>
          </a:p>
        </p:txBody>
      </p:sp>
      <p:sp>
        <p:nvSpPr>
          <p:cNvPr id="4" name="Content Placeholder 6"/>
          <p:cNvSpPr txBox="1">
            <a:spLocks/>
          </p:cNvSpPr>
          <p:nvPr/>
        </p:nvSpPr>
        <p:spPr>
          <a:xfrm>
            <a:off x="1673304" y="1546474"/>
            <a:ext cx="5565696" cy="663326"/>
          </a:xfrm>
          <a:prstGeom prst="rect">
            <a:avLst/>
          </a:prstGeom>
        </p:spPr>
        <p:txBody>
          <a:bodyPr>
            <a:noAutofit/>
          </a:bodyPr>
          <a:lstStyle/>
          <a:p>
            <a:pPr algn="ctr"/>
            <a:r>
              <a:rPr lang="en-US" sz="2400" b="1" dirty="0">
                <a:latin typeface="Arial" pitchFamily="34" charset="0"/>
                <a:cs typeface="Arial" pitchFamily="34" charset="0"/>
              </a:rPr>
              <a:t>Rooted in the Exodus </a:t>
            </a:r>
          </a:p>
        </p:txBody>
      </p:sp>
      <p:sp>
        <p:nvSpPr>
          <p:cNvPr id="6" name="TextBox 5"/>
          <p:cNvSpPr txBox="1"/>
          <p:nvPr/>
        </p:nvSpPr>
        <p:spPr bwMode="auto">
          <a:xfrm>
            <a:off x="604262" y="2362200"/>
            <a:ext cx="64823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God’s messenger killed the firstborn of the Egyptians.</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604263" y="2887660"/>
            <a:ext cx="833424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be spared, Israelites had to put the blood of a lamb on their doorways.</a:t>
            </a:r>
            <a:endParaRPr lang="en-US" dirty="0">
              <a:solidFill>
                <a:schemeClr val="bg1">
                  <a:lumMod val="65000"/>
                </a:schemeClr>
              </a:solidFill>
              <a:latin typeface="Arial" pitchFamily="34" charset="0"/>
              <a:cs typeface="Arial" pitchFamily="34" charset="0"/>
            </a:endParaRPr>
          </a:p>
        </p:txBody>
      </p:sp>
      <p:sp>
        <p:nvSpPr>
          <p:cNvPr id="18" name="TextBox 17"/>
          <p:cNvSpPr txBox="1"/>
          <p:nvPr/>
        </p:nvSpPr>
        <p:spPr bwMode="auto">
          <a:xfrm>
            <a:off x="604263" y="3420070"/>
            <a:ext cx="4501137"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They were to eat the lamb with unleavened bread as their last meal in Egypt.</a:t>
            </a:r>
            <a:endParaRPr lang="en-US" dirty="0">
              <a:solidFill>
                <a:schemeClr val="bg1">
                  <a:lumMod val="65000"/>
                </a:schemeClr>
              </a:solidFill>
              <a:latin typeface="Arial" pitchFamily="34" charset="0"/>
              <a:cs typeface="Arial" pitchFamily="34" charset="0"/>
            </a:endParaRPr>
          </a:p>
        </p:txBody>
      </p:sp>
      <p:pic>
        <p:nvPicPr>
          <p:cNvPr id="1026" name="Picture 2" descr="E:\powerpoint images\chapter20\shutterstock_1290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3948"/>
            <a:ext cx="3189494" cy="2129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owerpoint images\chapter20\shutterstock_298951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172" y="1600198"/>
            <a:ext cx="2238695" cy="3352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5"/>
          <p:cNvSpPr txBox="1">
            <a:spLocks noChangeArrowheads="1"/>
          </p:cNvSpPr>
          <p:nvPr/>
        </p:nvSpPr>
        <p:spPr bwMode="auto">
          <a:xfrm>
            <a:off x="5791200" y="5012323"/>
            <a:ext cx="2497753" cy="169277"/>
          </a:xfrm>
          <a:prstGeom prst="rect">
            <a:avLst/>
          </a:prstGeom>
          <a:noFill/>
          <a:ln w="9525">
            <a:noFill/>
            <a:miter lim="800000"/>
            <a:headEnd/>
            <a:tailEnd/>
          </a:ln>
        </p:spPr>
        <p:txBody>
          <a:bodyPr wrap="square">
            <a:spAutoFit/>
          </a:bodyPr>
          <a:lstStyle/>
          <a:p>
            <a:pPr algn="ctr"/>
            <a:r>
              <a:rPr lang="en-US" sz="500" dirty="0">
                <a:latin typeface="Arial" pitchFamily="34" charset="0"/>
                <a:cs typeface="Arial" pitchFamily="34" charset="0"/>
              </a:rPr>
              <a:t>Copyright: </a:t>
            </a:r>
            <a:r>
              <a:rPr lang="en-US" sz="500" dirty="0" err="1">
                <a:latin typeface="Arial" pitchFamily="34" charset="0"/>
                <a:cs typeface="Arial" pitchFamily="34" charset="0"/>
              </a:rPr>
              <a:t>Anneka</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606504" y="2133600"/>
            <a:ext cx="5565696" cy="663326"/>
          </a:xfrm>
          <a:prstGeom prst="rect">
            <a:avLst/>
          </a:prstGeom>
        </p:spPr>
        <p:txBody>
          <a:bodyPr>
            <a:noAutofit/>
          </a:bodyPr>
          <a:lstStyle/>
          <a:p>
            <a:pPr algn="ctr"/>
            <a:r>
              <a:rPr lang="en-US" sz="2400" b="1" dirty="0">
                <a:latin typeface="Arial" pitchFamily="34" charset="0"/>
                <a:cs typeface="Arial" pitchFamily="34" charset="0"/>
              </a:rPr>
              <a:t>Recalling the Mission of Jesus</a:t>
            </a:r>
          </a:p>
        </p:txBody>
      </p:sp>
      <p:sp>
        <p:nvSpPr>
          <p:cNvPr id="20" name="TextBox 19"/>
          <p:cNvSpPr txBox="1"/>
          <p:nvPr/>
        </p:nvSpPr>
        <p:spPr bwMode="auto">
          <a:xfrm>
            <a:off x="1061463" y="3200400"/>
            <a:ext cx="576442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often taught during meals.</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1061463" y="3707031"/>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fed large crowds miraculously. </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1061463" y="414641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called himself the Bread of Life.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76200" y="1790700"/>
            <a:ext cx="7425082" cy="876300"/>
          </a:xfrm>
          <a:prstGeom prst="rect">
            <a:avLst/>
          </a:prstGeom>
        </p:spPr>
        <p:txBody>
          <a:bodyPr>
            <a:noAutofit/>
          </a:bodyPr>
          <a:lstStyle/>
          <a:p>
            <a:pPr algn="ctr"/>
            <a:r>
              <a:rPr lang="en-US" sz="2400" b="1" dirty="0">
                <a:latin typeface="Arial" pitchFamily="34" charset="0"/>
                <a:cs typeface="Arial" pitchFamily="34" charset="0"/>
              </a:rPr>
              <a:t>Instituted at the Last Supper</a:t>
            </a:r>
          </a:p>
        </p:txBody>
      </p:sp>
      <p:sp>
        <p:nvSpPr>
          <p:cNvPr id="18" name="TextBox 17"/>
          <p:cNvSpPr txBox="1"/>
          <p:nvPr/>
        </p:nvSpPr>
        <p:spPr bwMode="auto">
          <a:xfrm>
            <a:off x="756663" y="2723177"/>
            <a:ext cx="65585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Passover meal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756664" y="32120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“Take, eat; this is my body” (Matthew 26:26).</a:t>
            </a:r>
            <a:endParaRPr lang="en-US" dirty="0">
              <a:solidFill>
                <a:schemeClr val="bg1">
                  <a:lumMod val="65000"/>
                </a:schemeClr>
              </a:solidFill>
              <a:latin typeface="Arial" pitchFamily="34" charset="0"/>
              <a:cs typeface="Arial" pitchFamily="34" charset="0"/>
            </a:endParaRPr>
          </a:p>
        </p:txBody>
      </p:sp>
      <p:pic>
        <p:nvPicPr>
          <p:cNvPr id="3074" name="Picture 2" descr="E:\powerpoint images\chapter20\shutterstock_86791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11127"/>
            <a:ext cx="2864764" cy="43038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756664" y="3724870"/>
            <a:ext cx="5872737"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  .  .  this is my blood of the covenant, which is poured out for many for the forgiveness of sins” (Matthew 26:28).</a:t>
            </a:r>
            <a:endParaRPr lang="en-US" dirty="0">
              <a:solidFill>
                <a:schemeClr val="bg1">
                  <a:lumMod val="65000"/>
                </a:schemeClr>
              </a:solidFill>
              <a:latin typeface="Arial" pitchFamily="34" charset="0"/>
              <a:cs typeface="Arial" pitchFamily="34" charset="0"/>
            </a:endParaRPr>
          </a:p>
        </p:txBody>
      </p:sp>
      <p:sp>
        <p:nvSpPr>
          <p:cNvPr id="14" name="TextBox 5"/>
          <p:cNvSpPr txBox="1">
            <a:spLocks noChangeArrowheads="1"/>
          </p:cNvSpPr>
          <p:nvPr/>
        </p:nvSpPr>
        <p:spPr bwMode="auto">
          <a:xfrm>
            <a:off x="6629400" y="54695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alephcomo</a:t>
            </a:r>
            <a:r>
              <a:rPr lang="en-US" sz="500" dirty="0">
                <a:latin typeface="Arial" pitchFamily="34" charset="0"/>
                <a:cs typeface="Arial" pitchFamily="34" charset="0"/>
              </a:rPr>
              <a:t> / www.shutterstock.com</a:t>
            </a: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219200" y="3276600"/>
            <a:ext cx="73152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sacrifice of the original Passover lamb saved the firstborn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from </a:t>
            </a:r>
            <a:r>
              <a:rPr lang="en-US" dirty="0">
                <a:latin typeface="Arial" pitchFamily="34" charset="0"/>
                <a:cs typeface="Arial" pitchFamily="34" charset="0"/>
              </a:rPr>
              <a:t>physical death.</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219200" y="4001869"/>
            <a:ext cx="7772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sacrifice saves us all from the eternal death that is separation from God. </a:t>
            </a:r>
          </a:p>
        </p:txBody>
      </p:sp>
      <p:sp>
        <p:nvSpPr>
          <p:cNvPr id="16" name="Content Placeholder 6"/>
          <p:cNvSpPr txBox="1">
            <a:spLocks/>
          </p:cNvSpPr>
          <p:nvPr/>
        </p:nvSpPr>
        <p:spPr>
          <a:xfrm>
            <a:off x="2132615" y="2209800"/>
            <a:ext cx="5030185" cy="685800"/>
          </a:xfrm>
          <a:prstGeom prst="rect">
            <a:avLst/>
          </a:prstGeom>
        </p:spPr>
        <p:txBody>
          <a:bodyPr>
            <a:noAutofit/>
          </a:bodyPr>
          <a:lstStyle/>
          <a:p>
            <a:pPr algn="ctr"/>
            <a:r>
              <a:rPr lang="en-US" sz="2400" b="1" dirty="0">
                <a:latin typeface="Arial" pitchFamily="34" charset="0"/>
                <a:cs typeface="Arial" pitchFamily="34" charset="0"/>
              </a:rPr>
              <a:t>Christ, the Paschal Lamb </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066800" y="1637970"/>
            <a:ext cx="6629400" cy="724230"/>
          </a:xfrm>
          <a:prstGeom prst="rect">
            <a:avLst/>
          </a:prstGeom>
        </p:spPr>
        <p:txBody>
          <a:bodyPr>
            <a:noAutofit/>
          </a:bodyPr>
          <a:lstStyle/>
          <a:p>
            <a:pPr algn="ctr"/>
            <a:r>
              <a:rPr lang="en-US" sz="2400" b="1" dirty="0">
                <a:latin typeface="Arial" pitchFamily="34" charset="0"/>
                <a:cs typeface="Arial" pitchFamily="34" charset="0"/>
              </a:rPr>
              <a:t>The Blood of the Lamb</a:t>
            </a:r>
          </a:p>
        </p:txBody>
      </p:sp>
      <p:sp>
        <p:nvSpPr>
          <p:cNvPr id="2" name="TextBox 1"/>
          <p:cNvSpPr txBox="1"/>
          <p:nvPr/>
        </p:nvSpPr>
        <p:spPr bwMode="auto">
          <a:xfrm>
            <a:off x="996579" y="2773053"/>
            <a:ext cx="5785221"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sacrifices by the Israelite priests could not overcome the damage caused by Original Sin.</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6477000" y="6079123"/>
            <a:ext cx="18288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Brian Dunne /www.shutterstock.com</a:t>
            </a:r>
          </a:p>
        </p:txBody>
      </p:sp>
      <p:sp>
        <p:nvSpPr>
          <p:cNvPr id="13" name="TextBox 12"/>
          <p:cNvSpPr txBox="1"/>
          <p:nvPr/>
        </p:nvSpPr>
        <p:spPr bwMode="auto">
          <a:xfrm>
            <a:off x="996579" y="3544669"/>
            <a:ext cx="548042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sacrifice restored our relationship with God once and for all.</a:t>
            </a:r>
            <a:endParaRPr lang="en-US" dirty="0">
              <a:solidFill>
                <a:schemeClr val="bg1">
                  <a:lumMod val="65000"/>
                </a:schemeClr>
              </a:solidFill>
              <a:latin typeface="Arial" pitchFamily="34" charset="0"/>
              <a:cs typeface="Arial" pitchFamily="34" charset="0"/>
            </a:endParaRPr>
          </a:p>
        </p:txBody>
      </p:sp>
      <p:pic>
        <p:nvPicPr>
          <p:cNvPr id="4098" name="Picture 2" descr="E:\powerpoint images\chapter20\shutterstock_2241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947" y="2615656"/>
            <a:ext cx="2425453" cy="3404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943600" y="5698123"/>
            <a:ext cx="251694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Lisa S. / www.shutterstock.com</a:t>
            </a:r>
          </a:p>
        </p:txBody>
      </p:sp>
      <p:sp>
        <p:nvSpPr>
          <p:cNvPr id="12" name="Content Placeholder 6"/>
          <p:cNvSpPr txBox="1">
            <a:spLocks/>
          </p:cNvSpPr>
          <p:nvPr/>
        </p:nvSpPr>
        <p:spPr>
          <a:xfrm>
            <a:off x="1066800" y="1752600"/>
            <a:ext cx="6629400" cy="724230"/>
          </a:xfrm>
          <a:prstGeom prst="rect">
            <a:avLst/>
          </a:prstGeom>
        </p:spPr>
        <p:txBody>
          <a:bodyPr>
            <a:noAutofit/>
          </a:bodyPr>
          <a:lstStyle/>
          <a:p>
            <a:pPr algn="ctr"/>
            <a:r>
              <a:rPr lang="en-US" sz="2400" b="1" dirty="0">
                <a:latin typeface="Arial" pitchFamily="34" charset="0"/>
                <a:cs typeface="Arial" pitchFamily="34" charset="0"/>
              </a:rPr>
              <a:t>In the Eucharist  .  .  .</a:t>
            </a:r>
          </a:p>
        </p:txBody>
      </p:sp>
      <p:sp>
        <p:nvSpPr>
          <p:cNvPr id="13" name="TextBox 12"/>
          <p:cNvSpPr txBox="1"/>
          <p:nvPr/>
        </p:nvSpPr>
        <p:spPr bwMode="auto">
          <a:xfrm>
            <a:off x="1181707" y="2857864"/>
            <a:ext cx="6362093"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give thanks and praise to God, along with all the angels and saints.</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181706" y="359306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saving actions of Jesus are made present today.</a:t>
            </a:r>
            <a:endParaRPr lang="en-US" dirty="0">
              <a:solidFill>
                <a:schemeClr val="bg1">
                  <a:lumMod val="65000"/>
                </a:schemeClr>
              </a:solidFill>
              <a:latin typeface="Arial" pitchFamily="34" charset="0"/>
              <a:cs typeface="Arial" pitchFamily="34" charset="0"/>
            </a:endParaRPr>
          </a:p>
        </p:txBody>
      </p:sp>
      <p:pic>
        <p:nvPicPr>
          <p:cNvPr id="5122" name="Picture 2" descr="E:\powerpoint images\chapter20\shutterstock_730512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845080"/>
            <a:ext cx="1905000" cy="2853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1181706" y="405026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 is present in the fullest possible way.</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0614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334000" y="5638800"/>
            <a:ext cx="1820862"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Stacy Barnett / www.shutterstock.com </a:t>
            </a:r>
          </a:p>
        </p:txBody>
      </p:sp>
      <p:sp>
        <p:nvSpPr>
          <p:cNvPr id="12" name="Content Placeholder 6"/>
          <p:cNvSpPr txBox="1">
            <a:spLocks/>
          </p:cNvSpPr>
          <p:nvPr/>
        </p:nvSpPr>
        <p:spPr>
          <a:xfrm>
            <a:off x="990600" y="1905000"/>
            <a:ext cx="6629400" cy="724230"/>
          </a:xfrm>
          <a:prstGeom prst="rect">
            <a:avLst/>
          </a:prstGeom>
        </p:spPr>
        <p:txBody>
          <a:bodyPr>
            <a:noAutofit/>
          </a:bodyPr>
          <a:lstStyle/>
          <a:p>
            <a:pPr algn="ctr"/>
            <a:r>
              <a:rPr lang="en-US" sz="2400" b="1" dirty="0">
                <a:latin typeface="Arial" pitchFamily="34" charset="0"/>
                <a:cs typeface="Arial" pitchFamily="34" charset="0"/>
              </a:rPr>
              <a:t>The Eucharistic Rite</a:t>
            </a:r>
          </a:p>
        </p:txBody>
      </p:sp>
      <p:sp>
        <p:nvSpPr>
          <p:cNvPr id="13" name="TextBox 12"/>
          <p:cNvSpPr txBox="1"/>
          <p:nvPr/>
        </p:nvSpPr>
        <p:spPr bwMode="auto">
          <a:xfrm>
            <a:off x="2019907" y="3062287"/>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Introductory Rites</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2019906" y="3529103"/>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Liturgy of the Word</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2019907" y="3939432"/>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Liturgy of the Eucharist</a:t>
            </a:r>
            <a:endParaRPr lang="en-US" dirty="0">
              <a:solidFill>
                <a:schemeClr val="bg1">
                  <a:lumMod val="65000"/>
                </a:schemeClr>
              </a:solidFill>
              <a:latin typeface="Arial" pitchFamily="34" charset="0"/>
              <a:cs typeface="Arial" pitchFamily="34" charset="0"/>
            </a:endParaRPr>
          </a:p>
        </p:txBody>
      </p:sp>
      <p:pic>
        <p:nvPicPr>
          <p:cNvPr id="6146" name="Picture 2" descr="E:\powerpoint images\chapter20\shutterstock_11492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9" y="3258939"/>
            <a:ext cx="3392803" cy="2265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bwMode="auto">
          <a:xfrm>
            <a:off x="2019907" y="435506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Concluding Rites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912466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P spid="10"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1215</TotalTime>
  <Words>596</Words>
  <Application>Microsoft Office PowerPoint</Application>
  <PresentationFormat>On-screen Show (4:3)</PresentationFormat>
  <Paragraphs>66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(Body)</vt:lpstr>
      <vt:lpstr>LIC Presentation template-New</vt:lpstr>
      <vt:lpstr>The Eucharist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232</cp:revision>
  <dcterms:created xsi:type="dcterms:W3CDTF">2011-06-08T19:56:13Z</dcterms:created>
  <dcterms:modified xsi:type="dcterms:W3CDTF">2013-02-05T15:45:19Z</dcterms:modified>
</cp:coreProperties>
</file>