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58" r:id="rId3"/>
    <p:sldId id="336" r:id="rId4"/>
    <p:sldId id="359" r:id="rId5"/>
    <p:sldId id="360" r:id="rId6"/>
    <p:sldId id="361" r:id="rId7"/>
    <p:sldId id="362" r:id="rId8"/>
    <p:sldId id="363" r:id="rId9"/>
    <p:sldId id="364" r:id="rId10"/>
    <p:sldId id="3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explain how different expressions of personal prayer represent different aspects of our relationship with God.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978766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Encourage the students to share their own difficulties with prayer.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236736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Remind the students that metaphors point out similarities, but are not perfect analogies. Ask the students to identify some qualities in a good marriage that would also be found in a good relationship with God. </a:t>
            </a:r>
            <a:r>
              <a:rPr lang="en-US" sz="1200" i="1" kern="1200" dirty="0" smtClean="0">
                <a:solidFill>
                  <a:schemeClr val="tx1"/>
                </a:solidFill>
                <a:effectLst/>
                <a:latin typeface="+mn-lt"/>
                <a:ea typeface="+mn-ea"/>
                <a:cs typeface="+mn-cs"/>
              </a:rPr>
              <a:t>(Love, trust, happiness, honest communication, setting priorities together, and so 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140850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how the statements on the slide describe prayer. Remind the students that we may use written prayers, memorized prayers, or our own words in vocal prayer. Direct the students’ attention to the section Catholic Prayers and Devotions, beginning on page 447 of the student handbook, before moving to the next slide.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299554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while spontaneous prayer has value, committing to prayer requires discipline. Remind the students that building a prayer life builds our relationship with God.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287976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discernment, with its root meaning of “sifting,” is the practice of listening to God’s call in our lives. Ask how the statements on the slide describe prayer.</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313803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Share methods or materials that you have found helpful for meditation, such as journaling, daily Scripture texts, music, and so 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179273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Point out that we gradually drop our defenses as we grow closer to another, and that marriage requires, and encourages, complete trust. Ask how the statements on the slide describe prayer.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280345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opening oneself to contemplative prayer is a lifelong endeavor, and that centering prayer is a good first step. Invite the class to read about centering prayer in the Pray It! sidebar on page 387 of the student handbook, if they have not already done so.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150322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Reiterate that we don’t leave vocal prayer and meditation behind as we move more fully into our relationship with God, just as couples do not stop talking or discerning together when they marry.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905241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Personal Prayer</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TX003166</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35</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466356" y="2667000"/>
            <a:ext cx="610099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Misconceptions of Prayer</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600200" y="1676400"/>
            <a:ext cx="6172200" cy="685800"/>
          </a:xfrm>
          <a:prstGeom prst="rect">
            <a:avLst/>
          </a:prstGeom>
        </p:spPr>
        <p:txBody>
          <a:bodyPr>
            <a:noAutofit/>
          </a:bodyPr>
          <a:lstStyle/>
          <a:p>
            <a:pPr algn="ctr"/>
            <a:r>
              <a:rPr lang="en-US" sz="2400" b="1" dirty="0">
                <a:latin typeface="Arial" pitchFamily="34" charset="0"/>
                <a:cs typeface="Arial" pitchFamily="34" charset="0"/>
              </a:rPr>
              <a:t>Challenges of Prayer</a:t>
            </a:r>
          </a:p>
        </p:txBody>
      </p:sp>
      <p:sp>
        <p:nvSpPr>
          <p:cNvPr id="10" name="TextBox 5"/>
          <p:cNvSpPr txBox="1">
            <a:spLocks noChangeArrowheads="1"/>
          </p:cNvSpPr>
          <p:nvPr/>
        </p:nvSpPr>
        <p:spPr bwMode="auto">
          <a:xfrm>
            <a:off x="6172200" y="6019800"/>
            <a:ext cx="201726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MANDY GODBEHEAR / www.shutterstock.com </a:t>
            </a:r>
          </a:p>
        </p:txBody>
      </p:sp>
      <p:sp>
        <p:nvSpPr>
          <p:cNvPr id="12" name="TextBox 11"/>
          <p:cNvSpPr txBox="1"/>
          <p:nvPr/>
        </p:nvSpPr>
        <p:spPr bwMode="auto">
          <a:xfrm>
            <a:off x="1456831" y="4119200"/>
            <a:ext cx="565837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Difficulties in Prayer</a:t>
            </a:r>
          </a:p>
        </p:txBody>
      </p:sp>
      <p:pic>
        <p:nvPicPr>
          <p:cNvPr id="15362" name="Picture 2" descr="G:\powerpoint images\chapter35\shutterstock_33511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667000"/>
            <a:ext cx="2179761" cy="32645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8" name="TextBox 7"/>
          <p:cNvSpPr txBox="1"/>
          <p:nvPr/>
        </p:nvSpPr>
        <p:spPr bwMode="auto">
          <a:xfrm>
            <a:off x="1823810" y="3031981"/>
            <a:ext cx="6100990" cy="307777"/>
          </a:xfrm>
          <a:prstGeom prst="rect">
            <a:avLst/>
          </a:prstGeom>
          <a:noFill/>
          <a:ln w="9525">
            <a:noFill/>
            <a:miter lim="800000"/>
            <a:headEnd/>
            <a:tailEnd/>
          </a:ln>
        </p:spPr>
        <p:txBody>
          <a:bodyPr wrap="square" rtlCol="0">
            <a:spAutoFit/>
          </a:bodyPr>
          <a:lstStyle/>
          <a:p>
            <a:pPr marL="285750" indent="-285750">
              <a:buFont typeface="Courier New" pitchFamily="49" charset="0"/>
              <a:buChar char="o"/>
            </a:pPr>
            <a:r>
              <a:rPr lang="en-US" sz="1400" dirty="0" smtClean="0">
                <a:latin typeface="Arial" pitchFamily="34" charset="0"/>
                <a:cs typeface="Arial" pitchFamily="34" charset="0"/>
              </a:rPr>
              <a:t>Prayer </a:t>
            </a:r>
            <a:r>
              <a:rPr lang="en-US" sz="1400" dirty="0">
                <a:latin typeface="Arial" pitchFamily="34" charset="0"/>
                <a:cs typeface="Arial" pitchFamily="34" charset="0"/>
              </a:rPr>
              <a:t>is just psychological activity.</a:t>
            </a:r>
            <a:endParaRPr lang="en-US" sz="1400"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1823810" y="3340772"/>
            <a:ext cx="6100990" cy="307777"/>
          </a:xfrm>
          <a:prstGeom prst="rect">
            <a:avLst/>
          </a:prstGeom>
          <a:noFill/>
          <a:ln w="9525">
            <a:noFill/>
            <a:miter lim="800000"/>
            <a:headEnd/>
            <a:tailEnd/>
          </a:ln>
        </p:spPr>
        <p:txBody>
          <a:bodyPr wrap="square" rtlCol="0">
            <a:spAutoFit/>
          </a:bodyPr>
          <a:lstStyle/>
          <a:p>
            <a:pPr marL="285750" indent="-285750">
              <a:buFont typeface="Courier New" pitchFamily="49" charset="0"/>
              <a:buChar char="o"/>
            </a:pPr>
            <a:r>
              <a:rPr lang="en-US" sz="1400" dirty="0" smtClean="0">
                <a:latin typeface="Arial" pitchFamily="34" charset="0"/>
                <a:cs typeface="Arial" pitchFamily="34" charset="0"/>
              </a:rPr>
              <a:t>Prayer </a:t>
            </a:r>
            <a:r>
              <a:rPr lang="en-US" sz="1400" dirty="0">
                <a:latin typeface="Arial" pitchFamily="34" charset="0"/>
                <a:cs typeface="Arial" pitchFamily="34" charset="0"/>
              </a:rPr>
              <a:t>is only saying memorized words.</a:t>
            </a:r>
            <a:endParaRPr lang="en-US" sz="1400" dirty="0">
              <a:solidFill>
                <a:schemeClr val="bg1">
                  <a:lumMod val="65000"/>
                </a:schemeClr>
              </a:solidFill>
              <a:latin typeface="Arial" pitchFamily="34" charset="0"/>
              <a:cs typeface="Arial" pitchFamily="34" charset="0"/>
            </a:endParaRPr>
          </a:p>
        </p:txBody>
      </p:sp>
      <p:sp>
        <p:nvSpPr>
          <p:cNvPr id="11" name="TextBox 10"/>
          <p:cNvSpPr txBox="1"/>
          <p:nvPr/>
        </p:nvSpPr>
        <p:spPr bwMode="auto">
          <a:xfrm>
            <a:off x="1814285" y="3648784"/>
            <a:ext cx="6100990" cy="307777"/>
          </a:xfrm>
          <a:prstGeom prst="rect">
            <a:avLst/>
          </a:prstGeom>
          <a:noFill/>
          <a:ln w="9525">
            <a:noFill/>
            <a:miter lim="800000"/>
            <a:headEnd/>
            <a:tailEnd/>
          </a:ln>
        </p:spPr>
        <p:txBody>
          <a:bodyPr wrap="square" rtlCol="0">
            <a:spAutoFit/>
          </a:bodyPr>
          <a:lstStyle/>
          <a:p>
            <a:pPr marL="285750" indent="-285750">
              <a:buFont typeface="Courier New" pitchFamily="49" charset="0"/>
              <a:buChar char="o"/>
            </a:pPr>
            <a:r>
              <a:rPr lang="en-US" sz="1400" dirty="0" smtClean="0">
                <a:latin typeface="Arial" pitchFamily="34" charset="0"/>
                <a:cs typeface="Arial" pitchFamily="34" charset="0"/>
              </a:rPr>
              <a:t>Prayer </a:t>
            </a:r>
            <a:r>
              <a:rPr lang="en-US" sz="1400" dirty="0">
                <a:latin typeface="Arial" pitchFamily="34" charset="0"/>
                <a:cs typeface="Arial" pitchFamily="34" charset="0"/>
              </a:rPr>
              <a:t>requires expertise.</a:t>
            </a:r>
            <a:endParaRPr lang="en-US" sz="1400"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1814285" y="4555981"/>
            <a:ext cx="6262915" cy="307777"/>
          </a:xfrm>
          <a:prstGeom prst="rect">
            <a:avLst/>
          </a:prstGeom>
          <a:noFill/>
          <a:ln w="9525">
            <a:noFill/>
            <a:miter lim="800000"/>
            <a:headEnd/>
            <a:tailEnd/>
          </a:ln>
        </p:spPr>
        <p:txBody>
          <a:bodyPr wrap="square" rtlCol="0">
            <a:spAutoFit/>
          </a:bodyPr>
          <a:lstStyle/>
          <a:p>
            <a:pPr marL="285750" indent="-285750">
              <a:buFont typeface="Courier New" pitchFamily="49" charset="0"/>
              <a:buChar char="o"/>
            </a:pPr>
            <a:r>
              <a:rPr lang="en-US" sz="1400" dirty="0" smtClean="0">
                <a:latin typeface="Arial" pitchFamily="34" charset="0"/>
                <a:cs typeface="Arial" pitchFamily="34" charset="0"/>
              </a:rPr>
              <a:t>Distractions</a:t>
            </a:r>
            <a:endParaRPr lang="en-US" sz="1400"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1814285" y="4863993"/>
            <a:ext cx="6253390" cy="307777"/>
          </a:xfrm>
          <a:prstGeom prst="rect">
            <a:avLst/>
          </a:prstGeom>
          <a:noFill/>
          <a:ln w="9525">
            <a:noFill/>
            <a:miter lim="800000"/>
            <a:headEnd/>
            <a:tailEnd/>
          </a:ln>
        </p:spPr>
        <p:txBody>
          <a:bodyPr wrap="square" rtlCol="0">
            <a:spAutoFit/>
          </a:bodyPr>
          <a:lstStyle/>
          <a:p>
            <a:pPr marL="285750" indent="-285750">
              <a:buFont typeface="Courier New" pitchFamily="49" charset="0"/>
              <a:buChar char="o"/>
            </a:pPr>
            <a:r>
              <a:rPr lang="en-US" sz="1400" dirty="0" smtClean="0">
                <a:latin typeface="Arial" pitchFamily="34" charset="0"/>
                <a:cs typeface="Arial" pitchFamily="34" charset="0"/>
              </a:rPr>
              <a:t>Dryness</a:t>
            </a:r>
            <a:endParaRPr lang="en-US" sz="1400"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269327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8" grpId="0"/>
      <p:bldP spid="9"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3200400" y="6470769"/>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lithian</a:t>
            </a:r>
            <a:r>
              <a:rPr lang="en-US" sz="500" dirty="0">
                <a:latin typeface="Arial" pitchFamily="34" charset="0"/>
                <a:cs typeface="Arial" pitchFamily="34" charset="0"/>
              </a:rPr>
              <a:t> / www.shutterstock.com </a:t>
            </a:r>
          </a:p>
        </p:txBody>
      </p:sp>
      <p:sp>
        <p:nvSpPr>
          <p:cNvPr id="25" name="Content Placeholder 6"/>
          <p:cNvSpPr txBox="1">
            <a:spLocks/>
          </p:cNvSpPr>
          <p:nvPr/>
        </p:nvSpPr>
        <p:spPr>
          <a:xfrm>
            <a:off x="987504" y="2057400"/>
            <a:ext cx="6861096" cy="672861"/>
          </a:xfrm>
          <a:prstGeom prst="rect">
            <a:avLst/>
          </a:prstGeom>
        </p:spPr>
        <p:txBody>
          <a:bodyPr>
            <a:noAutofit/>
          </a:bodyPr>
          <a:lstStyle/>
          <a:p>
            <a:pPr algn="ctr"/>
            <a:r>
              <a:rPr lang="en-US" sz="2400" b="1" dirty="0">
                <a:latin typeface="Arial" pitchFamily="34" charset="0"/>
                <a:cs typeface="Arial" pitchFamily="34" charset="0"/>
              </a:rPr>
              <a:t>Prayer as Personal Relationship</a:t>
            </a:r>
          </a:p>
        </p:txBody>
      </p:sp>
      <p:sp>
        <p:nvSpPr>
          <p:cNvPr id="26" name="TextBox 25"/>
          <p:cNvSpPr txBox="1"/>
          <p:nvPr/>
        </p:nvSpPr>
        <p:spPr bwMode="auto">
          <a:xfrm>
            <a:off x="490519" y="2819400"/>
            <a:ext cx="82098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experience of building personal relationships can be a metaphor for our prayer life.</a:t>
            </a:r>
            <a:endParaRPr lang="en-US" dirty="0">
              <a:solidFill>
                <a:schemeClr val="bg1">
                  <a:lumMod val="65000"/>
                </a:schemeClr>
              </a:solidFill>
              <a:latin typeface="Arial" pitchFamily="34" charset="0"/>
              <a:cs typeface="Arial" pitchFamily="34" charset="0"/>
            </a:endParaRPr>
          </a:p>
        </p:txBody>
      </p:sp>
      <p:sp>
        <p:nvSpPr>
          <p:cNvPr id="28" name="TextBox 27"/>
          <p:cNvSpPr txBox="1"/>
          <p:nvPr/>
        </p:nvSpPr>
        <p:spPr bwMode="auto">
          <a:xfrm>
            <a:off x="490518" y="3557608"/>
            <a:ext cx="8348681"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Deepening a relationship that leads to marriage is similar to building a committed relationship with God through prayer.</a:t>
            </a:r>
            <a:endParaRPr lang="en-US" dirty="0">
              <a:solidFill>
                <a:schemeClr val="bg1">
                  <a:lumMod val="65000"/>
                </a:schemeClr>
              </a:solidFill>
              <a:latin typeface="Arial" pitchFamily="34" charset="0"/>
              <a:cs typeface="Arial" pitchFamily="34" charset="0"/>
            </a:endParaRPr>
          </a:p>
        </p:txBody>
      </p:sp>
      <p:pic>
        <p:nvPicPr>
          <p:cNvPr id="1039" name="Picture 15" descr="G:\powerpoint images\chapter35\shutterstock_768852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721" y="4495800"/>
            <a:ext cx="2838279" cy="1974969"/>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a:spLocks noChangeArrowheads="1"/>
          </p:cNvSpPr>
          <p:nvPr/>
        </p:nvSpPr>
        <p:spPr bwMode="auto">
          <a:xfrm>
            <a:off x="5371769" y="6079123"/>
            <a:ext cx="196991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Belushi</a:t>
            </a:r>
            <a:r>
              <a:rPr lang="en-US" sz="500" dirty="0">
                <a:latin typeface="Arial" pitchFamily="34" charset="0"/>
                <a:cs typeface="Arial" pitchFamily="34" charset="0"/>
              </a:rPr>
              <a:t> / www.shutterstock.com </a:t>
            </a:r>
          </a:p>
        </p:txBody>
      </p:sp>
      <p:sp>
        <p:nvSpPr>
          <p:cNvPr id="15" name="Content Placeholder 6"/>
          <p:cNvSpPr txBox="1">
            <a:spLocks/>
          </p:cNvSpPr>
          <p:nvPr/>
        </p:nvSpPr>
        <p:spPr>
          <a:xfrm>
            <a:off x="1139904" y="1638300"/>
            <a:ext cx="6861096" cy="672861"/>
          </a:xfrm>
          <a:prstGeom prst="rect">
            <a:avLst/>
          </a:prstGeom>
        </p:spPr>
        <p:txBody>
          <a:bodyPr>
            <a:noAutofit/>
          </a:bodyPr>
          <a:lstStyle/>
          <a:p>
            <a:pPr algn="ctr"/>
            <a:r>
              <a:rPr lang="en-US" sz="2400" b="1" dirty="0">
                <a:latin typeface="Arial" pitchFamily="34" charset="0"/>
                <a:cs typeface="Arial" pitchFamily="34" charset="0"/>
              </a:rPr>
              <a:t>Vocal Prayer: Courtship </a:t>
            </a:r>
          </a:p>
        </p:txBody>
      </p:sp>
      <p:sp>
        <p:nvSpPr>
          <p:cNvPr id="16" name="TextBox 15"/>
          <p:cNvSpPr txBox="1"/>
          <p:nvPr/>
        </p:nvSpPr>
        <p:spPr bwMode="auto">
          <a:xfrm>
            <a:off x="1086512" y="2551429"/>
            <a:ext cx="8209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Early in a relationship, the focus is on conversation.</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1086512" y="2983468"/>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Speaking with a sincere heart is the foundation of courtship.</a:t>
            </a:r>
            <a:endParaRPr lang="en-US" dirty="0">
              <a:solidFill>
                <a:schemeClr val="bg1">
                  <a:lumMod val="65000"/>
                </a:schemeClr>
              </a:solidFill>
              <a:latin typeface="Arial" pitchFamily="34" charset="0"/>
              <a:cs typeface="Arial" pitchFamily="34" charset="0"/>
            </a:endParaRPr>
          </a:p>
        </p:txBody>
      </p:sp>
      <p:pic>
        <p:nvPicPr>
          <p:cNvPr id="2061" name="Picture 13" descr="G:\powerpoint images\chapter35\shutterstock_99959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001047"/>
            <a:ext cx="2971800" cy="19842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5"/>
          <p:cNvSpPr txBox="1">
            <a:spLocks noChangeArrowheads="1"/>
          </p:cNvSpPr>
          <p:nvPr/>
        </p:nvSpPr>
        <p:spPr bwMode="auto">
          <a:xfrm>
            <a:off x="6324600" y="2895600"/>
            <a:ext cx="264795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Monkey Business Images / www.shutterstock.com </a:t>
            </a:r>
          </a:p>
        </p:txBody>
      </p:sp>
      <p:sp>
        <p:nvSpPr>
          <p:cNvPr id="22" name="TextBox 21"/>
          <p:cNvSpPr txBox="1"/>
          <p:nvPr/>
        </p:nvSpPr>
        <p:spPr bwMode="auto">
          <a:xfrm>
            <a:off x="989612" y="335280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Which traditional prayers do you find most meaningful?</a:t>
            </a:r>
            <a:endParaRPr lang="en-US" dirty="0">
              <a:solidFill>
                <a:schemeClr val="bg1">
                  <a:lumMod val="65000"/>
                </a:schemeClr>
              </a:solidFill>
              <a:latin typeface="Arial" pitchFamily="34" charset="0"/>
              <a:cs typeface="Arial" pitchFamily="34" charset="0"/>
            </a:endParaRPr>
          </a:p>
        </p:txBody>
      </p:sp>
      <p:sp>
        <p:nvSpPr>
          <p:cNvPr id="23" name="Content Placeholder 6"/>
          <p:cNvSpPr txBox="1">
            <a:spLocks/>
          </p:cNvSpPr>
          <p:nvPr/>
        </p:nvSpPr>
        <p:spPr>
          <a:xfrm>
            <a:off x="609600" y="2438400"/>
            <a:ext cx="5677950" cy="685800"/>
          </a:xfrm>
          <a:prstGeom prst="rect">
            <a:avLst/>
          </a:prstGeom>
        </p:spPr>
        <p:txBody>
          <a:bodyPr>
            <a:noAutofit/>
          </a:bodyPr>
          <a:lstStyle/>
          <a:p>
            <a:pPr algn="ctr"/>
            <a:r>
              <a:rPr lang="en-US" sz="2400" b="1" dirty="0">
                <a:latin typeface="Arial" pitchFamily="34" charset="0"/>
                <a:cs typeface="Arial" pitchFamily="34" charset="0"/>
              </a:rPr>
              <a:t>For Reflection</a:t>
            </a:r>
          </a:p>
        </p:txBody>
      </p:sp>
      <p:sp>
        <p:nvSpPr>
          <p:cNvPr id="24" name="TextBox 23"/>
          <p:cNvSpPr txBox="1"/>
          <p:nvPr/>
        </p:nvSpPr>
        <p:spPr bwMode="auto">
          <a:xfrm>
            <a:off x="990600" y="3804018"/>
            <a:ext cx="8153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Do you have a preferred time of day, place, and posture for prayer?</a:t>
            </a:r>
          </a:p>
        </p:txBody>
      </p:sp>
      <p:sp>
        <p:nvSpPr>
          <p:cNvPr id="26" name="TextBox 25"/>
          <p:cNvSpPr txBox="1"/>
          <p:nvPr/>
        </p:nvSpPr>
        <p:spPr bwMode="auto">
          <a:xfrm>
            <a:off x="990600" y="4261218"/>
            <a:ext cx="8153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could scheduling prayer into your day be beneficial?</a:t>
            </a:r>
          </a:p>
        </p:txBody>
      </p:sp>
      <p:pic>
        <p:nvPicPr>
          <p:cNvPr id="3085" name="Picture 13" descr="G:\powerpoint images\chapter35\shutterstock_398074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150" y="1278523"/>
            <a:ext cx="2486900" cy="1660525"/>
          </a:xfrm>
          <a:prstGeom prst="rect">
            <a:avLst/>
          </a:prstGeom>
          <a:ln>
            <a:noFill/>
          </a:ln>
          <a:effectLst>
            <a:softEdge rad="112500"/>
          </a:effectLst>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9" name="Picture 13" descr="G:\powerpoint images\chapter35\shutterstock_711401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960" y="4419601"/>
            <a:ext cx="287304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TextBox 5"/>
          <p:cNvSpPr txBox="1">
            <a:spLocks noChangeArrowheads="1"/>
          </p:cNvSpPr>
          <p:nvPr/>
        </p:nvSpPr>
        <p:spPr bwMode="auto">
          <a:xfrm>
            <a:off x="1969383" y="6460123"/>
            <a:ext cx="213314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Darren Baker / www.shutterstock.com </a:t>
            </a:r>
          </a:p>
        </p:txBody>
      </p:sp>
      <p:sp>
        <p:nvSpPr>
          <p:cNvPr id="22" name="TextBox 21"/>
          <p:cNvSpPr txBox="1"/>
          <p:nvPr/>
        </p:nvSpPr>
        <p:spPr bwMode="auto">
          <a:xfrm>
            <a:off x="913412" y="2895600"/>
            <a:ext cx="76209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Moving toward a deepened commitment requires considering various aspects of a shared life.</a:t>
            </a:r>
            <a:endParaRPr lang="en-US" dirty="0">
              <a:solidFill>
                <a:schemeClr val="bg1">
                  <a:lumMod val="65000"/>
                </a:schemeClr>
              </a:solidFill>
              <a:latin typeface="Arial" pitchFamily="34" charset="0"/>
              <a:cs typeface="Arial" pitchFamily="34" charset="0"/>
            </a:endParaRPr>
          </a:p>
        </p:txBody>
      </p:sp>
      <p:sp>
        <p:nvSpPr>
          <p:cNvPr id="23" name="Content Placeholder 6"/>
          <p:cNvSpPr txBox="1">
            <a:spLocks/>
          </p:cNvSpPr>
          <p:nvPr/>
        </p:nvSpPr>
        <p:spPr>
          <a:xfrm>
            <a:off x="1865850" y="2057400"/>
            <a:ext cx="5677950" cy="685800"/>
          </a:xfrm>
          <a:prstGeom prst="rect">
            <a:avLst/>
          </a:prstGeom>
        </p:spPr>
        <p:txBody>
          <a:bodyPr>
            <a:noAutofit/>
          </a:bodyPr>
          <a:lstStyle/>
          <a:p>
            <a:pPr algn="ctr"/>
            <a:r>
              <a:rPr lang="en-US" sz="2400" b="1" dirty="0">
                <a:latin typeface="Arial" pitchFamily="34" charset="0"/>
                <a:cs typeface="Arial" pitchFamily="34" charset="0"/>
              </a:rPr>
              <a:t>Meditation: Engagement </a:t>
            </a:r>
          </a:p>
        </p:txBody>
      </p:sp>
      <p:sp>
        <p:nvSpPr>
          <p:cNvPr id="30" name="TextBox 29"/>
          <p:cNvSpPr txBox="1"/>
          <p:nvPr/>
        </p:nvSpPr>
        <p:spPr bwMode="auto">
          <a:xfrm>
            <a:off x="913412" y="3628465"/>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Active discernment is the heart of the engagement period.</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6553200" y="5267085"/>
            <a:ext cx="182880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Jason Stitt / www.shutterstock.com </a:t>
            </a:r>
            <a:endParaRPr lang="en-US" sz="500" dirty="0">
              <a:latin typeface="Arial" pitchFamily="34" charset="0"/>
              <a:cs typeface="Arial" pitchFamily="34" charset="0"/>
            </a:endParaRPr>
          </a:p>
        </p:txBody>
      </p:sp>
      <p:sp>
        <p:nvSpPr>
          <p:cNvPr id="21" name="TextBox 20"/>
          <p:cNvSpPr txBox="1"/>
          <p:nvPr/>
        </p:nvSpPr>
        <p:spPr bwMode="auto">
          <a:xfrm>
            <a:off x="761012" y="2971800"/>
            <a:ext cx="54873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prayer practice has helped you to become aware </a:t>
            </a:r>
            <a:r>
              <a:rPr lang="en-US" dirty="0" smtClean="0">
                <a:latin typeface="Arial" pitchFamily="34" charset="0"/>
                <a:cs typeface="Arial" pitchFamily="34" charset="0"/>
              </a:rPr>
              <a:t>of </a:t>
            </a:r>
            <a:r>
              <a:rPr lang="en-US" dirty="0">
                <a:latin typeface="Arial" pitchFamily="34" charset="0"/>
                <a:cs typeface="Arial" pitchFamily="34" charset="0"/>
              </a:rPr>
              <a:t>God’s activity in your life?</a:t>
            </a:r>
            <a:endParaRPr lang="en-US" dirty="0">
              <a:solidFill>
                <a:schemeClr val="bg1">
                  <a:lumMod val="65000"/>
                </a:schemeClr>
              </a:solidFill>
              <a:latin typeface="Arial" pitchFamily="34" charset="0"/>
              <a:cs typeface="Arial" pitchFamily="34" charset="0"/>
            </a:endParaRPr>
          </a:p>
        </p:txBody>
      </p:sp>
      <p:sp>
        <p:nvSpPr>
          <p:cNvPr id="22" name="Content Placeholder 6"/>
          <p:cNvSpPr txBox="1">
            <a:spLocks/>
          </p:cNvSpPr>
          <p:nvPr/>
        </p:nvSpPr>
        <p:spPr>
          <a:xfrm>
            <a:off x="722850" y="2209800"/>
            <a:ext cx="5677950" cy="685800"/>
          </a:xfrm>
          <a:prstGeom prst="rect">
            <a:avLst/>
          </a:prstGeom>
        </p:spPr>
        <p:txBody>
          <a:bodyPr>
            <a:noAutofit/>
          </a:bodyPr>
          <a:lstStyle/>
          <a:p>
            <a:pPr algn="ctr"/>
            <a:r>
              <a:rPr lang="en-US" sz="2400" b="1" dirty="0">
                <a:latin typeface="Arial" pitchFamily="34" charset="0"/>
                <a:cs typeface="Arial" pitchFamily="34" charset="0"/>
              </a:rPr>
              <a:t>For Reflection</a:t>
            </a:r>
          </a:p>
        </p:txBody>
      </p:sp>
      <p:sp>
        <p:nvSpPr>
          <p:cNvPr id="23" name="TextBox 22"/>
          <p:cNvSpPr txBox="1"/>
          <p:nvPr/>
        </p:nvSpPr>
        <p:spPr bwMode="auto">
          <a:xfrm>
            <a:off x="761012" y="3669268"/>
            <a:ext cx="54873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could spiritual reading help you to know God’s will?</a:t>
            </a:r>
            <a:endParaRPr lang="en-US" dirty="0">
              <a:solidFill>
                <a:schemeClr val="bg1">
                  <a:lumMod val="65000"/>
                </a:schemeClr>
              </a:solidFill>
              <a:latin typeface="Arial" pitchFamily="34" charset="0"/>
              <a:cs typeface="Arial" pitchFamily="34" charset="0"/>
            </a:endParaRPr>
          </a:p>
        </p:txBody>
      </p:sp>
      <p:pic>
        <p:nvPicPr>
          <p:cNvPr id="5133" name="Picture 13" descr="G:\powerpoint images\chapter35\shutterstock_39819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362200"/>
            <a:ext cx="1873003" cy="28051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2738210" y="3352800"/>
            <a:ext cx="610099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intimate relationships, silently enjoying the presence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of </a:t>
            </a:r>
            <a:r>
              <a:rPr lang="en-US" dirty="0">
                <a:latin typeface="Arial" pitchFamily="34" charset="0"/>
                <a:cs typeface="Arial" pitchFamily="34" charset="0"/>
              </a:rPr>
              <a:t>the other is a joy.</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2438400" y="2286000"/>
            <a:ext cx="6172200" cy="685800"/>
          </a:xfrm>
          <a:prstGeom prst="rect">
            <a:avLst/>
          </a:prstGeom>
        </p:spPr>
        <p:txBody>
          <a:bodyPr>
            <a:noAutofit/>
          </a:bodyPr>
          <a:lstStyle/>
          <a:p>
            <a:pPr algn="ctr"/>
            <a:r>
              <a:rPr lang="en-US" sz="2400" b="1" dirty="0">
                <a:latin typeface="Arial" pitchFamily="34" charset="0"/>
                <a:cs typeface="Arial" pitchFamily="34" charset="0"/>
              </a:rPr>
              <a:t>Contemplation: Marriage </a:t>
            </a:r>
          </a:p>
        </p:txBody>
      </p:sp>
      <p:sp>
        <p:nvSpPr>
          <p:cNvPr id="10" name="TextBox 5"/>
          <p:cNvSpPr txBox="1">
            <a:spLocks noChangeArrowheads="1"/>
          </p:cNvSpPr>
          <p:nvPr/>
        </p:nvSpPr>
        <p:spPr bwMode="auto">
          <a:xfrm>
            <a:off x="228600" y="524092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CandyBox Images / www.shutterstock.com </a:t>
            </a:r>
            <a:endParaRPr lang="en-US" sz="500" dirty="0">
              <a:latin typeface="Arial" pitchFamily="34" charset="0"/>
              <a:cs typeface="Arial" pitchFamily="34" charset="0"/>
            </a:endParaRPr>
          </a:p>
        </p:txBody>
      </p:sp>
      <p:sp>
        <p:nvSpPr>
          <p:cNvPr id="12" name="TextBox 11"/>
          <p:cNvSpPr txBox="1"/>
          <p:nvPr/>
        </p:nvSpPr>
        <p:spPr bwMode="auto">
          <a:xfrm>
            <a:off x="2739198" y="4149918"/>
            <a:ext cx="565837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Allowing the other to draw near is the essence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of </a:t>
            </a:r>
            <a:r>
              <a:rPr lang="en-US" dirty="0">
                <a:latin typeface="Arial" pitchFamily="34" charset="0"/>
                <a:cs typeface="Arial" pitchFamily="34" charset="0"/>
              </a:rPr>
              <a:t>marriage. </a:t>
            </a:r>
          </a:p>
        </p:txBody>
      </p:sp>
      <p:pic>
        <p:nvPicPr>
          <p:cNvPr id="9228" name="Picture 12" descr="G:\powerpoint images\chapter35\shutterstock_1005324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45623"/>
            <a:ext cx="2133600" cy="3205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29309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powerpoint images\chapter35\shutterstock_999989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67214"/>
            <a:ext cx="1962150" cy="2452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bwMode="auto">
          <a:xfrm>
            <a:off x="2722637" y="3276600"/>
            <a:ext cx="610099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If you have tried centering prayer, what was the experience like? </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2438400" y="2514600"/>
            <a:ext cx="6172200" cy="685800"/>
          </a:xfrm>
          <a:prstGeom prst="rect">
            <a:avLst/>
          </a:prstGeom>
        </p:spPr>
        <p:txBody>
          <a:bodyPr>
            <a:noAutofit/>
          </a:bodyPr>
          <a:lstStyle/>
          <a:p>
            <a:pPr algn="ctr"/>
            <a:r>
              <a:rPr lang="en-US" sz="2400" b="1" dirty="0">
                <a:latin typeface="Arial" pitchFamily="34" charset="0"/>
                <a:cs typeface="Arial" pitchFamily="34" charset="0"/>
              </a:rPr>
              <a:t>For Reflection</a:t>
            </a:r>
          </a:p>
        </p:txBody>
      </p:sp>
      <p:sp>
        <p:nvSpPr>
          <p:cNvPr id="10" name="TextBox 5"/>
          <p:cNvSpPr txBox="1">
            <a:spLocks noChangeArrowheads="1"/>
          </p:cNvSpPr>
          <p:nvPr/>
        </p:nvSpPr>
        <p:spPr bwMode="auto">
          <a:xfrm>
            <a:off x="304800" y="3810000"/>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Glenda M. Powers / www.shutterstock.com </a:t>
            </a:r>
          </a:p>
        </p:txBody>
      </p:sp>
      <p:sp>
        <p:nvSpPr>
          <p:cNvPr id="12" name="TextBox 11"/>
          <p:cNvSpPr txBox="1"/>
          <p:nvPr/>
        </p:nvSpPr>
        <p:spPr bwMode="auto">
          <a:xfrm>
            <a:off x="2723625" y="4073718"/>
            <a:ext cx="565837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Is silently resting in God’s presence a form of prayer that appeals to you?</a:t>
            </a:r>
          </a:p>
        </p:txBody>
      </p:sp>
    </p:spTree>
    <p:extLst>
      <p:ext uri="{BB962C8B-B14F-4D97-AF65-F5344CB8AC3E}">
        <p14:creationId xmlns:p14="http://schemas.microsoft.com/office/powerpoint/2010/main" val="2038800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909410" y="3011269"/>
            <a:ext cx="610099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heart must be present and open to the beloved, who is God.</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685800" y="1995850"/>
            <a:ext cx="7543800" cy="594950"/>
          </a:xfrm>
          <a:prstGeom prst="rect">
            <a:avLst/>
          </a:prstGeom>
        </p:spPr>
        <p:txBody>
          <a:bodyPr>
            <a:noAutofit/>
          </a:bodyPr>
          <a:lstStyle/>
          <a:p>
            <a:pPr algn="ctr"/>
            <a:r>
              <a:rPr lang="en-US" sz="2400" b="1" dirty="0">
                <a:latin typeface="Arial" pitchFamily="34" charset="0"/>
                <a:cs typeface="Arial" pitchFamily="34" charset="0"/>
              </a:rPr>
              <a:t>Vocal Prayer, Meditation, Contemplative Prayer </a:t>
            </a:r>
          </a:p>
        </p:txBody>
      </p:sp>
      <p:sp>
        <p:nvSpPr>
          <p:cNvPr id="10" name="TextBox 5"/>
          <p:cNvSpPr txBox="1">
            <a:spLocks noChangeArrowheads="1"/>
          </p:cNvSpPr>
          <p:nvPr/>
        </p:nvSpPr>
        <p:spPr bwMode="auto">
          <a:xfrm>
            <a:off x="6705600" y="6103008"/>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Adrian Britton / www.shutterstock.com </a:t>
            </a:r>
          </a:p>
        </p:txBody>
      </p:sp>
      <p:sp>
        <p:nvSpPr>
          <p:cNvPr id="12" name="TextBox 11"/>
          <p:cNvSpPr txBox="1"/>
          <p:nvPr/>
        </p:nvSpPr>
        <p:spPr bwMode="auto">
          <a:xfrm>
            <a:off x="910398" y="3849469"/>
            <a:ext cx="565837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Each expression of prayer remains important as our prayer life deepens.</a:t>
            </a:r>
          </a:p>
        </p:txBody>
      </p:sp>
      <p:pic>
        <p:nvPicPr>
          <p:cNvPr id="14338" name="Picture 2" descr="G:\powerpoint images\chapter35\shutterstock_339409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971800"/>
            <a:ext cx="2032306" cy="3043701"/>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331359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1563</TotalTime>
  <Words>708</Words>
  <Application>Microsoft Office PowerPoint</Application>
  <PresentationFormat>On-screen Show (4:3)</PresentationFormat>
  <Paragraphs>66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(Body)</vt:lpstr>
      <vt:lpstr>Courier New</vt:lpstr>
      <vt:lpstr>LIC Presentation template-New</vt:lpstr>
      <vt:lpstr>Personal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293</cp:revision>
  <dcterms:created xsi:type="dcterms:W3CDTF">2011-06-08T19:56:13Z</dcterms:created>
  <dcterms:modified xsi:type="dcterms:W3CDTF">2013-02-05T15:51:38Z</dcterms:modified>
</cp:coreProperties>
</file>