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2" r:id="rId3"/>
    <p:sldId id="287" r:id="rId4"/>
    <p:sldId id="283" r:id="rId5"/>
    <p:sldId id="284" r:id="rId6"/>
    <p:sldId id="285" r:id="rId7"/>
    <p:sldId id="286" r:id="rId8"/>
    <p:sldId id="257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4" clrIdx="0"/>
  <p:cmAuthor id="1" name="lberg" initials="l" lastIdx="2" clrIdx="1"/>
  <p:cmAuthor id="2" name="bholzworth" initials="b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82460" autoAdjust="0"/>
  </p:normalViewPr>
  <p:slideViewPr>
    <p:cSldViewPr>
      <p:cViewPr>
        <p:scale>
          <a:sx n="90" d="100"/>
          <a:sy n="90" d="100"/>
        </p:scale>
        <p:origin x="-184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add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Click to add notes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(The scriptural quotation in this presentation is from the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American Bible with Revised New Testament and Revised Psalms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Copyright © 1991, 1986, and 1970 by the Confraternity of Christian Doctrine, Washington, D.C. Used by the permission of the copyright owner. All Rights Reserved.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part of the </a:t>
            </a:r>
            <a:r>
              <a:rPr lang="en-US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American Bible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may be reproduced in any form without permission in writing from the copyright owner.)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Social Teaching in the Old Testament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Catholic </a:t>
            </a:r>
            <a:r>
              <a:rPr lang="en-US" i="1" smtClean="0"/>
              <a:t>Social </a:t>
            </a:r>
            <a:r>
              <a:rPr lang="en-US" i="1" smtClean="0"/>
              <a:t>Teaching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TX001945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2514600"/>
            <a:ext cx="7772400" cy="1828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1. Respect </a:t>
            </a:r>
            <a:r>
              <a:rPr lang="en-US" sz="2400" dirty="0"/>
              <a:t>for </a:t>
            </a:r>
            <a:r>
              <a:rPr lang="en-US" sz="2400" dirty="0" smtClean="0"/>
              <a:t>Human </a:t>
            </a:r>
            <a:r>
              <a:rPr lang="en-US" sz="2400" dirty="0"/>
              <a:t>L</a:t>
            </a:r>
            <a:r>
              <a:rPr lang="en-US" sz="2400" dirty="0" smtClean="0"/>
              <a:t>ife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90101" y="3939988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3429000" y="3397640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Respect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Property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429000" y="4034135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Honesty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Business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352800" y="4648199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4. Just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istribution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Wealth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352800" y="5257799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5. Special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oncern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for the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Vulnerable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429000" y="914400"/>
            <a:ext cx="5715000" cy="18456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Social teaching in the Old Testament can be broken </a:t>
            </a:r>
            <a:r>
              <a:rPr lang="en-US" sz="2800">
                <a:latin typeface="Arial" pitchFamily="34" charset="0"/>
                <a:cs typeface="Arial" pitchFamily="34" charset="0"/>
              </a:rPr>
              <a:t>into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smtClean="0"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latin typeface="Arial" pitchFamily="34" charset="0"/>
                <a:cs typeface="Arial" pitchFamily="34" charset="0"/>
              </a:rPr>
              <a:t>five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major themes: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01" y="683567"/>
            <a:ext cx="2859024" cy="3048000"/>
          </a:xfrm>
          <a:effectLst>
            <a:reflection blurRad="6350" stA="50000" endA="300" endPos="36000" dist="127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572833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458200" cy="3352800"/>
          </a:xfrm>
        </p:spPr>
        <p:txBody>
          <a:bodyPr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One must not cause another person physical harm.</a:t>
            </a: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57200" y="29718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</a:t>
            </a:r>
            <a:r>
              <a:rPr lang="en-US" sz="500" dirty="0" err="1" smtClean="0"/>
              <a:t>shutterstock</a:t>
            </a:r>
            <a:endParaRPr lang="en-US" sz="500"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457200" y="40386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If someone does injure or kill another human being, even accidentally or through negligence, a just recompense must be made for the harm done.</a:t>
            </a:r>
            <a:endParaRPr lang="en-US" sz="2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3672236" y="1524000"/>
            <a:ext cx="4709764" cy="153243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Respect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Human Life Principles Taught in the Old Testament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868680"/>
            <a:ext cx="3048000" cy="202692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40930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124200"/>
            <a:ext cx="8458200" cy="2743200"/>
          </a:xfrm>
        </p:spPr>
        <p:txBody>
          <a:bodyPr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The right to private property is a basic human right necessary for a person’s or family’s </a:t>
            </a:r>
            <a:r>
              <a:rPr lang="en-US" sz="2400" dirty="0" smtClean="0"/>
              <a:t>survival.</a:t>
            </a: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93059" y="3332202"/>
            <a:ext cx="202154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By </a:t>
            </a:r>
            <a:r>
              <a:rPr lang="en-US" sz="500" dirty="0" err="1"/>
              <a:t>Infrogmation</a:t>
            </a:r>
            <a:r>
              <a:rPr lang="en-US" sz="500" dirty="0"/>
              <a:t> of New Orleans (Photo by </a:t>
            </a:r>
            <a:r>
              <a:rPr lang="en-US" sz="500" dirty="0" err="1"/>
              <a:t>Infrogmation</a:t>
            </a:r>
            <a:r>
              <a:rPr lang="en-US" sz="500" dirty="0"/>
              <a:t>) [GFDL (www.gnu.org/copyleft/fdl.html), CC-BY-SA-2.0 (www.creativecommons.org/licenses/by-sa/2.0), CC-BY-SA-2.5 (www.creativecommons.org/licenses/by-sa/2.5) or CC-BY-SA-3.0 (www.creativecommons.org/licenses/by-sa/3.0)], via Wikimedia Commons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609600" y="4953000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Note: The right to private property is not an absolute right in the Old Law.</a:t>
            </a:r>
            <a:endParaRPr lang="en-US" sz="2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3672236" y="1524000"/>
            <a:ext cx="4709764" cy="12360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Respect for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Property Principles Taught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 the Old Testament</a:t>
            </a: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59" y="685800"/>
            <a:ext cx="1983627" cy="2643803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119355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3733800" cy="2743200"/>
          </a:xfrm>
        </p:spPr>
        <p:txBody>
          <a:bodyPr>
            <a:noAutofit/>
          </a:bodyPr>
          <a:lstStyle/>
          <a:p>
            <a:r>
              <a:rPr lang="en-US" sz="2400" dirty="0"/>
              <a:t>One must act fairly in financial affairs and must not profit from someone else’s misfortune</a:t>
            </a:r>
            <a:r>
              <a:rPr lang="en-US" sz="2400" dirty="0" smtClean="0"/>
              <a:t>.</a:t>
            </a: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724400" y="52578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</a:t>
            </a:r>
            <a:r>
              <a:rPr lang="en-US" sz="500" dirty="0" err="1" smtClean="0"/>
              <a:t>shutterstock</a:t>
            </a:r>
            <a:endParaRPr lang="en-US" sz="5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57200" y="1219200"/>
            <a:ext cx="4709764" cy="12360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Honesty in Business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 Taught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Old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Testament</a:t>
            </a: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74" y="1357772"/>
            <a:ext cx="3681626" cy="3900028"/>
          </a:xfrm>
          <a:ln w="12700" cap="rnd">
            <a:noFill/>
            <a:round/>
          </a:ln>
          <a:effectLst/>
          <a:scene3d>
            <a:camera prst="perspectiveContrastingLeftFacing">
              <a:rot lat="475182" lon="1124001" rev="21142161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2334910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40182"/>
            <a:ext cx="8458200" cy="2493818"/>
          </a:xfrm>
        </p:spPr>
        <p:txBody>
          <a:bodyPr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The natural resources that people need to survive must be fairly distributed.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7534835" y="35645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500" dirty="0"/>
              <a:t>Image in </a:t>
            </a:r>
            <a:r>
              <a:rPr lang="en-US" sz="500" dirty="0" err="1" smtClean="0"/>
              <a:t>shutterstock</a:t>
            </a:r>
            <a:endParaRPr lang="en-US" sz="50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85800" y="1528482"/>
            <a:ext cx="4709764" cy="136711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Just Distribution of Wealth Principles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Taught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 the Old Testament</a:t>
            </a: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05" t="25411"/>
          <a:stretch/>
        </p:blipFill>
        <p:spPr>
          <a:xfrm>
            <a:off x="5593448" y="1131269"/>
            <a:ext cx="3550551" cy="243325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3400" y="3810000"/>
            <a:ext cx="8458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When the ownership of natural resources becomes unbalanced, those resources must periodically be redistributed.</a:t>
            </a:r>
          </a:p>
        </p:txBody>
      </p:sp>
    </p:spTree>
    <p:extLst>
      <p:ext uri="{BB962C8B-B14F-4D97-AF65-F5344CB8AC3E}">
        <p14:creationId xmlns:p14="http://schemas.microsoft.com/office/powerpoint/2010/main" val="20291261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3810001"/>
            <a:ext cx="4038600" cy="2057400"/>
          </a:xfrm>
        </p:spPr>
        <p:txBody>
          <a:bodyPr>
            <a:noAutofit/>
          </a:bodyPr>
          <a:lstStyle/>
          <a:p>
            <a:r>
              <a:rPr lang="en-US" sz="2400" dirty="0"/>
              <a:t>One must treat foreigners, widows, orphans, and other </a:t>
            </a:r>
            <a:r>
              <a:rPr lang="en-US" sz="2400" dirty="0" smtClean="0"/>
              <a:t>vulnerable people </a:t>
            </a:r>
            <a:r>
              <a:rPr lang="en-US" sz="2400" dirty="0"/>
              <a:t>in </a:t>
            </a:r>
            <a:r>
              <a:rPr lang="en-US" sz="2400" dirty="0" smtClean="0"/>
              <a:t>society with </a:t>
            </a:r>
            <a:r>
              <a:rPr lang="en-US" sz="2400" dirty="0"/>
              <a:t>compassion and generosity.</a:t>
            </a:r>
            <a:br>
              <a:rPr lang="en-US" sz="2400" dirty="0"/>
            </a:b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648200" y="1219200"/>
            <a:ext cx="3810000" cy="154087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Special Concern for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Vulnerable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 Taught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 the Old Testament</a:t>
            </a: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08" y="1367631"/>
            <a:ext cx="3967692" cy="2975769"/>
          </a:xfrm>
          <a:effectLst>
            <a:reflection blurRad="6350" stA="50000" endA="300" endPos="38500" dist="50800" dir="5400000" sy="-100000" algn="bl" rotWithShape="0"/>
          </a:effectLst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533400" y="44789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542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290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dirty="0"/>
              <a:t>The Old Law was a step in God’s plan, the first stage of the revealed law.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048000" y="29718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</a:t>
            </a:r>
            <a:r>
              <a:rPr lang="en-US" sz="500" dirty="0" err="1" smtClean="0"/>
              <a:t>shutterstock</a:t>
            </a:r>
            <a:endParaRPr lang="en-US" sz="5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7244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3200" dirty="0"/>
              <a:t>The next step was the New Law, which emphasizes God’s love and mercy.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761844"/>
            <a:ext cx="2438400" cy="216408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5000"/>
            <a:ext cx="8229600" cy="3429000"/>
          </a:xfrm>
        </p:spPr>
        <p:txBody>
          <a:bodyPr anchor="t">
            <a:noAutofit/>
          </a:bodyPr>
          <a:lstStyle/>
          <a:p>
            <a:r>
              <a:rPr lang="en-US" sz="3200" b="0" dirty="0"/>
              <a:t>	</a:t>
            </a: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.  .  what the L</a:t>
            </a:r>
            <a:r>
              <a:rPr lang="en-US" sz="3200" b="0" cap="smal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ord</a:t>
            </a: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requires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you</a:t>
            </a:r>
            <a: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b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Only to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the right </a:t>
            </a: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to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goodness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and to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walk humbly </a:t>
            </a: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 your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  <a: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br>
              <a:rPr lang="en-US" sz="32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3200" b="0" dirty="0" smtClean="0"/>
              <a:t>                                                 (</a:t>
            </a:r>
            <a:r>
              <a:rPr lang="en-US" sz="3200" b="0" dirty="0"/>
              <a:t>Micah 6:8)</a:t>
            </a:r>
            <a:br>
              <a:rPr lang="en-US" sz="3200" b="0" dirty="0"/>
            </a:br>
            <a:r>
              <a:rPr lang="en-US" sz="3200" b="0" dirty="0"/>
              <a:t/>
            </a:r>
            <a:br>
              <a:rPr lang="en-US" sz="3200" b="0" dirty="0"/>
            </a:br>
            <a:r>
              <a:rPr lang="en-US" sz="3200" b="0" dirty="0" smtClean="0"/>
              <a:t>.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752600" cy="144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9600" b="1" dirty="0" smtClean="0">
                <a:latin typeface="Birch Std" pitchFamily="66" charset="0"/>
              </a:rPr>
              <a:t>“</a:t>
            </a:r>
            <a:endParaRPr lang="en-US" sz="9600" b="1" dirty="0">
              <a:latin typeface="Birch Std" pitchFamily="66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924800" y="3810000"/>
            <a:ext cx="1752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9600" b="1" dirty="0" smtClean="0">
                <a:latin typeface="Birch Std" pitchFamily="66" charset="0"/>
              </a:rPr>
              <a:t>”</a:t>
            </a:r>
            <a:endParaRPr lang="en-US" sz="9600" b="1" dirty="0">
              <a:latin typeface="Birch St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4346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395</TotalTime>
  <Words>403</Words>
  <Application>Microsoft Office PowerPoint</Application>
  <PresentationFormat>On-screen Show (4:3)</PresentationFormat>
  <Paragraphs>47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LIC Presentation template-New</vt:lpstr>
      <vt:lpstr>Social Teaching in the Old Testament</vt:lpstr>
      <vt:lpstr>1. Respect for Human Life  </vt:lpstr>
      <vt:lpstr>One must not cause another person physical harm. </vt:lpstr>
      <vt:lpstr>The right to private property is a basic human right necessary for a person’s or family’s survival. </vt:lpstr>
      <vt:lpstr>One must act fairly in financial affairs and must not profit from someone else’s misfortune. </vt:lpstr>
      <vt:lpstr>The natural resources that people need to survive must be fairly distributed.</vt:lpstr>
      <vt:lpstr>One must treat foreigners, widows, orphans, and other vulnerable people in society with compassion and generosity.  </vt:lpstr>
      <vt:lpstr>The Old Law was a step in God’s plan, the first stage of the revealed law.</vt:lpstr>
      <vt:lpstr> .  .  .  what the Lord requires of you:  Only to do the right and to love goodness,   and to walk humbly with your God.                                                   (Micah 6:8)  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69</cp:revision>
  <dcterms:created xsi:type="dcterms:W3CDTF">2011-06-08T19:56:13Z</dcterms:created>
  <dcterms:modified xsi:type="dcterms:W3CDTF">2012-02-15T17:21:23Z</dcterms:modified>
</cp:coreProperties>
</file>